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9" r:id="rId3"/>
    <p:sldId id="260" r:id="rId4"/>
    <p:sldId id="261" r:id="rId5"/>
    <p:sldId id="262" r:id="rId6"/>
    <p:sldId id="263" r:id="rId7"/>
    <p:sldId id="265" r:id="rId8"/>
    <p:sldId id="266" r:id="rId9"/>
    <p:sldId id="267" r:id="rId10"/>
    <p:sldId id="268" r:id="rId11"/>
    <p:sldId id="270" r:id="rId12"/>
    <p:sldId id="271" r:id="rId13"/>
    <p:sldId id="273" r:id="rId14"/>
    <p:sldId id="274" r:id="rId15"/>
    <p:sldId id="275" r:id="rId16"/>
    <p:sldId id="27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9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FDBD3-40C4-4F2A-82A8-38E5DBC6C4C1}" type="datetimeFigureOut">
              <a:rPr kumimoji="1" lang="ja-JP" altLang="en-US" smtClean="0"/>
              <a:t>2021/5/11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462B-7D45-433C-95C4-97E0F23B80F9}" type="slidenum">
              <a:rPr kumimoji="1" lang="ja-JP" altLang="en-US" smtClean="0"/>
              <a:t>‹#›</a:t>
            </a:fld>
            <a:endParaRPr kumimoji="1" lang="ja-JP" altLang="en-US"/>
          </a:p>
        </p:txBody>
      </p:sp>
    </p:spTree>
    <p:extLst>
      <p:ext uri="{BB962C8B-B14F-4D97-AF65-F5344CB8AC3E}">
        <p14:creationId xmlns:p14="http://schemas.microsoft.com/office/powerpoint/2010/main" val="2704404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30462B-7D45-433C-95C4-97E0F23B80F9}" type="slidenum">
              <a:rPr kumimoji="1" lang="ja-JP" altLang="en-US" smtClean="0"/>
              <a:t>7</a:t>
            </a:fld>
            <a:endParaRPr kumimoji="1" lang="ja-JP" altLang="en-US"/>
          </a:p>
        </p:txBody>
      </p:sp>
    </p:spTree>
    <p:extLst>
      <p:ext uri="{BB962C8B-B14F-4D97-AF65-F5344CB8AC3E}">
        <p14:creationId xmlns:p14="http://schemas.microsoft.com/office/powerpoint/2010/main" val="237705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94AB2A1-E364-47CF-B5DC-53E264C607F6}" type="datetime1">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49099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93740D4-C406-4492-90E6-6432EEF92C60}" type="datetime1">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88271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D69396B-CE42-4776-89F8-D39FC42CFB56}" type="datetime1">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1127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3625393-1B19-477D-ADB7-2A6386D3F149}" type="datetime1">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8311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FDA1EB-CBE3-4FB0-BB17-A44CDA0B54B3}" type="datetime1">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01919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1EC069-9DC2-4DDB-AE63-C26A081803C1}" type="datetime1">
              <a:rPr kumimoji="1" lang="ja-JP" altLang="en-US" smtClean="0"/>
              <a:t>2021/5/11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31000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A16DDA6-9750-4222-A53D-9B2AFD4F7604}" type="datetime1">
              <a:rPr kumimoji="1" lang="ja-JP" altLang="en-US" smtClean="0"/>
              <a:t>2021/5/11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45051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A12A5DA-6757-4BE0-8138-B996B069D01C}" type="datetime1">
              <a:rPr kumimoji="1" lang="ja-JP" altLang="en-US" smtClean="0"/>
              <a:t>2021/5/11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16927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31E91-75F7-48C3-A2EB-716DBC94911B}" type="datetime1">
              <a:rPr kumimoji="1" lang="ja-JP" altLang="en-US" smtClean="0"/>
              <a:t>2021/5/11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1258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FD4BF64-4643-4F2F-9E14-ABA1F12A43DE}" type="datetime1">
              <a:rPr kumimoji="1" lang="ja-JP" altLang="en-US" smtClean="0"/>
              <a:t>2021/5/11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36994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75FF6E-0AC3-4CFF-BD5F-615BAFBBFB63}" type="datetime1">
              <a:rPr kumimoji="1" lang="ja-JP" altLang="en-US" smtClean="0"/>
              <a:t>2021/5/11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74544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C7EF6-3FB0-4B29-8D75-11EE9B911EFB}" type="datetime1">
              <a:rPr kumimoji="1" lang="ja-JP" altLang="en-US" smtClean="0"/>
              <a:t>2021/5/11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996475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卒研のテーマ案</a:t>
            </a:r>
            <a:endParaRPr kumimoji="1" lang="ja-JP" altLang="en-US" dirty="0"/>
          </a:p>
        </p:txBody>
      </p:sp>
      <p:sp>
        <p:nvSpPr>
          <p:cNvPr id="5" name="スライド番号プレースホルダー 4"/>
          <p:cNvSpPr>
            <a:spLocks noGrp="1"/>
          </p:cNvSpPr>
          <p:nvPr>
            <p:ph type="sldNum" sz="quarter" idx="12"/>
          </p:nvPr>
        </p:nvSpPr>
        <p:spPr/>
        <p:txBody>
          <a:bodyPr/>
          <a:lstStyle/>
          <a:p>
            <a:fld id="{C1A4E16F-9CEB-47A6-B8DF-28924D05829B}" type="slidenum">
              <a:rPr kumimoji="1" lang="ja-JP" altLang="en-US" smtClean="0"/>
              <a:t>1</a:t>
            </a:fld>
            <a:endParaRPr kumimoji="1" lang="ja-JP" altLang="en-US"/>
          </a:p>
        </p:txBody>
      </p:sp>
      <p:sp>
        <p:nvSpPr>
          <p:cNvPr id="3" name="テキスト ボックス 2"/>
          <p:cNvSpPr txBox="1"/>
          <p:nvPr/>
        </p:nvSpPr>
        <p:spPr>
          <a:xfrm>
            <a:off x="628650" y="1931467"/>
            <a:ext cx="7924127" cy="1777410"/>
          </a:xfrm>
          <a:prstGeom prst="rect">
            <a:avLst/>
          </a:prstGeom>
          <a:noFill/>
        </p:spPr>
        <p:txBody>
          <a:bodyPr wrap="square" rtlCol="0">
            <a:spAutoFit/>
          </a:bodyPr>
          <a:lstStyle/>
          <a:p>
            <a:r>
              <a:rPr lang="ja-JP" altLang="en-US" sz="1500" b="1" dirty="0"/>
              <a:t>・雰囲気を考慮した入室管理システム</a:t>
            </a:r>
            <a:r>
              <a:rPr lang="ja-JP" altLang="en-US" sz="1500" dirty="0"/>
              <a:t/>
            </a:r>
            <a:br>
              <a:rPr lang="ja-JP" altLang="en-US" sz="1500" dirty="0"/>
            </a:br>
            <a:r>
              <a:rPr lang="ja-JP" altLang="en-US" sz="1350" dirty="0"/>
              <a:t>→職員室など入室禁止の札が無いのに入って、理不尽に怒られた。「会議中だった、忙しい、不在」等、無駄足になることがあるので雰囲気を読み取って入室許可知らせるシステム。</a:t>
            </a:r>
            <a:endParaRPr lang="en-US" altLang="ja-JP" sz="1350" dirty="0"/>
          </a:p>
          <a:p>
            <a:r>
              <a:rPr lang="en-US" altLang="ja-JP" sz="1350" dirty="0"/>
              <a:t/>
            </a:r>
            <a:br>
              <a:rPr lang="en-US" altLang="ja-JP" sz="1350" dirty="0"/>
            </a:br>
            <a:r>
              <a:rPr lang="ja-JP" altLang="en-US" sz="1350" dirty="0"/>
              <a:t>課題</a:t>
            </a:r>
            <a:r>
              <a:rPr lang="en-US" altLang="ja-JP" sz="1350" dirty="0"/>
              <a:t/>
            </a:r>
            <a:br>
              <a:rPr lang="en-US" altLang="ja-JP" sz="1350" dirty="0"/>
            </a:br>
            <a:r>
              <a:rPr lang="ja-JP" altLang="en-US" sz="1350" dirty="0"/>
              <a:t>音声から雰囲気を判断する場合、怒って音が大きい波形なのか、賑わっていて大きい波形なのか判別するのが難しそう。人数や距離感などを判断材料にして行う方がよさそう。</a:t>
            </a:r>
            <a:br>
              <a:rPr lang="ja-JP" altLang="en-US" sz="1350" dirty="0"/>
            </a:br>
            <a:endParaRPr lang="ja-JP" altLang="en-US" sz="1350" dirty="0"/>
          </a:p>
        </p:txBody>
      </p:sp>
      <p:sp>
        <p:nvSpPr>
          <p:cNvPr id="4" name="正方形/長方形 3"/>
          <p:cNvSpPr/>
          <p:nvPr/>
        </p:nvSpPr>
        <p:spPr>
          <a:xfrm>
            <a:off x="677707" y="3662710"/>
            <a:ext cx="7096715" cy="2816156"/>
          </a:xfrm>
          <a:prstGeom prst="rect">
            <a:avLst/>
          </a:prstGeom>
        </p:spPr>
        <p:txBody>
          <a:bodyPr wrap="square">
            <a:spAutoFit/>
          </a:bodyPr>
          <a:lstStyle/>
          <a:p>
            <a:endParaRPr lang="en-US" altLang="ja-JP" sz="1350" dirty="0"/>
          </a:p>
          <a:p>
            <a:r>
              <a:rPr lang="ja-JP" altLang="en-US" sz="1500" b="1" dirty="0"/>
              <a:t>・ロードバランサーを使った</a:t>
            </a:r>
            <a:r>
              <a:rPr lang="en-US" altLang="ja-JP" sz="1500" b="1" dirty="0"/>
              <a:t>EC</a:t>
            </a:r>
            <a:r>
              <a:rPr lang="ja-JP" altLang="en-US" sz="1500" b="1" dirty="0"/>
              <a:t>サイト</a:t>
            </a:r>
            <a:r>
              <a:rPr lang="en-US" altLang="ja-JP" sz="1350" dirty="0"/>
              <a:t/>
            </a:r>
            <a:br>
              <a:rPr lang="en-US" altLang="ja-JP" sz="1350" dirty="0"/>
            </a:br>
            <a:r>
              <a:rPr lang="en-US" altLang="ja-JP" sz="1350" dirty="0"/>
              <a:t/>
            </a:r>
            <a:br>
              <a:rPr lang="en-US" altLang="ja-JP" sz="1350" dirty="0"/>
            </a:br>
            <a:r>
              <a:rPr lang="ja-JP" altLang="en-US" sz="1350" dirty="0"/>
              <a:t>課題</a:t>
            </a:r>
            <a:r>
              <a:rPr lang="en-US" altLang="ja-JP" sz="1350" dirty="0"/>
              <a:t/>
            </a:r>
            <a:br>
              <a:rPr lang="en-US" altLang="ja-JP" sz="1350" dirty="0"/>
            </a:br>
            <a:r>
              <a:rPr lang="ja-JP" altLang="en-US" sz="1350" dirty="0"/>
              <a:t>負荷分散処理させるためにサーバを複数に分けるが、一概に使用率が低いサーバが速いとは言えないのが問題。サーバとクライアントの距離が遠いとスピードは落ちてしまう。</a:t>
            </a:r>
            <a:r>
              <a:rPr lang="en-US" altLang="ja-JP" sz="1350" dirty="0"/>
              <a:t/>
            </a:r>
            <a:br>
              <a:rPr lang="en-US" altLang="ja-JP" sz="1350" dirty="0"/>
            </a:br>
            <a:r>
              <a:rPr lang="en-US" altLang="ja-JP" sz="1350" dirty="0"/>
              <a:t/>
            </a:r>
            <a:br>
              <a:rPr lang="en-US" altLang="ja-JP" sz="1350" dirty="0"/>
            </a:br>
            <a:r>
              <a:rPr lang="ja-JP" altLang="en-US" sz="1350" dirty="0"/>
              <a:t>トラフィックが増えた場合には有効だが、トラフィックが少ないときはコストだけかかってしまう。余ったリソースを何かに使えないか。</a:t>
            </a:r>
            <a:endParaRPr lang="en-US" altLang="ja-JP" sz="1350" dirty="0"/>
          </a:p>
          <a:p>
            <a:r>
              <a:rPr lang="en-US" altLang="ja-JP" sz="1350" dirty="0"/>
              <a:t/>
            </a:r>
            <a:br>
              <a:rPr lang="en-US" altLang="ja-JP" sz="1350" dirty="0"/>
            </a:br>
            <a:r>
              <a:rPr lang="ja-JP" altLang="en-US" sz="1350" dirty="0"/>
              <a:t/>
            </a:r>
            <a:br>
              <a:rPr lang="ja-JP" altLang="en-US" sz="1350" dirty="0"/>
            </a:br>
            <a:endParaRPr lang="en-US" altLang="ja-JP" sz="1350" dirty="0"/>
          </a:p>
          <a:p>
            <a:endParaRPr lang="ja-JP" altLang="en-US" sz="1350" dirty="0"/>
          </a:p>
        </p:txBody>
      </p:sp>
    </p:spTree>
    <p:extLst>
      <p:ext uri="{BB962C8B-B14F-4D97-AF65-F5344CB8AC3E}">
        <p14:creationId xmlns:p14="http://schemas.microsoft.com/office/powerpoint/2010/main" val="412077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10</a:t>
            </a:fld>
            <a:endParaRPr kumimoji="1" lang="ja-JP" altLang="en-US"/>
          </a:p>
        </p:txBody>
      </p:sp>
      <p:sp>
        <p:nvSpPr>
          <p:cNvPr id="5" name="テキスト ボックス 4"/>
          <p:cNvSpPr txBox="1"/>
          <p:nvPr/>
        </p:nvSpPr>
        <p:spPr>
          <a:xfrm>
            <a:off x="437541" y="2227868"/>
            <a:ext cx="7822975" cy="1061829"/>
          </a:xfrm>
          <a:prstGeom prst="rect">
            <a:avLst/>
          </a:prstGeom>
          <a:noFill/>
        </p:spPr>
        <p:txBody>
          <a:bodyPr wrap="none" rtlCol="0">
            <a:spAutoFit/>
          </a:bodyPr>
          <a:lstStyle/>
          <a:p>
            <a:r>
              <a:rPr lang="ja-JP" altLang="en-US" sz="2100" dirty="0"/>
              <a:t>応答時間を計測するプログラムの作り方を調べた。</a:t>
            </a:r>
            <a:r>
              <a:rPr lang="en-US" altLang="ja-JP" sz="2100" dirty="0"/>
              <a:t>(</a:t>
            </a:r>
            <a:r>
              <a:rPr lang="ja-JP" altLang="en-US" sz="2100" dirty="0"/>
              <a:t>今週：</a:t>
            </a:r>
            <a:r>
              <a:rPr lang="en-US" altLang="ja-JP" sz="2100" dirty="0"/>
              <a:t>5/7)</a:t>
            </a:r>
          </a:p>
          <a:p>
            <a:endParaRPr lang="en-US" altLang="ja-JP" sz="2100" dirty="0"/>
          </a:p>
          <a:p>
            <a:r>
              <a:rPr lang="en-US" altLang="ja-JP" sz="2100" dirty="0"/>
              <a:t>   Python</a:t>
            </a:r>
            <a:r>
              <a:rPr lang="ja-JP" altLang="en-US" sz="2100" dirty="0"/>
              <a:t>でも</a:t>
            </a:r>
            <a:r>
              <a:rPr lang="en-US" altLang="ja-JP" sz="2100" dirty="0"/>
              <a:t>PHP</a:t>
            </a:r>
            <a:r>
              <a:rPr lang="ja-JP" altLang="en-US" sz="2100" dirty="0"/>
              <a:t>でも計測をすることができる。</a:t>
            </a:r>
            <a:endParaRPr lang="en-US" altLang="ja-JP" sz="2100" dirty="0"/>
          </a:p>
        </p:txBody>
      </p:sp>
      <p:sp>
        <p:nvSpPr>
          <p:cNvPr id="4" name="テキスト ボックス 3"/>
          <p:cNvSpPr txBox="1"/>
          <p:nvPr/>
        </p:nvSpPr>
        <p:spPr>
          <a:xfrm>
            <a:off x="437541" y="4252111"/>
            <a:ext cx="25771799" cy="507831"/>
          </a:xfrm>
          <a:prstGeom prst="rect">
            <a:avLst/>
          </a:prstGeom>
          <a:noFill/>
        </p:spPr>
        <p:txBody>
          <a:bodyPr wrap="none" rtlCol="0">
            <a:spAutoFit/>
          </a:bodyPr>
          <a:lstStyle/>
          <a:p>
            <a:r>
              <a:rPr lang="en-US" altLang="ja-JP" sz="1350" dirty="0"/>
              <a:t>PHP</a:t>
            </a:r>
            <a:r>
              <a:rPr lang="ja-JP" altLang="en-US" sz="1350" dirty="0" err="1"/>
              <a:t>での</a:t>
            </a:r>
            <a:r>
              <a:rPr lang="ja-JP" altLang="en-US" sz="1350" dirty="0"/>
              <a:t>やり方</a:t>
            </a:r>
            <a:r>
              <a:rPr lang="en-US" altLang="ja-JP" sz="1350" dirty="0"/>
              <a:t/>
            </a:r>
            <a:br>
              <a:rPr lang="en-US" altLang="ja-JP" sz="1350" dirty="0"/>
            </a:br>
            <a:r>
              <a:rPr lang="en-US" altLang="ja-JP" sz="1350" dirty="0"/>
              <a:t>https://www.84kure.com/blog/2014/08/19/php-%E3%82%A6%E3%82%A7%E3%83%96%E3%82%B5%E3%83%BC%E3%83%90%E3%83%BC%E3%81%AE%E3%83%AC%E3%82%B9%E3%83%9D%E3%83%B3%E3%82%B9%E3%82%BF%E3%82%A4%E3%83%A0%E3%82%92%E8%A8%88%E6%B8%AC%E3%81%99%E3%82%8B/</a:t>
            </a:r>
            <a:endParaRPr lang="ja-JP" altLang="en-US" sz="1350" dirty="0"/>
          </a:p>
        </p:txBody>
      </p:sp>
      <p:sp>
        <p:nvSpPr>
          <p:cNvPr id="6" name="テキスト ボックス 5"/>
          <p:cNvSpPr txBox="1"/>
          <p:nvPr/>
        </p:nvSpPr>
        <p:spPr>
          <a:xfrm>
            <a:off x="437541" y="4796515"/>
            <a:ext cx="5575565" cy="507831"/>
          </a:xfrm>
          <a:prstGeom prst="rect">
            <a:avLst/>
          </a:prstGeom>
          <a:noFill/>
        </p:spPr>
        <p:txBody>
          <a:bodyPr wrap="none" rtlCol="0">
            <a:spAutoFit/>
          </a:bodyPr>
          <a:lstStyle/>
          <a:p>
            <a:r>
              <a:rPr lang="en-US" altLang="ja-JP" sz="1350" dirty="0"/>
              <a:t>Python</a:t>
            </a:r>
            <a:r>
              <a:rPr lang="ja-JP" altLang="en-US" sz="1350" dirty="0" err="1"/>
              <a:t>での</a:t>
            </a:r>
            <a:r>
              <a:rPr lang="ja-JP" altLang="en-US" sz="1350" dirty="0"/>
              <a:t>やり方</a:t>
            </a:r>
            <a:r>
              <a:rPr lang="en-US" altLang="ja-JP" sz="1350" dirty="0"/>
              <a:t/>
            </a:r>
            <a:br>
              <a:rPr lang="en-US" altLang="ja-JP" sz="1350" dirty="0"/>
            </a:br>
            <a:r>
              <a:rPr lang="en-US" altLang="ja-JP" sz="1350" dirty="0"/>
              <a:t>https://dot-blog.jp/news/python-measure-request-response-time/</a:t>
            </a:r>
            <a:endParaRPr lang="ja-JP" altLang="en-US" sz="1350" dirty="0"/>
          </a:p>
        </p:txBody>
      </p:sp>
      <p:sp>
        <p:nvSpPr>
          <p:cNvPr id="7" name="テキスト ボックス 6"/>
          <p:cNvSpPr txBox="1"/>
          <p:nvPr/>
        </p:nvSpPr>
        <p:spPr>
          <a:xfrm>
            <a:off x="372227" y="3859695"/>
            <a:ext cx="1531188" cy="415498"/>
          </a:xfrm>
          <a:prstGeom prst="rect">
            <a:avLst/>
          </a:prstGeom>
          <a:noFill/>
        </p:spPr>
        <p:txBody>
          <a:bodyPr wrap="none" rtlCol="0">
            <a:spAutoFit/>
          </a:bodyPr>
          <a:lstStyle/>
          <a:p>
            <a:r>
              <a:rPr lang="ja-JP" altLang="en-US" sz="2100" dirty="0"/>
              <a:t>参考サイト</a:t>
            </a:r>
            <a:endParaRPr lang="en-US" altLang="ja-JP" sz="2100" dirty="0"/>
          </a:p>
        </p:txBody>
      </p:sp>
      <p:sp>
        <p:nvSpPr>
          <p:cNvPr id="8" name="テキスト ボックス 7"/>
          <p:cNvSpPr txBox="1"/>
          <p:nvPr/>
        </p:nvSpPr>
        <p:spPr>
          <a:xfrm>
            <a:off x="437541" y="5340921"/>
            <a:ext cx="4411785" cy="507831"/>
          </a:xfrm>
          <a:prstGeom prst="rect">
            <a:avLst/>
          </a:prstGeom>
          <a:noFill/>
        </p:spPr>
        <p:txBody>
          <a:bodyPr wrap="none" rtlCol="0">
            <a:spAutoFit/>
          </a:bodyPr>
          <a:lstStyle/>
          <a:p>
            <a:r>
              <a:rPr lang="en-US" altLang="ja-JP" sz="1350" dirty="0"/>
              <a:t>requests </a:t>
            </a:r>
            <a:r>
              <a:rPr lang="ja-JP" altLang="en-US" sz="1350" dirty="0"/>
              <a:t>モジュールについて</a:t>
            </a:r>
            <a:r>
              <a:rPr lang="en-US" altLang="ja-JP" sz="1350" dirty="0"/>
              <a:t/>
            </a:r>
            <a:br>
              <a:rPr lang="en-US" altLang="ja-JP" sz="1350" dirty="0"/>
            </a:br>
            <a:r>
              <a:rPr lang="en-US" altLang="ja-JP" sz="1350" dirty="0"/>
              <a:t>https://inokara.hateblo.jp/entry/2015/10/12/144532</a:t>
            </a:r>
            <a:endParaRPr lang="ja-JP" altLang="en-US" sz="1350" dirty="0"/>
          </a:p>
        </p:txBody>
      </p:sp>
    </p:spTree>
    <p:extLst>
      <p:ext uri="{BB962C8B-B14F-4D97-AF65-F5344CB8AC3E}">
        <p14:creationId xmlns:p14="http://schemas.microsoft.com/office/powerpoint/2010/main" val="180454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11</a:t>
            </a:fld>
            <a:endParaRPr kumimoji="1" lang="ja-JP" altLang="en-US"/>
          </a:p>
        </p:txBody>
      </p:sp>
      <p:sp>
        <p:nvSpPr>
          <p:cNvPr id="8" name="テキスト ボックス 7"/>
          <p:cNvSpPr txBox="1"/>
          <p:nvPr/>
        </p:nvSpPr>
        <p:spPr>
          <a:xfrm>
            <a:off x="1060597" y="5233313"/>
            <a:ext cx="6955750" cy="461665"/>
          </a:xfrm>
          <a:prstGeom prst="rect">
            <a:avLst/>
          </a:prstGeom>
          <a:noFill/>
        </p:spPr>
        <p:txBody>
          <a:bodyPr wrap="none" rtlCol="0">
            <a:spAutoFit/>
          </a:bodyPr>
          <a:lstStyle/>
          <a:p>
            <a:r>
              <a:rPr lang="ja-JP" altLang="en-US" sz="2400" dirty="0"/>
              <a:t>→これらを作り変えてデータを取るようにする。</a:t>
            </a: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77" y="2228850"/>
            <a:ext cx="3916552" cy="236295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591" y="2720821"/>
            <a:ext cx="4128091" cy="1349758"/>
          </a:xfrm>
          <a:prstGeom prst="rect">
            <a:avLst/>
          </a:prstGeom>
        </p:spPr>
      </p:pic>
      <p:sp>
        <p:nvSpPr>
          <p:cNvPr id="12" name="テキスト ボックス 11"/>
          <p:cNvSpPr txBox="1"/>
          <p:nvPr/>
        </p:nvSpPr>
        <p:spPr>
          <a:xfrm>
            <a:off x="628650" y="4727660"/>
            <a:ext cx="6513322" cy="300082"/>
          </a:xfrm>
          <a:prstGeom prst="rect">
            <a:avLst/>
          </a:prstGeom>
          <a:noFill/>
        </p:spPr>
        <p:txBody>
          <a:bodyPr wrap="none" rtlCol="0">
            <a:spAutoFit/>
          </a:bodyPr>
          <a:lstStyle/>
          <a:p>
            <a:r>
              <a:rPr lang="en-US" altLang="ja-JP" sz="1350" dirty="0"/>
              <a:t>requests </a:t>
            </a:r>
            <a:r>
              <a:rPr lang="ja-JP" altLang="en-US" sz="1350" dirty="0"/>
              <a:t>モジュールの </a:t>
            </a:r>
            <a:r>
              <a:rPr lang="en-US" altLang="ja-JP" sz="1350" dirty="0"/>
              <a:t>Response </a:t>
            </a:r>
            <a:r>
              <a:rPr lang="ja-JP" altLang="en-US" sz="1350" dirty="0"/>
              <a:t>オブジェクトで利用可能な </a:t>
            </a:r>
            <a:r>
              <a:rPr lang="en-US" altLang="ja-JP" sz="1350" dirty="0"/>
              <a:t>elapsed </a:t>
            </a:r>
            <a:r>
              <a:rPr lang="ja-JP" altLang="en-US" sz="1350" dirty="0"/>
              <a:t>パラメータ</a:t>
            </a:r>
          </a:p>
        </p:txBody>
      </p:sp>
    </p:spTree>
    <p:extLst>
      <p:ext uri="{BB962C8B-B14F-4D97-AF65-F5344CB8AC3E}">
        <p14:creationId xmlns:p14="http://schemas.microsoft.com/office/powerpoint/2010/main" val="95031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12</a:t>
            </a:fld>
            <a:endParaRPr kumimoji="1" lang="ja-JP" altLang="en-US"/>
          </a:p>
        </p:txBody>
      </p:sp>
      <p:sp>
        <p:nvSpPr>
          <p:cNvPr id="8" name="テキスト ボックス 7"/>
          <p:cNvSpPr txBox="1"/>
          <p:nvPr/>
        </p:nvSpPr>
        <p:spPr>
          <a:xfrm>
            <a:off x="512506" y="1610316"/>
            <a:ext cx="7183019" cy="3508653"/>
          </a:xfrm>
          <a:prstGeom prst="rect">
            <a:avLst/>
          </a:prstGeom>
          <a:noFill/>
        </p:spPr>
        <p:txBody>
          <a:bodyPr wrap="square" rtlCol="0">
            <a:spAutoFit/>
          </a:bodyPr>
          <a:lstStyle/>
          <a:p>
            <a:r>
              <a:rPr lang="ja-JP" altLang="en-US" sz="2400" dirty="0"/>
              <a:t>現時点の課題</a:t>
            </a:r>
          </a:p>
          <a:p>
            <a:endParaRPr lang="ja-JP" altLang="en-US" dirty="0"/>
          </a:p>
          <a:p>
            <a:r>
              <a:rPr lang="ja-JP" altLang="en-US" dirty="0"/>
              <a:t>・レスポンス速度の計測は出来たが、これをデータに落として</a:t>
            </a:r>
          </a:p>
          <a:p>
            <a:r>
              <a:rPr lang="en-US" altLang="ja-JP" dirty="0"/>
              <a:t>1</a:t>
            </a:r>
            <a:r>
              <a:rPr lang="ja-JP" altLang="en-US" dirty="0"/>
              <a:t>日の平均レスポンス速度の結果を得る。</a:t>
            </a:r>
          </a:p>
          <a:p>
            <a:r>
              <a:rPr lang="ja-JP" altLang="en-US" dirty="0"/>
              <a:t>これが出来れば⇒</a:t>
            </a:r>
            <a:r>
              <a:rPr lang="en-US" altLang="ja-JP" dirty="0"/>
              <a:t>LB</a:t>
            </a:r>
            <a:r>
              <a:rPr lang="ja-JP" altLang="en-US" dirty="0"/>
              <a:t>の割り振りの判断材料になる！</a:t>
            </a:r>
          </a:p>
          <a:p>
            <a:endParaRPr lang="ja-JP" altLang="en-US" dirty="0"/>
          </a:p>
          <a:p>
            <a:r>
              <a:rPr lang="ja-JP" altLang="en-US" dirty="0"/>
              <a:t>・計測したデータをどこにとっておけばいいか。</a:t>
            </a:r>
          </a:p>
          <a:p>
            <a:r>
              <a:rPr lang="ja-JP" altLang="en-US" dirty="0"/>
              <a:t>最終的に取ったデータは人間がみて判断するわけではない</a:t>
            </a:r>
            <a:r>
              <a:rPr lang="en-US" altLang="ja-JP" dirty="0"/>
              <a:t/>
            </a:r>
            <a:br>
              <a:rPr lang="en-US" altLang="ja-JP" dirty="0"/>
            </a:br>
            <a:r>
              <a:rPr lang="en-US" altLang="ja-JP" dirty="0"/>
              <a:t>(LB</a:t>
            </a:r>
            <a:r>
              <a:rPr lang="ja-JP" altLang="en-US" dirty="0"/>
              <a:t>が割り振るためにデータを計測している</a:t>
            </a:r>
            <a:r>
              <a:rPr lang="en-US" altLang="ja-JP" dirty="0"/>
              <a:t>)</a:t>
            </a:r>
            <a:r>
              <a:rPr lang="ja-JP" altLang="en-US" dirty="0"/>
              <a:t>ので</a:t>
            </a:r>
            <a:r>
              <a:rPr lang="en-US" altLang="ja-JP" dirty="0"/>
              <a:t/>
            </a:r>
            <a:br>
              <a:rPr lang="en-US" altLang="ja-JP" dirty="0"/>
            </a:br>
            <a:r>
              <a:rPr lang="ja-JP" altLang="en-US" dirty="0"/>
              <a:t>後のことを考えると</a:t>
            </a:r>
            <a:r>
              <a:rPr lang="en-US" altLang="ja-JP" dirty="0"/>
              <a:t/>
            </a:r>
            <a:br>
              <a:rPr lang="en-US" altLang="ja-JP" dirty="0"/>
            </a:br>
            <a:endParaRPr lang="ja-JP" altLang="en-US" dirty="0"/>
          </a:p>
          <a:p>
            <a:r>
              <a:rPr lang="en-US" altLang="ja-JP" dirty="0"/>
              <a:t>CSV</a:t>
            </a:r>
            <a:r>
              <a:rPr lang="ja-JP" altLang="en-US" dirty="0"/>
              <a:t>より</a:t>
            </a:r>
            <a:r>
              <a:rPr lang="en-US" altLang="ja-JP" dirty="0"/>
              <a:t>MYSQL</a:t>
            </a:r>
            <a:r>
              <a:rPr lang="ja-JP" altLang="en-US" dirty="0"/>
              <a:t>？</a:t>
            </a:r>
          </a:p>
        </p:txBody>
      </p:sp>
    </p:spTree>
    <p:extLst>
      <p:ext uri="{BB962C8B-B14F-4D97-AF65-F5344CB8AC3E}">
        <p14:creationId xmlns:p14="http://schemas.microsoft.com/office/powerpoint/2010/main" val="149357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13</a:t>
            </a:fld>
            <a:endParaRPr kumimoji="1" lang="ja-JP" altLang="en-US"/>
          </a:p>
        </p:txBody>
      </p:sp>
      <p:sp>
        <p:nvSpPr>
          <p:cNvPr id="8" name="テキスト ボックス 7"/>
          <p:cNvSpPr txBox="1"/>
          <p:nvPr/>
        </p:nvSpPr>
        <p:spPr>
          <a:xfrm>
            <a:off x="726052" y="2328311"/>
            <a:ext cx="6955750" cy="1569660"/>
          </a:xfrm>
          <a:prstGeom prst="rect">
            <a:avLst/>
          </a:prstGeom>
          <a:noFill/>
        </p:spPr>
        <p:txBody>
          <a:bodyPr wrap="none" rtlCol="0">
            <a:spAutoFit/>
          </a:bodyPr>
          <a:lstStyle/>
          <a:p>
            <a:r>
              <a:rPr lang="ja-JP" altLang="en-US" sz="2400" dirty="0"/>
              <a:t>今週</a:t>
            </a:r>
            <a:r>
              <a:rPr lang="en-US" altLang="ja-JP" sz="2400" dirty="0"/>
              <a:t>(5/7)</a:t>
            </a:r>
            <a:r>
              <a:rPr lang="ja-JP" altLang="en-US" sz="2400" dirty="0"/>
              <a:t>行ったこと</a:t>
            </a:r>
          </a:p>
          <a:p>
            <a:r>
              <a:rPr lang="ja-JP" altLang="en-US" sz="2400" dirty="0"/>
              <a:t>・レスポンス速度を測るプログラム作成（途中）</a:t>
            </a:r>
          </a:p>
          <a:p>
            <a:r>
              <a:rPr lang="ja-JP" altLang="en-US" sz="2400" dirty="0"/>
              <a:t>・</a:t>
            </a:r>
            <a:r>
              <a:rPr lang="en-US" altLang="ja-JP" sz="2400" dirty="0"/>
              <a:t>C</a:t>
            </a:r>
            <a:r>
              <a:rPr lang="ja-JP" altLang="en-US" sz="2400" dirty="0"/>
              <a:t>言語、</a:t>
            </a:r>
            <a:r>
              <a:rPr lang="en-US" altLang="ja-JP" sz="2400" dirty="0"/>
              <a:t>Python</a:t>
            </a:r>
            <a:r>
              <a:rPr lang="ja-JP" altLang="en-US" sz="2400" dirty="0"/>
              <a:t>の勉強</a:t>
            </a:r>
            <a:r>
              <a:rPr lang="en-US" altLang="ja-JP" sz="2400" dirty="0"/>
              <a:t>(</a:t>
            </a:r>
            <a:r>
              <a:rPr lang="ja-JP" altLang="en-US" sz="2400" dirty="0"/>
              <a:t>ちょっとだけ</a:t>
            </a:r>
            <a:r>
              <a:rPr lang="en-US" altLang="ja-JP" sz="2400" dirty="0"/>
              <a:t>)</a:t>
            </a:r>
            <a:endParaRPr lang="ja-JP" altLang="en-US" sz="2400" dirty="0"/>
          </a:p>
          <a:p>
            <a:r>
              <a:rPr lang="ja-JP" altLang="en-US" sz="2400" dirty="0"/>
              <a:t>・レスポンス時間の用語を調べた。</a:t>
            </a:r>
            <a:endParaRPr lang="ja-JP" altLang="en-US" dirty="0"/>
          </a:p>
        </p:txBody>
      </p:sp>
    </p:spTree>
    <p:extLst>
      <p:ext uri="{BB962C8B-B14F-4D97-AF65-F5344CB8AC3E}">
        <p14:creationId xmlns:p14="http://schemas.microsoft.com/office/powerpoint/2010/main" val="12105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5/14</a:t>
            </a:r>
            <a:endParaRPr kumimoji="1" lang="ja-JP" altLang="en-US"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14</a:t>
            </a:fld>
            <a:endParaRPr kumimoji="1" lang="ja-JP" altLang="en-US" dirty="0"/>
          </a:p>
        </p:txBody>
      </p:sp>
      <p:sp>
        <p:nvSpPr>
          <p:cNvPr id="5" name="テキスト ボックス 4"/>
          <p:cNvSpPr txBox="1"/>
          <p:nvPr/>
        </p:nvSpPr>
        <p:spPr>
          <a:xfrm>
            <a:off x="428878" y="1462704"/>
            <a:ext cx="8771765" cy="4739759"/>
          </a:xfrm>
          <a:prstGeom prst="rect">
            <a:avLst/>
          </a:prstGeom>
          <a:noFill/>
        </p:spPr>
        <p:txBody>
          <a:bodyPr wrap="square" rtlCol="0">
            <a:spAutoFit/>
          </a:bodyPr>
          <a:lstStyle/>
          <a:p>
            <a:r>
              <a:rPr lang="ja-JP" altLang="en-US" sz="2400" dirty="0" smtClean="0"/>
              <a:t>前回頂いたアドバイス</a:t>
            </a:r>
            <a:endParaRPr lang="en-US" altLang="ja-JP" sz="2400" dirty="0" smtClean="0"/>
          </a:p>
          <a:p>
            <a:r>
              <a:rPr lang="ja-JP" altLang="en-US" sz="2400" dirty="0" smtClean="0"/>
              <a:t>・ログファイルの保存方法</a:t>
            </a:r>
            <a:endParaRPr lang="en-US" altLang="ja-JP" sz="2400" dirty="0" smtClean="0"/>
          </a:p>
          <a:p>
            <a:r>
              <a:rPr lang="en-US" altLang="ja-JP" sz="2400" dirty="0"/>
              <a:t>	</a:t>
            </a:r>
            <a:r>
              <a:rPr lang="ja-JP" altLang="en-US" sz="2400" dirty="0" smtClean="0"/>
              <a:t>→</a:t>
            </a:r>
            <a:r>
              <a:rPr lang="ja-JP" altLang="en-US" sz="2000" dirty="0" smtClean="0"/>
              <a:t>確かに</a:t>
            </a:r>
            <a:r>
              <a:rPr lang="en-US" altLang="ja-JP" sz="2000" dirty="0" smtClean="0"/>
              <a:t>MYSQL</a:t>
            </a:r>
            <a:r>
              <a:rPr lang="ja-JP" altLang="en-US" sz="2000" dirty="0" smtClean="0"/>
              <a:t>にこだわる必要ない。</a:t>
            </a:r>
            <a:r>
              <a:rPr lang="ja-JP" altLang="en-US" dirty="0" smtClean="0"/>
              <a:t>ログファイル的になる予定</a:t>
            </a:r>
            <a:r>
              <a:rPr lang="en-US" altLang="ja-JP" sz="2400" dirty="0" smtClean="0"/>
              <a:t/>
            </a:r>
            <a:br>
              <a:rPr lang="en-US" altLang="ja-JP" sz="2400" dirty="0" smtClean="0"/>
            </a:br>
            <a:r>
              <a:rPr lang="ja-JP" altLang="en-US" sz="2400" dirty="0" smtClean="0"/>
              <a:t>　　　</a:t>
            </a:r>
            <a:r>
              <a:rPr lang="ja-JP" altLang="en-US" sz="2400" dirty="0" smtClean="0"/>
              <a:t>テキストファイルに出力</a:t>
            </a:r>
            <a:r>
              <a:rPr lang="en-US" altLang="ja-JP" sz="2400" dirty="0" smtClean="0"/>
              <a:t/>
            </a:r>
            <a:br>
              <a:rPr lang="en-US" altLang="ja-JP" sz="2400" dirty="0" smtClean="0"/>
            </a:br>
            <a:r>
              <a:rPr lang="en-US" altLang="ja-JP" sz="2400" dirty="0" smtClean="0"/>
              <a:t>		</a:t>
            </a:r>
            <a:r>
              <a:rPr lang="ja-JP" altLang="en-US" sz="2400" dirty="0" smtClean="0"/>
              <a:t>別でプログラムを作ってレスポンス平均を取る</a:t>
            </a:r>
            <a:r>
              <a:rPr lang="en-US" altLang="ja-JP" sz="2400" dirty="0" smtClean="0"/>
              <a:t/>
            </a:r>
            <a:br>
              <a:rPr lang="en-US" altLang="ja-JP" sz="2400" dirty="0" smtClean="0"/>
            </a:br>
            <a:r>
              <a:rPr lang="en-US" altLang="ja-JP" sz="2400" dirty="0" smtClean="0"/>
              <a:t/>
            </a:r>
            <a:br>
              <a:rPr lang="en-US" altLang="ja-JP" sz="2400" dirty="0" smtClean="0"/>
            </a:br>
            <a:r>
              <a:rPr lang="ja-JP" altLang="en-US" sz="2400" dirty="0"/>
              <a:t>・何をロードバランスするのか</a:t>
            </a:r>
            <a:r>
              <a:rPr lang="ja-JP" altLang="en-US" sz="2400" u="sng" dirty="0"/>
              <a:t>用途を決めた方が良い</a:t>
            </a:r>
          </a:p>
          <a:p>
            <a:r>
              <a:rPr lang="en-US" altLang="ja-JP" sz="2400" dirty="0"/>
              <a:t>	</a:t>
            </a:r>
            <a:r>
              <a:rPr lang="en-US" altLang="ja-JP" sz="2400" dirty="0" smtClean="0"/>
              <a:t>WEB</a:t>
            </a:r>
            <a:r>
              <a:rPr lang="ja-JP" altLang="en-US" sz="2400" dirty="0"/>
              <a:t>サーバを使う</a:t>
            </a:r>
            <a:r>
              <a:rPr lang="en-US" altLang="ja-JP" sz="2400" dirty="0" smtClean="0"/>
              <a:t>LB</a:t>
            </a:r>
          </a:p>
          <a:p>
            <a:r>
              <a:rPr lang="en-US" altLang="ja-JP" sz="2400" dirty="0"/>
              <a:t>	</a:t>
            </a:r>
            <a:r>
              <a:rPr lang="en-US" altLang="ja-JP" sz="2400" dirty="0" smtClean="0"/>
              <a:t>WEB</a:t>
            </a:r>
            <a:r>
              <a:rPr lang="ja-JP" altLang="en-US" sz="2400" dirty="0"/>
              <a:t>サーバを使わない（処理だけの）</a:t>
            </a:r>
            <a:r>
              <a:rPr lang="en-US" altLang="ja-JP" sz="2400" dirty="0"/>
              <a:t>LB</a:t>
            </a:r>
            <a:r>
              <a:rPr lang="ja-JP" altLang="en-US" sz="2400" dirty="0"/>
              <a:t>がある</a:t>
            </a:r>
          </a:p>
          <a:p>
            <a:r>
              <a:rPr lang="en-US" altLang="ja-JP" sz="2400" dirty="0" smtClean="0"/>
              <a:t>	</a:t>
            </a:r>
            <a:br>
              <a:rPr lang="en-US" altLang="ja-JP" sz="2400" dirty="0" smtClean="0"/>
            </a:br>
            <a:r>
              <a:rPr lang="en-US" altLang="ja-JP" sz="2400" dirty="0" smtClean="0"/>
              <a:t>	</a:t>
            </a:r>
            <a:r>
              <a:rPr lang="ja-JP" altLang="en-US" sz="2400" dirty="0" smtClean="0"/>
              <a:t>→</a:t>
            </a:r>
            <a:r>
              <a:rPr lang="en-US" altLang="ja-JP" sz="2400" u="sng" dirty="0" smtClean="0"/>
              <a:t>WEB</a:t>
            </a:r>
            <a:r>
              <a:rPr lang="ja-JP" altLang="en-US" sz="2400" u="sng" dirty="0"/>
              <a:t>サービス</a:t>
            </a:r>
            <a:r>
              <a:rPr lang="ja-JP" altLang="en-US" sz="2400" dirty="0"/>
              <a:t>を分散処理</a:t>
            </a:r>
            <a:r>
              <a:rPr lang="ja-JP" altLang="en-US" sz="2400" dirty="0" smtClean="0"/>
              <a:t>させたい。</a:t>
            </a:r>
            <a:r>
              <a:rPr lang="ja-JP" altLang="en-US" sz="1600" dirty="0"/>
              <a:t>研究</a:t>
            </a:r>
            <a:r>
              <a:rPr lang="ja-JP" altLang="en-US" sz="1600" dirty="0" smtClean="0"/>
              <a:t>動機が決まっている</a:t>
            </a:r>
            <a:r>
              <a:rPr lang="en-US" altLang="ja-JP" sz="1400" dirty="0" smtClean="0"/>
              <a:t>			</a:t>
            </a:r>
          </a:p>
          <a:p>
            <a:r>
              <a:rPr lang="en-US" altLang="ja-JP" sz="1400" b="1" dirty="0"/>
              <a:t>	</a:t>
            </a:r>
            <a:r>
              <a:rPr lang="ja-JP" altLang="en-US" sz="2400" b="1" dirty="0" smtClean="0"/>
              <a:t>（</a:t>
            </a:r>
            <a:r>
              <a:rPr lang="ja-JP" altLang="en-US" sz="2400" dirty="0" smtClean="0"/>
              <a:t>観光地）</a:t>
            </a:r>
            <a:r>
              <a:rPr lang="ja-JP" altLang="en-US" sz="2400" u="sng" dirty="0" smtClean="0"/>
              <a:t>検索システムや</a:t>
            </a:r>
            <a:r>
              <a:rPr lang="en-US" altLang="ja-JP" sz="2400" u="sng" dirty="0" smtClean="0"/>
              <a:t>EC</a:t>
            </a:r>
            <a:r>
              <a:rPr lang="ja-JP" altLang="en-US" sz="2400" u="sng" dirty="0" smtClean="0"/>
              <a:t>サイト</a:t>
            </a:r>
            <a:endParaRPr lang="ja-JP" altLang="en-US" sz="2400" u="sng" dirty="0"/>
          </a:p>
        </p:txBody>
      </p:sp>
    </p:spTree>
    <p:extLst>
      <p:ext uri="{BB962C8B-B14F-4D97-AF65-F5344CB8AC3E}">
        <p14:creationId xmlns:p14="http://schemas.microsoft.com/office/powerpoint/2010/main" val="5719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5/14</a:t>
            </a:r>
            <a:endParaRPr kumimoji="1" lang="ja-JP" altLang="en-US"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15</a:t>
            </a:fld>
            <a:endParaRPr kumimoji="1" lang="ja-JP" altLang="en-US"/>
          </a:p>
        </p:txBody>
      </p:sp>
      <p:sp>
        <p:nvSpPr>
          <p:cNvPr id="4" name="テキスト ボックス 3"/>
          <p:cNvSpPr txBox="1"/>
          <p:nvPr/>
        </p:nvSpPr>
        <p:spPr>
          <a:xfrm>
            <a:off x="628650" y="1368212"/>
            <a:ext cx="6955750" cy="1200329"/>
          </a:xfrm>
          <a:prstGeom prst="rect">
            <a:avLst/>
          </a:prstGeom>
          <a:noFill/>
        </p:spPr>
        <p:txBody>
          <a:bodyPr wrap="none" rtlCol="0">
            <a:spAutoFit/>
          </a:bodyPr>
          <a:lstStyle/>
          <a:p>
            <a:r>
              <a:rPr lang="ja-JP" altLang="en-US" sz="2400" dirty="0"/>
              <a:t>今週</a:t>
            </a:r>
            <a:r>
              <a:rPr lang="en-US" altLang="ja-JP" sz="2400" dirty="0"/>
              <a:t>(</a:t>
            </a:r>
            <a:r>
              <a:rPr lang="en-US" altLang="ja-JP" sz="2400" dirty="0" smtClean="0"/>
              <a:t>5/14)</a:t>
            </a:r>
            <a:r>
              <a:rPr lang="ja-JP" altLang="en-US" sz="2400" dirty="0"/>
              <a:t>行ったこと</a:t>
            </a:r>
          </a:p>
          <a:p>
            <a:r>
              <a:rPr lang="ja-JP" altLang="en-US" sz="2400" dirty="0"/>
              <a:t>・レスポンス速度を測るプログラム作成（途中</a:t>
            </a:r>
            <a:r>
              <a:rPr lang="ja-JP" altLang="en-US" sz="2400" dirty="0" smtClean="0"/>
              <a:t>）</a:t>
            </a:r>
            <a:r>
              <a:rPr lang="en-US" altLang="ja-JP" sz="2400" dirty="0" smtClean="0"/>
              <a:t/>
            </a:r>
            <a:br>
              <a:rPr lang="en-US" altLang="ja-JP" sz="2400" dirty="0" smtClean="0"/>
            </a:br>
            <a:r>
              <a:rPr lang="ja-JP" altLang="en-US" sz="2400" dirty="0" smtClean="0"/>
              <a:t>・</a:t>
            </a:r>
            <a:r>
              <a:rPr lang="en-US" altLang="ja-JP" sz="2400" dirty="0" smtClean="0"/>
              <a:t>Python</a:t>
            </a:r>
            <a:r>
              <a:rPr lang="ja-JP" altLang="en-US" sz="2400" dirty="0" smtClean="0"/>
              <a:t>の勉強</a:t>
            </a:r>
            <a:endParaRPr lang="en-US" altLang="ja-JP" sz="2400"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576" y="2693775"/>
            <a:ext cx="4098492" cy="153774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2" y="2496863"/>
            <a:ext cx="4393963" cy="3514392"/>
          </a:xfrm>
          <a:prstGeom prst="rect">
            <a:avLst/>
          </a:prstGeom>
        </p:spPr>
      </p:pic>
      <p:sp>
        <p:nvSpPr>
          <p:cNvPr id="8" name="テキスト ボックス 7"/>
          <p:cNvSpPr txBox="1"/>
          <p:nvPr/>
        </p:nvSpPr>
        <p:spPr>
          <a:xfrm>
            <a:off x="5037125" y="4693368"/>
            <a:ext cx="3775393" cy="707886"/>
          </a:xfrm>
          <a:prstGeom prst="rect">
            <a:avLst/>
          </a:prstGeom>
          <a:noFill/>
        </p:spPr>
        <p:txBody>
          <a:bodyPr wrap="none" rtlCol="0">
            <a:spAutoFit/>
          </a:bodyPr>
          <a:lstStyle/>
          <a:p>
            <a:r>
              <a:rPr lang="ja-JP" altLang="en-US" sz="2000" dirty="0" smtClean="0"/>
              <a:t>日付とレスポンス速度の結果を</a:t>
            </a:r>
            <a:r>
              <a:rPr lang="en-US" altLang="ja-JP" sz="2000" dirty="0" smtClean="0"/>
              <a:t/>
            </a:r>
            <a:br>
              <a:rPr lang="en-US" altLang="ja-JP" sz="2000" dirty="0" smtClean="0"/>
            </a:br>
            <a:r>
              <a:rPr lang="ja-JP" altLang="en-US" sz="2000" dirty="0" smtClean="0"/>
              <a:t>テキストファイルへ保存</a:t>
            </a:r>
            <a:endParaRPr lang="en-US" altLang="ja-JP" sz="2000" dirty="0" smtClean="0"/>
          </a:p>
        </p:txBody>
      </p:sp>
    </p:spTree>
    <p:extLst>
      <p:ext uri="{BB962C8B-B14F-4D97-AF65-F5344CB8AC3E}">
        <p14:creationId xmlns:p14="http://schemas.microsoft.com/office/powerpoint/2010/main" val="379561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5/14</a:t>
            </a:r>
            <a:endParaRPr kumimoji="1" lang="ja-JP" altLang="en-US"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16</a:t>
            </a:fld>
            <a:endParaRPr kumimoji="1" lang="ja-JP" altLang="en-US"/>
          </a:p>
        </p:txBody>
      </p:sp>
      <p:sp>
        <p:nvSpPr>
          <p:cNvPr id="5" name="テキスト ボックス 4"/>
          <p:cNvSpPr txBox="1"/>
          <p:nvPr/>
        </p:nvSpPr>
        <p:spPr>
          <a:xfrm>
            <a:off x="517889" y="3700933"/>
            <a:ext cx="8771765" cy="1200329"/>
          </a:xfrm>
          <a:prstGeom prst="rect">
            <a:avLst/>
          </a:prstGeom>
          <a:noFill/>
        </p:spPr>
        <p:txBody>
          <a:bodyPr wrap="square" rtlCol="0">
            <a:spAutoFit/>
          </a:bodyPr>
          <a:lstStyle/>
          <a:p>
            <a:r>
              <a:rPr lang="ja-JP" altLang="en-US" sz="2400" dirty="0" smtClean="0"/>
              <a:t>現在の課題</a:t>
            </a:r>
            <a:endParaRPr lang="en-US" altLang="ja-JP" sz="2400" dirty="0"/>
          </a:p>
          <a:p>
            <a:r>
              <a:rPr lang="ja-JP" altLang="en-US" sz="2400" dirty="0" smtClean="0"/>
              <a:t>・</a:t>
            </a:r>
            <a:r>
              <a:rPr lang="en-US" altLang="ja-JP" sz="2400" dirty="0" smtClean="0"/>
              <a:t>1</a:t>
            </a:r>
            <a:r>
              <a:rPr lang="ja-JP" altLang="en-US" sz="2400" dirty="0" smtClean="0"/>
              <a:t>日のレスポンス平均を取る</a:t>
            </a:r>
            <a:r>
              <a:rPr lang="ja-JP" altLang="en-US" sz="2400" dirty="0" smtClean="0"/>
              <a:t>が</a:t>
            </a:r>
            <a:r>
              <a:rPr lang="en-US" altLang="ja-JP" sz="2400" dirty="0" smtClean="0"/>
              <a:t/>
            </a:r>
            <a:br>
              <a:rPr lang="en-US" altLang="ja-JP" sz="2400" dirty="0" smtClean="0"/>
            </a:br>
            <a:r>
              <a:rPr lang="en-US" altLang="ja-JP" sz="2400" dirty="0" smtClean="0"/>
              <a:t>	</a:t>
            </a:r>
            <a:r>
              <a:rPr lang="ja-JP" altLang="en-US" sz="2400" dirty="0" smtClean="0"/>
              <a:t>計測は何分毎にした方が良いか</a:t>
            </a:r>
            <a:endParaRPr lang="en-US" altLang="ja-JP" sz="2400" dirty="0" smtClean="0"/>
          </a:p>
        </p:txBody>
      </p:sp>
      <p:sp>
        <p:nvSpPr>
          <p:cNvPr id="6" name="テキスト ボックス 5"/>
          <p:cNvSpPr txBox="1"/>
          <p:nvPr/>
        </p:nvSpPr>
        <p:spPr>
          <a:xfrm>
            <a:off x="517890" y="1507182"/>
            <a:ext cx="8771765" cy="1938992"/>
          </a:xfrm>
          <a:prstGeom prst="rect">
            <a:avLst/>
          </a:prstGeom>
          <a:noFill/>
        </p:spPr>
        <p:txBody>
          <a:bodyPr wrap="square" rtlCol="0">
            <a:spAutoFit/>
          </a:bodyPr>
          <a:lstStyle/>
          <a:p>
            <a:r>
              <a:rPr lang="ja-JP" altLang="en-US" sz="2400" dirty="0" smtClean="0"/>
              <a:t>今後の予定</a:t>
            </a:r>
            <a:endParaRPr lang="en-US" altLang="ja-JP" sz="2400" dirty="0"/>
          </a:p>
          <a:p>
            <a:r>
              <a:rPr lang="ja-JP" altLang="en-US" sz="2400" dirty="0" smtClean="0"/>
              <a:t>・前ページを繰り返し処理させて</a:t>
            </a:r>
            <a:endParaRPr lang="en-US" altLang="ja-JP" sz="2400" dirty="0" smtClean="0"/>
          </a:p>
          <a:p>
            <a:r>
              <a:rPr lang="ja-JP" altLang="en-US" sz="2400" dirty="0" smtClean="0"/>
              <a:t>レスポンスデータ続けて取れれ</a:t>
            </a:r>
            <a:r>
              <a:rPr lang="ja-JP" altLang="en-US" sz="2400" dirty="0" smtClean="0"/>
              <a:t>るようにする</a:t>
            </a:r>
            <a:endParaRPr lang="en-US" altLang="ja-JP" sz="2400" dirty="0"/>
          </a:p>
          <a:p>
            <a:r>
              <a:rPr lang="en-US" altLang="ja-JP" sz="2400" dirty="0" smtClean="0"/>
              <a:t/>
            </a:r>
            <a:br>
              <a:rPr lang="en-US" altLang="ja-JP" sz="2400" dirty="0" smtClean="0"/>
            </a:br>
            <a:r>
              <a:rPr lang="ja-JP" altLang="en-US" sz="2400" dirty="0" smtClean="0"/>
              <a:t>・データから平均を求めるプログラムの作成</a:t>
            </a:r>
            <a:endParaRPr lang="en-US" altLang="ja-JP" sz="2400" dirty="0" smtClean="0"/>
          </a:p>
        </p:txBody>
      </p:sp>
    </p:spTree>
    <p:extLst>
      <p:ext uri="{BB962C8B-B14F-4D97-AF65-F5344CB8AC3E}">
        <p14:creationId xmlns:p14="http://schemas.microsoft.com/office/powerpoint/2010/main" val="379521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卒研の</a:t>
            </a:r>
            <a:r>
              <a:rPr lang="ja-JP" altLang="en-US" dirty="0" smtClean="0"/>
              <a:t>テーマ案（没）</a:t>
            </a:r>
            <a:endParaRPr kumimoji="1" lang="ja-JP" altLang="en-US"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2</a:t>
            </a:fld>
            <a:endParaRPr kumimoji="1" lang="ja-JP" altLang="en-US"/>
          </a:p>
        </p:txBody>
      </p:sp>
      <p:sp>
        <p:nvSpPr>
          <p:cNvPr id="3" name="正方形/長方形 2"/>
          <p:cNvSpPr/>
          <p:nvPr/>
        </p:nvSpPr>
        <p:spPr>
          <a:xfrm>
            <a:off x="491591" y="2563378"/>
            <a:ext cx="8193186" cy="1131079"/>
          </a:xfrm>
          <a:prstGeom prst="rect">
            <a:avLst/>
          </a:prstGeom>
        </p:spPr>
        <p:txBody>
          <a:bodyPr wrap="square">
            <a:spAutoFit/>
          </a:bodyPr>
          <a:lstStyle/>
          <a:p>
            <a:r>
              <a:rPr lang="ja-JP" altLang="en-US" sz="1350" dirty="0"/>
              <a:t>・行動に基づいた落とし物捜索システム。</a:t>
            </a:r>
            <a:endParaRPr lang="en-US" altLang="ja-JP" sz="1350" dirty="0"/>
          </a:p>
          <a:p>
            <a:r>
              <a:rPr lang="ja-JP" altLang="en-US" sz="1350" dirty="0"/>
              <a:t>→やみくもに落とした場所を探すのは効率が悪いので、機械学習を使いその人の落としそうな場所を知らせるシステム。</a:t>
            </a:r>
            <a:endParaRPr lang="en-US" altLang="ja-JP" sz="1350" dirty="0"/>
          </a:p>
          <a:p>
            <a:r>
              <a:rPr lang="ja-JP" altLang="en-US" sz="1350" dirty="0"/>
              <a:t>移動パスの絞り込みや数十万人の履歴のパスを匿名化して管理することになる。</a:t>
            </a:r>
            <a:r>
              <a:rPr lang="en-US" altLang="ja-JP" sz="1350" dirty="0"/>
              <a:t/>
            </a:r>
            <a:br>
              <a:rPr lang="en-US" altLang="ja-JP" sz="1350" dirty="0"/>
            </a:br>
            <a:r>
              <a:rPr lang="ja-JP" altLang="en-US" sz="1350" dirty="0"/>
              <a:t>そもそもキーファインダーのようなタグを使えば落とし物を無くせるのでこのシステムはよくない。</a:t>
            </a:r>
            <a:endParaRPr lang="en-US" altLang="ja-JP" sz="1350" dirty="0"/>
          </a:p>
        </p:txBody>
      </p:sp>
    </p:spTree>
    <p:extLst>
      <p:ext uri="{BB962C8B-B14F-4D97-AF65-F5344CB8AC3E}">
        <p14:creationId xmlns:p14="http://schemas.microsoft.com/office/powerpoint/2010/main" val="12828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卒研テーマ決め</a:t>
            </a:r>
            <a:r>
              <a:rPr kumimoji="1" lang="en-US" altLang="ja-JP" dirty="0" smtClean="0"/>
              <a:t>4/30</a:t>
            </a:r>
            <a:endParaRPr kumimoji="1" lang="ja-JP" altLang="en-US"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3</a:t>
            </a:fld>
            <a:endParaRPr kumimoji="1" lang="ja-JP" altLang="en-US"/>
          </a:p>
        </p:txBody>
      </p:sp>
      <p:sp>
        <p:nvSpPr>
          <p:cNvPr id="3" name="テキスト ボックス 2"/>
          <p:cNvSpPr txBox="1"/>
          <p:nvPr/>
        </p:nvSpPr>
        <p:spPr>
          <a:xfrm>
            <a:off x="628651" y="2125266"/>
            <a:ext cx="7263527" cy="1569660"/>
          </a:xfrm>
          <a:prstGeom prst="rect">
            <a:avLst/>
          </a:prstGeom>
          <a:noFill/>
        </p:spPr>
        <p:txBody>
          <a:bodyPr wrap="none" rtlCol="0">
            <a:spAutoFit/>
          </a:bodyPr>
          <a:lstStyle/>
          <a:p>
            <a:r>
              <a:rPr lang="ja-JP" altLang="en-US" sz="2400" dirty="0"/>
              <a:t>「観光地推薦の動画を処理するロードバランサー」</a:t>
            </a:r>
          </a:p>
          <a:p>
            <a:r>
              <a:rPr lang="ja-JP" altLang="en-US" sz="2400" dirty="0"/>
              <a:t>というアーキテクチャ</a:t>
            </a:r>
            <a:r>
              <a:rPr lang="en-US" altLang="ja-JP" sz="2400" dirty="0"/>
              <a:t/>
            </a:r>
            <a:br>
              <a:rPr lang="en-US" altLang="ja-JP" sz="2400" dirty="0"/>
            </a:br>
            <a:r>
              <a:rPr lang="en-US" altLang="ja-JP" sz="2400" dirty="0"/>
              <a:t/>
            </a:r>
            <a:br>
              <a:rPr lang="en-US" altLang="ja-JP" sz="2400" dirty="0"/>
            </a:br>
            <a:r>
              <a:rPr lang="ja-JP" altLang="en-US" sz="2400" dirty="0"/>
              <a:t>自分が担当するのはＬＢの部分</a:t>
            </a:r>
          </a:p>
        </p:txBody>
      </p:sp>
    </p:spTree>
    <p:extLst>
      <p:ext uri="{BB962C8B-B14F-4D97-AF65-F5344CB8AC3E}">
        <p14:creationId xmlns:p14="http://schemas.microsoft.com/office/powerpoint/2010/main" val="9492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4</a:t>
            </a:fld>
            <a:endParaRPr kumimoji="1" lang="ja-JP" altLang="en-US"/>
          </a:p>
        </p:txBody>
      </p:sp>
      <p:sp>
        <p:nvSpPr>
          <p:cNvPr id="6" name="テキスト ボックス 5"/>
          <p:cNvSpPr txBox="1"/>
          <p:nvPr/>
        </p:nvSpPr>
        <p:spPr>
          <a:xfrm>
            <a:off x="628650" y="2125266"/>
            <a:ext cx="7117654" cy="3416320"/>
          </a:xfrm>
          <a:prstGeom prst="rect">
            <a:avLst/>
          </a:prstGeom>
          <a:noFill/>
        </p:spPr>
        <p:txBody>
          <a:bodyPr wrap="none" rtlCol="0">
            <a:spAutoFit/>
          </a:bodyPr>
          <a:lstStyle/>
          <a:p>
            <a:r>
              <a:rPr lang="ja-JP" altLang="en-US" sz="2400" dirty="0"/>
              <a:t>ロードバランサー</a:t>
            </a:r>
          </a:p>
          <a:p>
            <a:r>
              <a:rPr lang="en-US" altLang="ja-JP" sz="2400" dirty="0"/>
              <a:t/>
            </a:r>
            <a:br>
              <a:rPr lang="en-US" altLang="ja-JP" sz="2400" dirty="0"/>
            </a:br>
            <a:r>
              <a:rPr lang="en-US" altLang="ja-JP" sz="2400" dirty="0"/>
              <a:t>client</a:t>
            </a:r>
            <a:r>
              <a:rPr lang="ja-JP" altLang="en-US" sz="2400" dirty="0"/>
              <a:t>からのリクエストを現在のコネクション数が</a:t>
            </a:r>
          </a:p>
          <a:p>
            <a:r>
              <a:rPr lang="ja-JP" altLang="en-US" sz="2400" dirty="0"/>
              <a:t>最も少ないサーバーに転送している。</a:t>
            </a:r>
            <a:r>
              <a:rPr lang="en-US" altLang="ja-JP" sz="2400" dirty="0"/>
              <a:t/>
            </a:r>
            <a:br>
              <a:rPr lang="en-US" altLang="ja-JP" sz="2400" dirty="0"/>
            </a:br>
            <a:r>
              <a:rPr lang="ja-JP" altLang="en-US" sz="2400" dirty="0"/>
              <a:t>→「リーストコネクション」</a:t>
            </a:r>
          </a:p>
          <a:p>
            <a:r>
              <a:rPr lang="en-US" altLang="ja-JP" sz="2400" dirty="0"/>
              <a:t/>
            </a:r>
            <a:br>
              <a:rPr lang="en-US" altLang="ja-JP" sz="2400" dirty="0"/>
            </a:br>
            <a:r>
              <a:rPr lang="ja-JP" altLang="en-US" sz="2400" dirty="0"/>
              <a:t>アクセスのリクエストをすべてのサーバーに</a:t>
            </a:r>
            <a:r>
              <a:rPr lang="en-US" altLang="ja-JP" sz="2400" dirty="0"/>
              <a:t/>
            </a:r>
            <a:br>
              <a:rPr lang="en-US" altLang="ja-JP" sz="2400" dirty="0"/>
            </a:br>
            <a:r>
              <a:rPr lang="ja-JP" altLang="en-US" sz="2400" dirty="0"/>
              <a:t>等しく分散する</a:t>
            </a:r>
            <a:r>
              <a:rPr lang="en-US" altLang="ja-JP" sz="2400" dirty="0"/>
              <a:t/>
            </a:r>
            <a:br>
              <a:rPr lang="en-US" altLang="ja-JP" sz="2400" dirty="0"/>
            </a:br>
            <a:r>
              <a:rPr lang="ja-JP" altLang="en-US" sz="2400" dirty="0"/>
              <a:t>→「ラウンドロビン」が主流</a:t>
            </a:r>
          </a:p>
        </p:txBody>
      </p:sp>
    </p:spTree>
    <p:extLst>
      <p:ext uri="{BB962C8B-B14F-4D97-AF65-F5344CB8AC3E}">
        <p14:creationId xmlns:p14="http://schemas.microsoft.com/office/powerpoint/2010/main" val="1963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5</a:t>
            </a:fld>
            <a:endParaRPr kumimoji="1" lang="ja-JP" altLang="en-US"/>
          </a:p>
        </p:txBody>
      </p:sp>
      <p:sp>
        <p:nvSpPr>
          <p:cNvPr id="5" name="テキスト ボックス 4"/>
          <p:cNvSpPr txBox="1"/>
          <p:nvPr/>
        </p:nvSpPr>
        <p:spPr>
          <a:xfrm>
            <a:off x="628651" y="2125266"/>
            <a:ext cx="7571303" cy="3416320"/>
          </a:xfrm>
          <a:prstGeom prst="rect">
            <a:avLst/>
          </a:prstGeom>
          <a:noFill/>
        </p:spPr>
        <p:txBody>
          <a:bodyPr wrap="none" rtlCol="0">
            <a:spAutoFit/>
          </a:bodyPr>
          <a:lstStyle/>
          <a:p>
            <a:r>
              <a:rPr lang="ja-JP" altLang="en-US" sz="2400" dirty="0"/>
              <a:t>前回の卒研の会議で</a:t>
            </a:r>
            <a:r>
              <a:rPr lang="en-US" altLang="ja-JP" sz="2400" dirty="0"/>
              <a:t/>
            </a:r>
            <a:br>
              <a:rPr lang="en-US" altLang="ja-JP" sz="2400" dirty="0"/>
            </a:br>
            <a:endParaRPr lang="en-US" altLang="ja-JP" sz="2400" dirty="0"/>
          </a:p>
          <a:p>
            <a:r>
              <a:rPr lang="ja-JP" altLang="en-US" sz="2400" dirty="0"/>
              <a:t>現行の</a:t>
            </a:r>
            <a:r>
              <a:rPr lang="en-US" altLang="ja-JP" sz="2400" dirty="0"/>
              <a:t>LB</a:t>
            </a:r>
            <a:r>
              <a:rPr lang="ja-JP" altLang="en-US" sz="2400" dirty="0"/>
              <a:t>は負荷（ロード）しかみてないので</a:t>
            </a:r>
          </a:p>
          <a:p>
            <a:r>
              <a:rPr lang="ja-JP" altLang="en-US" sz="2400" dirty="0"/>
              <a:t>観光地推薦をターゲットに</a:t>
            </a:r>
            <a:endParaRPr lang="en-US" altLang="ja-JP" sz="2400" dirty="0"/>
          </a:p>
          <a:p>
            <a:r>
              <a:rPr lang="ja-JP" altLang="en-US" sz="2400" dirty="0"/>
              <a:t>「ネットワークの速度」や負荷に注目して行う</a:t>
            </a:r>
            <a:r>
              <a:rPr lang="en-US" altLang="ja-JP" sz="2400" dirty="0"/>
              <a:t/>
            </a:r>
            <a:br>
              <a:rPr lang="en-US" altLang="ja-JP" sz="2400" dirty="0"/>
            </a:br>
            <a:r>
              <a:rPr lang="ja-JP" altLang="en-US" sz="2400" dirty="0"/>
              <a:t>ＬＢが作れたら良い。</a:t>
            </a:r>
            <a:endParaRPr lang="en-US" altLang="ja-JP" sz="2400" dirty="0"/>
          </a:p>
          <a:p>
            <a:endParaRPr lang="en-US" altLang="ja-JP" sz="2400" dirty="0"/>
          </a:p>
          <a:p>
            <a:r>
              <a:rPr lang="ja-JP" altLang="en-US" sz="2400" dirty="0"/>
              <a:t>ロードバランサーを自分で作れそうか調べる（宿題）</a:t>
            </a:r>
          </a:p>
          <a:p>
            <a:r>
              <a:rPr lang="ja-JP" altLang="en-US" sz="2400" dirty="0"/>
              <a:t>実装方法、プログラミング方法。</a:t>
            </a:r>
          </a:p>
        </p:txBody>
      </p:sp>
    </p:spTree>
    <p:extLst>
      <p:ext uri="{BB962C8B-B14F-4D97-AF65-F5344CB8AC3E}">
        <p14:creationId xmlns:p14="http://schemas.microsoft.com/office/powerpoint/2010/main" val="323969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6</a:t>
            </a:fld>
            <a:endParaRPr kumimoji="1" lang="ja-JP" altLang="en-US"/>
          </a:p>
        </p:txBody>
      </p:sp>
      <p:sp>
        <p:nvSpPr>
          <p:cNvPr id="4" name="テキスト ボックス 3"/>
          <p:cNvSpPr txBox="1"/>
          <p:nvPr/>
        </p:nvSpPr>
        <p:spPr>
          <a:xfrm>
            <a:off x="628650" y="2125266"/>
            <a:ext cx="8211594" cy="3416320"/>
          </a:xfrm>
          <a:prstGeom prst="rect">
            <a:avLst/>
          </a:prstGeom>
          <a:noFill/>
        </p:spPr>
        <p:txBody>
          <a:bodyPr wrap="square" rtlCol="0">
            <a:spAutoFit/>
          </a:bodyPr>
          <a:lstStyle/>
          <a:p>
            <a:r>
              <a:rPr lang="en-US" altLang="ja-JP" sz="2400" dirty="0"/>
              <a:t>APACHE(WEB</a:t>
            </a:r>
            <a:r>
              <a:rPr lang="ja-JP" altLang="en-US" sz="2400" dirty="0"/>
              <a:t>サーバ</a:t>
            </a:r>
            <a:r>
              <a:rPr lang="en-US" altLang="ja-JP" sz="2400" dirty="0"/>
              <a:t>)</a:t>
            </a:r>
            <a:r>
              <a:rPr lang="ja-JP" altLang="en-US" sz="2400" dirty="0"/>
              <a:t>を使った</a:t>
            </a:r>
            <a:r>
              <a:rPr lang="en-US" altLang="ja-JP" sz="2400" dirty="0"/>
              <a:t>LB</a:t>
            </a:r>
            <a:r>
              <a:rPr lang="ja-JP" altLang="en-US" sz="2400" dirty="0"/>
              <a:t>の実装は</a:t>
            </a:r>
          </a:p>
          <a:p>
            <a:r>
              <a:rPr lang="ja-JP" altLang="en-US" sz="2400" dirty="0"/>
              <a:t>サイトや</a:t>
            </a:r>
            <a:r>
              <a:rPr lang="en-US" altLang="ja-JP" sz="2400" dirty="0"/>
              <a:t>2020</a:t>
            </a:r>
            <a:r>
              <a:rPr lang="ja-JP" altLang="en-US" sz="2400" dirty="0"/>
              <a:t>前期のセミナー資料を観て</a:t>
            </a:r>
            <a:endParaRPr lang="en-US" altLang="ja-JP" sz="2400" dirty="0"/>
          </a:p>
          <a:p>
            <a:r>
              <a:rPr lang="ja-JP" altLang="en-US" sz="2400" dirty="0"/>
              <a:t>できそうだと思った。</a:t>
            </a:r>
          </a:p>
          <a:p>
            <a:endParaRPr lang="ja-JP" altLang="en-US" sz="2400" dirty="0"/>
          </a:p>
          <a:p>
            <a:r>
              <a:rPr lang="en-US" altLang="ja-JP" sz="2400" dirty="0"/>
              <a:t>BUT</a:t>
            </a:r>
          </a:p>
          <a:p>
            <a:r>
              <a:rPr lang="en-US" altLang="ja-JP" sz="2400" dirty="0"/>
              <a:t>→</a:t>
            </a:r>
            <a:r>
              <a:rPr lang="ja-JP" altLang="en-US" sz="2400" dirty="0"/>
              <a:t>ネットワークの速度を考慮するとなると、</a:t>
            </a:r>
            <a:endParaRPr lang="en-US" altLang="ja-JP" sz="2400" dirty="0"/>
          </a:p>
          <a:p>
            <a:r>
              <a:rPr lang="ja-JP" altLang="en-US" sz="2400" dirty="0"/>
              <a:t>どうプログラムを作っていいのかわからない。</a:t>
            </a:r>
          </a:p>
          <a:p>
            <a:endParaRPr lang="en-US" altLang="ja-JP" sz="2400" dirty="0"/>
          </a:p>
          <a:p>
            <a:r>
              <a:rPr lang="ja-JP" altLang="en-US" sz="2400" dirty="0"/>
              <a:t>調べてもあまり出てこなかった。</a:t>
            </a:r>
          </a:p>
        </p:txBody>
      </p:sp>
    </p:spTree>
    <p:extLst>
      <p:ext uri="{BB962C8B-B14F-4D97-AF65-F5344CB8AC3E}">
        <p14:creationId xmlns:p14="http://schemas.microsoft.com/office/powerpoint/2010/main" val="350361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628650" y="1131094"/>
            <a:ext cx="7886700" cy="994172"/>
          </a:xfrm>
        </p:spPr>
        <p:txBody>
          <a:bodyPr/>
          <a:lstStyle/>
          <a:p>
            <a:r>
              <a:rPr kumimoji="1" lang="ja-JP" altLang="en-US" dirty="0" smtClean="0"/>
              <a:t>卒研テーマ決め</a:t>
            </a:r>
            <a:r>
              <a:rPr lang="en-US" altLang="ja-JP" dirty="0"/>
              <a:t>4/30</a:t>
            </a:r>
            <a:endParaRPr kumimoji="1" lang="ja-JP" altLang="en-US"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7</a:t>
            </a:fld>
            <a:endParaRPr kumimoji="1" lang="ja-JP" altLang="en-US"/>
          </a:p>
        </p:txBody>
      </p:sp>
      <p:sp>
        <p:nvSpPr>
          <p:cNvPr id="4" name="テキスト ボックス 3"/>
          <p:cNvSpPr txBox="1"/>
          <p:nvPr/>
        </p:nvSpPr>
        <p:spPr>
          <a:xfrm>
            <a:off x="628650" y="2125266"/>
            <a:ext cx="8211594" cy="461665"/>
          </a:xfrm>
          <a:prstGeom prst="rect">
            <a:avLst/>
          </a:prstGeom>
          <a:noFill/>
        </p:spPr>
        <p:txBody>
          <a:bodyPr wrap="square" rtlCol="0">
            <a:spAutoFit/>
          </a:bodyPr>
          <a:lstStyle/>
          <a:p>
            <a:r>
              <a:rPr lang="ja-JP" altLang="en-US" sz="2400" dirty="0"/>
              <a:t>今の課題：回線速度を考慮した</a:t>
            </a:r>
            <a:r>
              <a:rPr lang="en-US" altLang="ja-JP" sz="2400" dirty="0"/>
              <a:t>LB</a:t>
            </a:r>
            <a:r>
              <a:rPr lang="ja-JP" altLang="en-US" sz="2400" dirty="0"/>
              <a:t>のプログラム方法。</a:t>
            </a:r>
          </a:p>
        </p:txBody>
      </p:sp>
    </p:spTree>
    <p:extLst>
      <p:ext uri="{BB962C8B-B14F-4D97-AF65-F5344CB8AC3E}">
        <p14:creationId xmlns:p14="http://schemas.microsoft.com/office/powerpoint/2010/main" val="2119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8</a:t>
            </a:fld>
            <a:endParaRPr kumimoji="1" lang="ja-JP" altLang="en-US"/>
          </a:p>
        </p:txBody>
      </p:sp>
      <p:pic>
        <p:nvPicPr>
          <p:cNvPr id="4" name="図 3"/>
          <p:cNvPicPr>
            <a:picLocks noChangeAspect="1"/>
          </p:cNvPicPr>
          <p:nvPr/>
        </p:nvPicPr>
        <p:blipFill>
          <a:blip r:embed="rId2"/>
          <a:stretch>
            <a:fillRect/>
          </a:stretch>
        </p:blipFill>
        <p:spPr>
          <a:xfrm>
            <a:off x="772306" y="2125266"/>
            <a:ext cx="2472599" cy="3069433"/>
          </a:xfrm>
          <a:prstGeom prst="rect">
            <a:avLst/>
          </a:prstGeom>
        </p:spPr>
      </p:pic>
      <p:sp>
        <p:nvSpPr>
          <p:cNvPr id="5" name="テキスト ボックス 4"/>
          <p:cNvSpPr txBox="1"/>
          <p:nvPr/>
        </p:nvSpPr>
        <p:spPr>
          <a:xfrm>
            <a:off x="3422821" y="2716942"/>
            <a:ext cx="4339650" cy="1292662"/>
          </a:xfrm>
          <a:prstGeom prst="rect">
            <a:avLst/>
          </a:prstGeom>
          <a:noFill/>
        </p:spPr>
        <p:txBody>
          <a:bodyPr wrap="none" rtlCol="0">
            <a:spAutoFit/>
          </a:bodyPr>
          <a:lstStyle/>
          <a:p>
            <a:r>
              <a:rPr lang="ja-JP" altLang="en-US" sz="2400" dirty="0"/>
              <a:t>イメージ</a:t>
            </a:r>
            <a:endParaRPr lang="en-US" altLang="ja-JP" sz="2400" dirty="0"/>
          </a:p>
          <a:p>
            <a:r>
              <a:rPr lang="ja-JP" altLang="en-US" dirty="0"/>
              <a:t>冗長的なサーバ数個用意し</a:t>
            </a:r>
            <a:endParaRPr lang="en-US" altLang="ja-JP" dirty="0"/>
          </a:p>
          <a:p>
            <a:r>
              <a:rPr lang="ja-JP" altLang="en-US" dirty="0"/>
              <a:t>負荷だけでなく、応答速度にも配慮して</a:t>
            </a:r>
            <a:endParaRPr lang="en-US" altLang="ja-JP" dirty="0"/>
          </a:p>
          <a:p>
            <a:r>
              <a:rPr lang="ja-JP" altLang="en-US" dirty="0"/>
              <a:t>選択してくれる</a:t>
            </a:r>
            <a:r>
              <a:rPr lang="en-US" altLang="ja-JP" dirty="0"/>
              <a:t>LB</a:t>
            </a:r>
          </a:p>
        </p:txBody>
      </p:sp>
    </p:spTree>
    <p:extLst>
      <p:ext uri="{BB962C8B-B14F-4D97-AF65-F5344CB8AC3E}">
        <p14:creationId xmlns:p14="http://schemas.microsoft.com/office/powerpoint/2010/main" val="177760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000" dirty="0"/>
              <a:t>レスポンス速度を考慮したロードバランサー</a:t>
            </a:r>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9</a:t>
            </a:fld>
            <a:endParaRPr kumimoji="1" lang="ja-JP" altLang="en-US"/>
          </a:p>
        </p:txBody>
      </p:sp>
      <p:sp>
        <p:nvSpPr>
          <p:cNvPr id="5" name="テキスト ボックス 4"/>
          <p:cNvSpPr txBox="1"/>
          <p:nvPr/>
        </p:nvSpPr>
        <p:spPr>
          <a:xfrm>
            <a:off x="560005" y="2294297"/>
            <a:ext cx="7879080" cy="2308324"/>
          </a:xfrm>
          <a:prstGeom prst="rect">
            <a:avLst/>
          </a:prstGeom>
          <a:noFill/>
        </p:spPr>
        <p:txBody>
          <a:bodyPr wrap="none" rtlCol="0">
            <a:spAutoFit/>
          </a:bodyPr>
          <a:lstStyle/>
          <a:p>
            <a:r>
              <a:rPr lang="ja-JP" altLang="en-US" sz="2400" dirty="0"/>
              <a:t>前回頂いたアドバイス</a:t>
            </a:r>
          </a:p>
          <a:p>
            <a:endParaRPr lang="ja-JP" altLang="en-US" sz="2400" dirty="0"/>
          </a:p>
          <a:p>
            <a:r>
              <a:rPr lang="ja-JP" altLang="en-US" sz="2400" dirty="0"/>
              <a:t>一日の平均レスポンス時間を</a:t>
            </a:r>
            <a:r>
              <a:rPr lang="en-US" altLang="ja-JP" sz="2400" dirty="0"/>
              <a:t>DB</a:t>
            </a:r>
            <a:r>
              <a:rPr lang="ja-JP" altLang="en-US" sz="2400" dirty="0"/>
              <a:t>に取っておく</a:t>
            </a:r>
          </a:p>
          <a:p>
            <a:r>
              <a:rPr lang="ja-JP" altLang="en-US" sz="2400" dirty="0"/>
              <a:t>それを元にどのサーバを使うか選択する時の指標にする</a:t>
            </a:r>
          </a:p>
          <a:p>
            <a:endParaRPr lang="ja-JP" altLang="en-US" sz="2400" dirty="0"/>
          </a:p>
          <a:p>
            <a:r>
              <a:rPr lang="ja-JP" altLang="en-US" sz="2400" dirty="0"/>
              <a:t>→まずは応答速度のデータを取る所からスタート</a:t>
            </a:r>
            <a:endParaRPr lang="en-US" altLang="ja-JP" sz="2400" dirty="0"/>
          </a:p>
        </p:txBody>
      </p:sp>
    </p:spTree>
    <p:extLst>
      <p:ext uri="{BB962C8B-B14F-4D97-AF65-F5344CB8AC3E}">
        <p14:creationId xmlns:p14="http://schemas.microsoft.com/office/powerpoint/2010/main" val="7643249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TotalTime>
  <Words>996</Words>
  <Application>Microsoft Office PowerPoint</Application>
  <PresentationFormat>画面に合わせる (4:3)</PresentationFormat>
  <Paragraphs>112</Paragraphs>
  <Slides>16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游ゴシック</vt:lpstr>
      <vt:lpstr>游ゴシック Light</vt:lpstr>
      <vt:lpstr>Arial</vt:lpstr>
      <vt:lpstr>Calibri</vt:lpstr>
      <vt:lpstr>Calibri Light</vt:lpstr>
      <vt:lpstr>Office テーマ</vt:lpstr>
      <vt:lpstr>卒研のテーマ案</vt:lpstr>
      <vt:lpstr>卒研のテーマ案（没）</vt:lpstr>
      <vt:lpstr>卒研テーマ決め4/30</vt:lpstr>
      <vt:lpstr>卒研テーマ決め4/30</vt:lpstr>
      <vt:lpstr>卒研テーマ決め4/30</vt:lpstr>
      <vt:lpstr>卒研テーマ決め4/30</vt:lpstr>
      <vt:lpstr>卒研テーマ決め4/30</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5/14</vt:lpstr>
      <vt:lpstr>5/14</vt:lpstr>
      <vt:lpstr>5/14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松尾 祐介</dc:creator>
  <cp:lastModifiedBy>松尾 祐介</cp:lastModifiedBy>
  <cp:revision>35</cp:revision>
  <dcterms:created xsi:type="dcterms:W3CDTF">2021-04-16T03:36:38Z</dcterms:created>
  <dcterms:modified xsi:type="dcterms:W3CDTF">2021-05-11T08:09:10Z</dcterms:modified>
</cp:coreProperties>
</file>