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6" r:id="rId2"/>
    <p:sldId id="275" r:id="rId3"/>
    <p:sldId id="277" r:id="rId4"/>
    <p:sldId id="278" r:id="rId5"/>
    <p:sldId id="281" r:id="rId6"/>
    <p:sldId id="286" r:id="rId7"/>
    <p:sldId id="292" r:id="rId8"/>
    <p:sldId id="282" r:id="rId9"/>
    <p:sldId id="285" r:id="rId10"/>
    <p:sldId id="284" r:id="rId11"/>
    <p:sldId id="287" r:id="rId12"/>
    <p:sldId id="288" r:id="rId13"/>
    <p:sldId id="289" r:id="rId14"/>
    <p:sldId id="291" r:id="rId15"/>
    <p:sldId id="290" r:id="rId16"/>
    <p:sldId id="29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DFF"/>
    <a:srgbClr val="41719C"/>
    <a:srgbClr val="FFD966"/>
    <a:srgbClr val="DEEBF7"/>
    <a:srgbClr val="FFC000"/>
    <a:srgbClr val="6A6600"/>
    <a:srgbClr val="FFFF01"/>
    <a:srgbClr val="01B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FDBD3-40C4-4F2A-82A8-38E5DBC6C4C1}" type="datetimeFigureOut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462B-7D45-433C-95C4-97E0F23B8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0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B2A1-E364-47CF-B5DC-53E264C607F6}" type="datetime1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40D4-C406-4492-90E6-6432EEF92C60}" type="datetime1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396B-CE42-4776-89F8-D39FC42CFB56}" type="datetime1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5393-1B19-477D-ADB7-2A6386D3F149}" type="datetime1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A1EB-CBE3-4FB0-BB17-A44CDA0B54B3}" type="datetime1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C069-9DC2-4DDB-AE63-C26A081803C1}" type="datetime1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DA6-9750-4222-A53D-9B2AFD4F7604}" type="datetime1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5DA-6757-4BE0-8138-B996B069D01C}" type="datetime1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2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E91-75F7-48C3-A2EB-716DBC94911B}" type="datetime1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64-4643-4F2F-9E14-ABA1F12A43DE}" type="datetime1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FF6E-0AC3-4CFF-BD5F-615BAFBBFB63}" type="datetime1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EF6-3FB0-4B29-8D75-11EE9B911EFB}" type="datetime1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94010" y="517890"/>
            <a:ext cx="8565419" cy="5534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 dirty="0" smtClean="0"/>
              <a:t>図表だけの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en-US" altLang="ja-JP" sz="8000" dirty="0"/>
              <a:t>PowerPoint</a:t>
            </a:r>
            <a:endParaRPr lang="en-US" altLang="ja-JP" sz="8000" dirty="0" smtClean="0"/>
          </a:p>
          <a:p>
            <a:endParaRPr lang="ja-JP" altLang="en-US" sz="80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167951" y="4535100"/>
            <a:ext cx="6858000" cy="1241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1821086</a:t>
            </a:r>
          </a:p>
          <a:p>
            <a:r>
              <a:rPr lang="ja-JP" altLang="en-US" dirty="0" smtClean="0"/>
              <a:t>氏名：松尾祐介</a:t>
            </a:r>
            <a:endParaRPr lang="ja-JP" altLang="en-US" dirty="0"/>
          </a:p>
        </p:txBody>
      </p:sp>
      <p:sp>
        <p:nvSpPr>
          <p:cNvPr id="7" name="スライド番号プレースホルダー 3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022724-7A88-4190-89E1-23935288E04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8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221171"/>
            <a:ext cx="2415909" cy="2981964"/>
          </a:xfrm>
          <a:prstGeom prst="rect">
            <a:avLst/>
          </a:prstGeom>
        </p:spPr>
      </p:pic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439535" y="641113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冗長的な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33581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83833" y="317496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保存された評価で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719" y="291982"/>
            <a:ext cx="2293458" cy="29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84776"/>
              </p:ext>
            </p:extLst>
          </p:nvPr>
        </p:nvGraphicFramePr>
        <p:xfrm>
          <a:off x="974654" y="767974"/>
          <a:ext cx="3860955" cy="164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6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Speed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Datetime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15:50:15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0.2371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15:51:15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24050"/>
              </p:ext>
            </p:extLst>
          </p:nvPr>
        </p:nvGraphicFramePr>
        <p:xfrm>
          <a:off x="425294" y="3266888"/>
          <a:ext cx="7773930" cy="15738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11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Now_speed_score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Ave_speed_score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Datetime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15:51:23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6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0.4561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15:52:23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889468" y="3986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応答速度テーブル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27429" y="28975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評価テーブル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119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5469920" y="424675"/>
            <a:ext cx="2603157" cy="423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7122" y="91505"/>
            <a:ext cx="156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Integrated.py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5667437" y="570124"/>
            <a:ext cx="2208124" cy="388584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応答速計測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667437" y="1119716"/>
            <a:ext cx="2208124" cy="22952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計測結果を応答</a:t>
            </a:r>
            <a:r>
              <a:rPr kumimoji="1" lang="ja-JP" altLang="en-US" sz="900" b="1" dirty="0">
                <a:solidFill>
                  <a:srgbClr val="41719C"/>
                </a:solidFill>
              </a:rPr>
              <a:t>速度テーブル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へ挿入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667437" y="1510247"/>
            <a:ext cx="2208124" cy="24523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応答速度を評価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67437" y="1916493"/>
            <a:ext cx="2208124" cy="264227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評価済み速度を評価テーブルへ挿入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667437" y="2325969"/>
            <a:ext cx="2208124" cy="397496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応答速度テーブルから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sz="900" b="1" dirty="0" smtClean="0">
                <a:solidFill>
                  <a:srgbClr val="41719C"/>
                </a:solidFill>
              </a:rPr>
            </a:br>
            <a:r>
              <a:rPr kumimoji="1" lang="ja-JP" altLang="en-US" sz="900" b="1" dirty="0" smtClean="0">
                <a:solidFill>
                  <a:srgbClr val="41719C"/>
                </a:solidFill>
              </a:rPr>
              <a:t>過去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>24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時間の平均を取り出す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667437" y="3452347"/>
            <a:ext cx="2208124" cy="35010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平均を評価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667437" y="3967964"/>
            <a:ext cx="2208124" cy="391479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評価済み平均速度を</a:t>
            </a:r>
            <a:endParaRPr kumimoji="1" lang="en-US" altLang="ja-JP" sz="1000" b="1" dirty="0" smtClean="0">
              <a:solidFill>
                <a:srgbClr val="41719C"/>
              </a:solidFill>
            </a:endParaRPr>
          </a:p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</a:t>
            </a:r>
            <a:r>
              <a:rPr kumimoji="1" lang="ja-JP" altLang="en-US" sz="1000" b="1" dirty="0">
                <a:solidFill>
                  <a:srgbClr val="41719C"/>
                </a:solidFill>
              </a:rPr>
              <a:t>テーブルへ挿入</a:t>
            </a:r>
            <a:endParaRPr kumimoji="1" lang="ja-JP" altLang="en-US" sz="1050" b="1" dirty="0">
              <a:solidFill>
                <a:srgbClr val="41719C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667437" y="2869295"/>
            <a:ext cx="2208124" cy="41754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抽出した平均を挿入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6" name="下矢印 25"/>
          <p:cNvSpPr/>
          <p:nvPr/>
        </p:nvSpPr>
        <p:spPr>
          <a:xfrm>
            <a:off x="6673825" y="95420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/>
          <p:cNvSpPr/>
          <p:nvPr/>
        </p:nvSpPr>
        <p:spPr>
          <a:xfrm>
            <a:off x="6673825" y="1338290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/>
          <p:cNvSpPr/>
          <p:nvPr/>
        </p:nvSpPr>
        <p:spPr>
          <a:xfrm>
            <a:off x="6671142" y="1745118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>
            <a:off x="6671142" y="2147969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6671142" y="2712215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>
            <a:off x="6671142" y="328401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>
            <a:off x="6671141" y="3801892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6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8" y="305276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7" y="3159384"/>
            <a:ext cx="4585738" cy="12054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667" y="483287"/>
            <a:ext cx="3151905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プレゼン】見やすいプレゼン資料の作り方【初心者用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54" y="-597711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480" y="291982"/>
            <a:ext cx="2337611" cy="304890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66" y="291982"/>
            <a:ext cx="2411738" cy="297681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439535" y="641113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冗長的な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3" y="1335814"/>
            <a:ext cx="663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96669" y="3240624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応答評価</a:t>
            </a:r>
            <a:r>
              <a:rPr kumimoji="1" lang="en-US" altLang="ja-JP" b="1" dirty="0" smtClean="0"/>
              <a:t>DB</a:t>
            </a:r>
            <a:r>
              <a:rPr kumimoji="1" lang="ja-JP" altLang="en-US" b="1" dirty="0"/>
              <a:t>を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30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柱 8"/>
          <p:cNvSpPr/>
          <p:nvPr/>
        </p:nvSpPr>
        <p:spPr>
          <a:xfrm>
            <a:off x="3598101" y="708660"/>
            <a:ext cx="2487686" cy="1627332"/>
          </a:xfrm>
          <a:prstGeom prst="can">
            <a:avLst/>
          </a:prstGeom>
          <a:solidFill>
            <a:srgbClr val="FFD966"/>
          </a:solidFill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</a:t>
            </a:r>
            <a:endParaRPr kumimoji="1" lang="en-US" altLang="ja-JP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2023110" y="2680912"/>
            <a:ext cx="5433060" cy="2948940"/>
          </a:xfrm>
          <a:prstGeom prst="wedgeRectCallout">
            <a:avLst>
              <a:gd name="adj1" fmla="val -7649"/>
              <a:gd name="adj2" fmla="val -65407"/>
            </a:avLst>
          </a:prstGeom>
          <a:solidFill>
            <a:srgbClr val="BDED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93" y="2750820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1" y="4231582"/>
            <a:ext cx="4585738" cy="12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6" b="10847"/>
          <a:stretch/>
        </p:blipFill>
        <p:spPr>
          <a:xfrm>
            <a:off x="1394901" y="313867"/>
            <a:ext cx="6347073" cy="2825841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>
            <a:off x="1826528" y="4737296"/>
            <a:ext cx="1638354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006" y="4538416"/>
            <a:ext cx="864014" cy="71205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321" y="4629538"/>
            <a:ext cx="1017555" cy="620930"/>
          </a:xfrm>
          <a:prstGeom prst="rect">
            <a:avLst/>
          </a:prstGeom>
        </p:spPr>
      </p:pic>
      <p:sp>
        <p:nvSpPr>
          <p:cNvPr id="7" name="直方体 6"/>
          <p:cNvSpPr/>
          <p:nvPr/>
        </p:nvSpPr>
        <p:spPr>
          <a:xfrm>
            <a:off x="3464882" y="4590040"/>
            <a:ext cx="1406523" cy="60880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ロードバランサ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直方体 11"/>
          <p:cNvSpPr/>
          <p:nvPr/>
        </p:nvSpPr>
        <p:spPr>
          <a:xfrm>
            <a:off x="6165518" y="3803278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サーバ１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直方体 12"/>
          <p:cNvSpPr/>
          <p:nvPr/>
        </p:nvSpPr>
        <p:spPr>
          <a:xfrm>
            <a:off x="6165517" y="4464025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サーバ２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直方体 13"/>
          <p:cNvSpPr/>
          <p:nvPr/>
        </p:nvSpPr>
        <p:spPr>
          <a:xfrm>
            <a:off x="6165516" y="5179607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サーバ３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7" idx="5"/>
            <a:endCxn id="12" idx="2"/>
          </p:cNvCxnSpPr>
          <p:nvPr/>
        </p:nvCxnSpPr>
        <p:spPr>
          <a:xfrm flipV="1">
            <a:off x="4871405" y="4124011"/>
            <a:ext cx="1294113" cy="69433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5"/>
            <a:endCxn id="14" idx="2"/>
          </p:cNvCxnSpPr>
          <p:nvPr/>
        </p:nvCxnSpPr>
        <p:spPr>
          <a:xfrm>
            <a:off x="4871405" y="4818341"/>
            <a:ext cx="1294111" cy="68199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5"/>
            <a:endCxn id="13" idx="2"/>
          </p:cNvCxnSpPr>
          <p:nvPr/>
        </p:nvCxnSpPr>
        <p:spPr>
          <a:xfrm flipV="1">
            <a:off x="4871405" y="4784758"/>
            <a:ext cx="1294112" cy="3358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422131" y="5158355"/>
            <a:ext cx="17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ここが遅いと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ボトルネックに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0252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方体 30"/>
          <p:cNvSpPr/>
          <p:nvPr/>
        </p:nvSpPr>
        <p:spPr>
          <a:xfrm>
            <a:off x="4856207" y="1719683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2039252" y="3555451"/>
            <a:ext cx="2520558" cy="202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雲 3"/>
          <p:cNvSpPr/>
          <p:nvPr/>
        </p:nvSpPr>
        <p:spPr>
          <a:xfrm>
            <a:off x="547730" y="3102298"/>
            <a:ext cx="1691235" cy="946768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2538371" y="3061837"/>
            <a:ext cx="1124793" cy="987229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/>
          <p:cNvSpPr/>
          <p:nvPr/>
        </p:nvSpPr>
        <p:spPr>
          <a:xfrm>
            <a:off x="4078384" y="3169056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代替処理 7"/>
          <p:cNvSpPr/>
          <p:nvPr/>
        </p:nvSpPr>
        <p:spPr>
          <a:xfrm>
            <a:off x="7013266" y="2236449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代替処理 8"/>
          <p:cNvSpPr/>
          <p:nvPr/>
        </p:nvSpPr>
        <p:spPr>
          <a:xfrm>
            <a:off x="7013266" y="3223677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代替処理 9"/>
          <p:cNvSpPr/>
          <p:nvPr/>
        </p:nvSpPr>
        <p:spPr>
          <a:xfrm>
            <a:off x="7013266" y="4245986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7868" y="40144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ロードバランサ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38371" y="4061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ルーター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62583" y="3391016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WAN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21168" y="2451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18424" y="345170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675910" y="448533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58610" y="12519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計測サーバ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77659" y="51697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冗長的なサーバ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31" idx="5"/>
            <a:endCxn id="8" idx="1"/>
          </p:cNvCxnSpPr>
          <p:nvPr/>
        </p:nvCxnSpPr>
        <p:spPr>
          <a:xfrm>
            <a:off x="6215669" y="2009479"/>
            <a:ext cx="797597" cy="6396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1" idx="5"/>
            <a:endCxn id="9" idx="1"/>
          </p:cNvCxnSpPr>
          <p:nvPr/>
        </p:nvCxnSpPr>
        <p:spPr>
          <a:xfrm>
            <a:off x="6215669" y="2009479"/>
            <a:ext cx="797597" cy="16268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1" idx="5"/>
            <a:endCxn id="10" idx="1"/>
          </p:cNvCxnSpPr>
          <p:nvPr/>
        </p:nvCxnSpPr>
        <p:spPr>
          <a:xfrm>
            <a:off x="6215669" y="2009479"/>
            <a:ext cx="797597" cy="26492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338763" y="2009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計測</a:t>
            </a:r>
          </a:p>
        </p:txBody>
      </p:sp>
      <p:cxnSp>
        <p:nvCxnSpPr>
          <p:cNvPr id="53" name="直線矢印コネクタ 52"/>
          <p:cNvCxnSpPr>
            <a:stCxn id="31" idx="3"/>
            <a:endCxn id="7" idx="0"/>
          </p:cNvCxnSpPr>
          <p:nvPr/>
        </p:nvCxnSpPr>
        <p:spPr>
          <a:xfrm flipH="1">
            <a:off x="4854714" y="2492473"/>
            <a:ext cx="584625" cy="676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060659" y="24993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指標として送る</a:t>
            </a:r>
            <a:endParaRPr kumimoji="1" lang="en-US" altLang="ja-JP" dirty="0" smtClean="0"/>
          </a:p>
        </p:txBody>
      </p:sp>
      <p:cxnSp>
        <p:nvCxnSpPr>
          <p:cNvPr id="56" name="直線矢印コネクタ 55"/>
          <p:cNvCxnSpPr>
            <a:stCxn id="7" idx="5"/>
            <a:endCxn id="10" idx="1"/>
          </p:cNvCxnSpPr>
          <p:nvPr/>
        </p:nvCxnSpPr>
        <p:spPr>
          <a:xfrm>
            <a:off x="5437846" y="3458852"/>
            <a:ext cx="1575420" cy="1199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691137" y="4029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割り振る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561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94726" y="1237535"/>
            <a:ext cx="2233402" cy="42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PC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4361" y="1712639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応答速度計測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4361" y="2870598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レスポンス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14361" y="3950144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平均を出す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449860" y="130273"/>
            <a:ext cx="2744465" cy="2015462"/>
            <a:chOff x="4031814" y="1690690"/>
            <a:chExt cx="2744465" cy="2015462"/>
          </a:xfrm>
        </p:grpSpPr>
        <p:sp>
          <p:nvSpPr>
            <p:cNvPr id="9" name="正方形/長方形 8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192.168.1.81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フローチャート: 磁気ディスク 10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449860" y="2376799"/>
            <a:ext cx="2744465" cy="2015462"/>
            <a:chOff x="4031814" y="1690690"/>
            <a:chExt cx="2744465" cy="2015462"/>
          </a:xfrm>
        </p:grpSpPr>
        <p:sp>
          <p:nvSpPr>
            <p:cNvPr id="13" name="正方形/長方形 12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192.168.1.82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フローチャート: 磁気ディスク 14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449859" y="4623325"/>
            <a:ext cx="2744465" cy="2015462"/>
            <a:chOff x="4031814" y="1690690"/>
            <a:chExt cx="2744465" cy="2015462"/>
          </a:xfrm>
        </p:grpSpPr>
        <p:sp>
          <p:nvSpPr>
            <p:cNvPr id="17" name="正方形/長方形 16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192.168.1.83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フローチャート: 磁気ディスク 18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cxnSp>
        <p:nvCxnSpPr>
          <p:cNvPr id="20" name="直線矢印コネクタ 19"/>
          <p:cNvCxnSpPr>
            <a:stCxn id="11" idx="0"/>
          </p:cNvCxnSpPr>
          <p:nvPr/>
        </p:nvCxnSpPr>
        <p:spPr>
          <a:xfrm flipH="1" flipV="1">
            <a:off x="5769621" y="9791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769621" y="32086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755966" y="5499965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2"/>
            <a:endCxn id="6" idx="0"/>
          </p:cNvCxnSpPr>
          <p:nvPr/>
        </p:nvCxnSpPr>
        <p:spPr>
          <a:xfrm>
            <a:off x="2411427" y="2499535"/>
            <a:ext cx="0" cy="371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7" idx="0"/>
          </p:cNvCxnSpPr>
          <p:nvPr/>
        </p:nvCxnSpPr>
        <p:spPr>
          <a:xfrm>
            <a:off x="2411427" y="3657494"/>
            <a:ext cx="0" cy="292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18" idx="1"/>
          </p:cNvCxnSpPr>
          <p:nvPr/>
        </p:nvCxnSpPr>
        <p:spPr>
          <a:xfrm>
            <a:off x="3191003" y="2337151"/>
            <a:ext cx="1799042" cy="301967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3"/>
            <a:endCxn id="14" idx="1"/>
          </p:cNvCxnSpPr>
          <p:nvPr/>
        </p:nvCxnSpPr>
        <p:spPr>
          <a:xfrm>
            <a:off x="3208492" y="2106087"/>
            <a:ext cx="1781554" cy="100421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10" idx="1"/>
          </p:cNvCxnSpPr>
          <p:nvPr/>
        </p:nvCxnSpPr>
        <p:spPr>
          <a:xfrm flipV="1">
            <a:off x="3191003" y="863778"/>
            <a:ext cx="1799043" cy="11023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67237" y="33874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１日の平均を出すアーキテクチャー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53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サーバ管理システム提案方式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02361" y="1728858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現在の応答速度を取得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14373" y="1831461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１日の応答速度の平均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184321" y="3155776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現在と１日平均の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応答速度を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比較する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線矢印コネクタ 39"/>
          <p:cNvCxnSpPr>
            <a:stCxn id="37" idx="2"/>
            <a:endCxn id="38" idx="3"/>
          </p:cNvCxnSpPr>
          <p:nvPr/>
        </p:nvCxnSpPr>
        <p:spPr>
          <a:xfrm flipH="1">
            <a:off x="5671474" y="2699204"/>
            <a:ext cx="786476" cy="890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38" idx="1"/>
          </p:cNvCxnSpPr>
          <p:nvPr/>
        </p:nvCxnSpPr>
        <p:spPr>
          <a:xfrm>
            <a:off x="2345938" y="2596601"/>
            <a:ext cx="838383" cy="993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3401491" y="4315796"/>
            <a:ext cx="2052814" cy="8223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平均よりも低い</a:t>
            </a:r>
            <a:endParaRPr kumimoji="1" lang="ja-JP" altLang="en-US" sz="1200" dirty="0"/>
          </a:p>
        </p:txBody>
      </p:sp>
      <p:cxnSp>
        <p:nvCxnSpPr>
          <p:cNvPr id="50" name="直線矢印コネクタ 49"/>
          <p:cNvCxnSpPr>
            <a:stCxn id="38" idx="2"/>
            <a:endCxn id="49" idx="0"/>
          </p:cNvCxnSpPr>
          <p:nvPr/>
        </p:nvCxnSpPr>
        <p:spPr>
          <a:xfrm>
            <a:off x="4427898" y="4023519"/>
            <a:ext cx="0" cy="292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9" idx="2"/>
            <a:endCxn id="57" idx="0"/>
          </p:cNvCxnSpPr>
          <p:nvPr/>
        </p:nvCxnSpPr>
        <p:spPr>
          <a:xfrm flipH="1">
            <a:off x="4427897" y="5138107"/>
            <a:ext cx="1" cy="398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3447150" y="5537069"/>
            <a:ext cx="1961493" cy="42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アラートを送信</a:t>
            </a:r>
            <a:endParaRPr kumimoji="1" lang="ja-JP" altLang="en-US" dirty="0"/>
          </a:p>
        </p:txBody>
      </p:sp>
      <p:grpSp>
        <p:nvGrpSpPr>
          <p:cNvPr id="80" name="グループ化 79"/>
          <p:cNvGrpSpPr/>
          <p:nvPr/>
        </p:nvGrpSpPr>
        <p:grpSpPr>
          <a:xfrm>
            <a:off x="6509857" y="2839976"/>
            <a:ext cx="2608806" cy="2608290"/>
            <a:chOff x="2298138" y="1351370"/>
            <a:chExt cx="3533798" cy="3536219"/>
          </a:xfrm>
        </p:grpSpPr>
        <p:sp>
          <p:nvSpPr>
            <p:cNvPr id="81" name="角丸四角形 80"/>
            <p:cNvSpPr/>
            <p:nvPr/>
          </p:nvSpPr>
          <p:spPr>
            <a:xfrm>
              <a:off x="2298138" y="1351370"/>
              <a:ext cx="3285366" cy="35362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0058" y="1620817"/>
              <a:ext cx="3271878" cy="299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32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071981" y="622703"/>
            <a:ext cx="3984215" cy="4910667"/>
            <a:chOff x="385498" y="2245946"/>
            <a:chExt cx="3984215" cy="491066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385498" y="2245946"/>
              <a:ext cx="3984215" cy="4910667"/>
              <a:chOff x="380434" y="626533"/>
              <a:chExt cx="3984215" cy="4910667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380434" y="626533"/>
                <a:ext cx="3984215" cy="4910667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8" name="円柱 7"/>
              <p:cNvSpPr/>
              <p:nvPr/>
            </p:nvSpPr>
            <p:spPr>
              <a:xfrm>
                <a:off x="1427291" y="3863246"/>
                <a:ext cx="1881651" cy="1363980"/>
              </a:xfrm>
              <a:prstGeom prst="can">
                <a:avLst/>
              </a:prstGeom>
              <a:solidFill>
                <a:srgbClr val="FFD966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609988" y="1407508"/>
                <a:ext cx="1624986" cy="717728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の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/>
                </a:r>
                <a:br>
                  <a:rPr kumimoji="1" lang="en-US" altLang="ja-JP" b="1" dirty="0" smtClean="0">
                    <a:solidFill>
                      <a:srgbClr val="41719C"/>
                    </a:solidFill>
                  </a:rPr>
                </a:b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現在の速度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2464528" y="1407508"/>
                <a:ext cx="1624986" cy="717728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の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/>
                </a:r>
                <a:br>
                  <a:rPr kumimoji="1" lang="en-US" altLang="ja-JP" b="1" dirty="0" smtClean="0">
                    <a:solidFill>
                      <a:srgbClr val="41719C"/>
                    </a:solidFill>
                  </a:rPr>
                </a:b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平均速度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1097669" y="2670118"/>
                <a:ext cx="2549731" cy="611868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サーバ応答速度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/>
                </a:r>
                <a:br>
                  <a:rPr kumimoji="1" lang="en-US" altLang="ja-JP" b="1" dirty="0" smtClean="0">
                    <a:solidFill>
                      <a:srgbClr val="41719C"/>
                    </a:solidFill>
                  </a:rPr>
                </a:b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評価アルゴリズム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2" name="下矢印 31"/>
              <p:cNvSpPr/>
              <p:nvPr/>
            </p:nvSpPr>
            <p:spPr>
              <a:xfrm>
                <a:off x="2052648" y="2183955"/>
                <a:ext cx="639774" cy="437406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1026312" y="825514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評価付けシステム</a:t>
                </a:r>
                <a:endParaRPr kumimoji="1" lang="ja-JP" altLang="en-US" sz="2400" b="1" dirty="0"/>
              </a:p>
            </p:txBody>
          </p:sp>
          <p:sp>
            <p:nvSpPr>
              <p:cNvPr id="41" name="下矢印 40"/>
              <p:cNvSpPr/>
              <p:nvPr/>
            </p:nvSpPr>
            <p:spPr>
              <a:xfrm>
                <a:off x="2029864" y="3353913"/>
                <a:ext cx="639774" cy="437406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" name="テキスト ボックス 30"/>
            <p:cNvSpPr txBox="1"/>
            <p:nvPr/>
          </p:nvSpPr>
          <p:spPr>
            <a:xfrm>
              <a:off x="2165432" y="32086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＋</a:t>
              </a:r>
              <a:endParaRPr kumimoji="1" lang="ja-JP" altLang="en-US" b="1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2870706" y="4231394"/>
            <a:ext cx="237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評価済み</a:t>
            </a:r>
            <a:endParaRPr kumimoji="1" lang="en-US" altLang="ja-JP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応答速度を</a:t>
            </a: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17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845376" y="2568001"/>
              <a:ext cx="3591662" cy="786896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rgbClr val="41719C"/>
                  </a:solidFill>
                </a:rPr>
                <a:t>応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答計測テーブルへ挿入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1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900777" y="104063"/>
            <a:ext cx="2744466" cy="6508514"/>
            <a:chOff x="5076711" y="95597"/>
            <a:chExt cx="2744466" cy="650851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5076711" y="95597"/>
              <a:ext cx="2744466" cy="6508514"/>
              <a:chOff x="5076711" y="95597"/>
              <a:chExt cx="2744466" cy="6508514"/>
            </a:xfrm>
          </p:grpSpPr>
          <p:sp>
            <p:nvSpPr>
              <p:cNvPr id="36" name="正方形/長方形 35"/>
              <p:cNvSpPr/>
              <p:nvPr/>
            </p:nvSpPr>
            <p:spPr>
              <a:xfrm>
                <a:off x="5076712" y="95597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192.168.1.81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616898" y="517702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8" name="フローチャート: 磁気ディスク 37"/>
              <p:cNvSpPr/>
              <p:nvPr/>
            </p:nvSpPr>
            <p:spPr>
              <a:xfrm>
                <a:off x="5814836" y="1234461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5076712" y="2342123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192.168.1.82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5616898" y="2764228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1" name="フローチャート: 磁気ディスク 40"/>
              <p:cNvSpPr/>
              <p:nvPr/>
            </p:nvSpPr>
            <p:spPr>
              <a:xfrm>
                <a:off x="5814836" y="3480987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5076711" y="4588649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192.168.1.83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5616897" y="5010754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4" name="フローチャート: 磁気ディスク 43"/>
              <p:cNvSpPr/>
              <p:nvPr/>
            </p:nvSpPr>
            <p:spPr>
              <a:xfrm>
                <a:off x="5814836" y="5727513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66" name="下矢印 65"/>
            <p:cNvSpPr/>
            <p:nvPr/>
          </p:nvSpPr>
          <p:spPr>
            <a:xfrm rot="10800000">
              <a:off x="6224721" y="325790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下矢印 66"/>
            <p:cNvSpPr/>
            <p:nvPr/>
          </p:nvSpPr>
          <p:spPr>
            <a:xfrm rot="10800000">
              <a:off x="6224721" y="93889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下矢印 67"/>
            <p:cNvSpPr/>
            <p:nvPr/>
          </p:nvSpPr>
          <p:spPr>
            <a:xfrm rot="10800000">
              <a:off x="6224721" y="5431951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2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035543" y="1351055"/>
            <a:ext cx="3984215" cy="3819677"/>
            <a:chOff x="2035543" y="1351055"/>
            <a:chExt cx="3984215" cy="381967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035543" y="1351055"/>
              <a:ext cx="3984215" cy="3819677"/>
              <a:chOff x="4179634" y="893568"/>
              <a:chExt cx="3984215" cy="3811749"/>
            </a:xfrm>
            <a:solidFill>
              <a:srgbClr val="BDEDFF"/>
            </a:solidFill>
          </p:grpSpPr>
          <p:sp>
            <p:nvSpPr>
              <p:cNvPr id="4" name="正方形/長方形 3"/>
              <p:cNvSpPr/>
              <p:nvPr/>
            </p:nvSpPr>
            <p:spPr>
              <a:xfrm>
                <a:off x="4179634" y="893568"/>
                <a:ext cx="3984215" cy="38117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002190" y="1093189"/>
                <a:ext cx="233910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ロードバランサ</a:t>
                </a:r>
                <a:endParaRPr kumimoji="1" lang="ja-JP" altLang="en-US" sz="2400" b="1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4274301" y="1599528"/>
                <a:ext cx="3331361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1,2,3 &gt;= 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C)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437133" y="3003864"/>
                <a:ext cx="3469219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solidFill>
                      <a:srgbClr val="41719C"/>
                    </a:solidFill>
                  </a:rPr>
                  <a:t>e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lse 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 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== D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>
              <a:off x="2243045" y="2543166"/>
              <a:ext cx="3569216" cy="717728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rgbClr val="41719C"/>
                  </a:solidFill>
                </a:rPr>
                <a:t>最小接続を使う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（リーストコネクション）</a:t>
              </a: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243045" y="3945612"/>
              <a:ext cx="3569216" cy="717728"/>
            </a:xfrm>
            <a:prstGeom prst="rect">
              <a:avLst/>
            </a:prstGeom>
            <a:solidFill>
              <a:srgbClr val="FFD966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41719C"/>
                  </a:solidFill>
                </a:rPr>
                <a:t>X</a:t>
              </a:r>
              <a:r>
                <a:rPr kumimoji="1" lang="ja-JP" altLang="en-US" b="1" dirty="0">
                  <a:solidFill>
                    <a:srgbClr val="41719C"/>
                  </a:solidFill>
                </a:rPr>
                <a:t>サーバの重みづけを下げる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（コンフィグの設定変更）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8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3088</TotalTime>
  <Words>514</Words>
  <Application>Microsoft Office PowerPoint</Application>
  <PresentationFormat>画面に合わせる (4:3)</PresentationFormat>
  <Paragraphs>157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サーバ管理システム提案方式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松尾 祐介</dc:creator>
  <cp:lastModifiedBy>松尾 祐介</cp:lastModifiedBy>
  <cp:revision>94</cp:revision>
  <dcterms:created xsi:type="dcterms:W3CDTF">2021-04-16T03:36:38Z</dcterms:created>
  <dcterms:modified xsi:type="dcterms:W3CDTF">2021-07-11T00:34:56Z</dcterms:modified>
</cp:coreProperties>
</file>