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全体の応答性能と可用性を高めるなど行える</a:t>
            </a:r>
            <a:r>
              <a:rPr lang="ja-JP" altLang="en-US" sz="2400" dirty="0">
                <a:solidFill>
                  <a:srgbClr val="FF0000"/>
                </a:solidFill>
              </a:rPr>
              <a:t>ロードバランサーの需要は今後増加傾向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となる</a:t>
            </a:r>
            <a:r>
              <a:rPr lang="ja-JP" altLang="en-US" sz="2400" dirty="0" smtClean="0"/>
              <a:t>。</a:t>
            </a:r>
            <a:endParaRPr lang="ja-JP" altLang="en-US" sz="2400" dirty="0"/>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endParaRPr lang="ja-JP" altLang="en-US"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a:t>
            </a:r>
            <a:r>
              <a:rPr lang="ja-JP" altLang="en-US" dirty="0" smtClean="0"/>
              <a:t>間の</a:t>
            </a:r>
            <a:r>
              <a:rPr lang="ja-JP" altLang="en-US" dirty="0" smtClean="0"/>
              <a:t>性能や通信装置の性能に</a:t>
            </a:r>
            <a:r>
              <a:rPr lang="ja-JP" altLang="en-US" dirty="0" smtClean="0">
                <a:solidFill>
                  <a:srgbClr val="FF0000"/>
                </a:solidFill>
              </a:rPr>
              <a:t>バラつき</a:t>
            </a:r>
            <a:r>
              <a:rPr lang="ja-JP" altLang="en-US" dirty="0" smtClean="0">
                <a:solidFill>
                  <a:srgbClr val="FF0000"/>
                </a:solidFill>
              </a:rPr>
              <a:t>がある</a:t>
            </a:r>
            <a:r>
              <a:rPr lang="ja-JP" altLang="en-US" dirty="0" smtClean="0">
                <a:solidFill>
                  <a:srgbClr val="FF0000"/>
                </a:solidFill>
              </a:rPr>
              <a:t>場合</a:t>
            </a:r>
            <a:r>
              <a:rPr lang="ja-JP" altLang="en-US" dirty="0"/>
              <a:t>，</a:t>
            </a:r>
            <a:r>
              <a:rPr lang="ja-JP" altLang="en-US" dirty="0" smtClean="0"/>
              <a:t>応答</a:t>
            </a:r>
            <a:r>
              <a:rPr lang="ja-JP" altLang="en-US" dirty="0"/>
              <a:t>速度が一定とは</a:t>
            </a:r>
            <a:r>
              <a:rPr lang="ja-JP" altLang="en-US" dirty="0" smtClean="0"/>
              <a:t>限らない</a:t>
            </a:r>
            <a:r>
              <a:rPr lang="ja-JP" altLang="en-US" dirty="0" smtClean="0"/>
              <a:t>．</a:t>
            </a:r>
            <a:r>
              <a:rPr lang="ja-JP" altLang="en-US" dirty="0" smtClean="0"/>
              <a:t>単純</a:t>
            </a:r>
            <a:r>
              <a:rPr lang="ja-JP" altLang="en-US" dirty="0"/>
              <a:t>に空いて</a:t>
            </a:r>
            <a:r>
              <a:rPr lang="ja-JP" altLang="en-US" dirty="0" smtClean="0"/>
              <a:t>いるサーバ</a:t>
            </a:r>
            <a:r>
              <a:rPr lang="ja-JP" altLang="en-US" dirty="0"/>
              <a:t>へ割り振るだけ</a:t>
            </a:r>
            <a:r>
              <a:rPr lang="ja-JP" altLang="en-US" dirty="0" smtClean="0"/>
              <a:t>では</a:t>
            </a:r>
            <a:r>
              <a:rPr lang="ja-JP" altLang="en-US" dirty="0" smtClean="0"/>
              <a:t>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a:t>
            </a:r>
            <a:r>
              <a:rPr lang="ja-JP" altLang="en-US" dirty="0" smtClean="0">
                <a:solidFill>
                  <a:srgbClr val="FF0000"/>
                </a:solidFill>
              </a:rPr>
              <a:t>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に割り振る方式が頻繫に利用されている。しかし、この方法では、応答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負荷分散をしたいが、同一で高性能なサーバを揃えるのが難しい個人を対象に、応答速度を考慮した割り振りをするロードバランサーを作成することで、</a:t>
            </a:r>
            <a:r>
              <a:rPr lang="ja-JP" altLang="en-US" dirty="0">
                <a:solidFill>
                  <a:srgbClr val="FF0000"/>
                </a:solidFill>
              </a:rPr>
              <a:t>ネットワークの</a:t>
            </a:r>
            <a:r>
              <a:rPr lang="ja-JP" altLang="en-US" dirty="0" smtClean="0">
                <a:solidFill>
                  <a:srgbClr val="FF0000"/>
                </a:solidFill>
              </a:rPr>
              <a:t>ボトルネック</a:t>
            </a:r>
            <a:r>
              <a:rPr lang="ja-JP" altLang="en-US" dirty="0">
                <a:solidFill>
                  <a:srgbClr val="FF0000"/>
                </a:solidFill>
              </a:rPr>
              <a:t>削減</a:t>
            </a:r>
            <a:r>
              <a:rPr lang="ja-JP" altLang="en-US" dirty="0" smtClean="0">
                <a:solidFill>
                  <a:srgbClr val="FF0000"/>
                </a:solidFill>
              </a:rPr>
              <a:t>、サイトの稼働率や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3369733"/>
            <a:ext cx="7886700" cy="2900363"/>
          </a:xfrm>
        </p:spPr>
        <p:txBody>
          <a:bodyPr>
            <a:normAutofit lnSpcReduction="10000"/>
          </a:bodyPr>
          <a:lstStyle/>
          <a:p>
            <a:r>
              <a:rPr lang="ja-JP" altLang="en-US" dirty="0"/>
              <a:t>応答速度を考慮した</a:t>
            </a:r>
            <a:r>
              <a:rPr lang="ja-JP" altLang="en-US" dirty="0" smtClean="0"/>
              <a:t>ロードバランサーを構築。</a:t>
            </a:r>
            <a:endParaRPr lang="en-US" altLang="ja-JP" dirty="0"/>
          </a:p>
          <a:p>
            <a:endParaRPr lang="ja-JP" altLang="en-US" dirty="0"/>
          </a:p>
          <a:p>
            <a:r>
              <a:rPr lang="ja-JP" altLang="en-US" dirty="0"/>
              <a:t>サーバを監視し評価するシステム</a:t>
            </a:r>
            <a:r>
              <a:rPr lang="ja-JP" altLang="en-US" dirty="0" smtClean="0"/>
              <a:t>の</a:t>
            </a:r>
            <a:r>
              <a:rPr lang="ja-JP" altLang="en-US" dirty="0"/>
              <a:t>作成</a:t>
            </a:r>
            <a:r>
              <a:rPr lang="ja-JP" altLang="en-US" dirty="0" smtClean="0"/>
              <a:t>。</a:t>
            </a:r>
            <a:endParaRPr lang="ja-JP" altLang="en-US" dirty="0"/>
          </a:p>
          <a:p>
            <a:endParaRPr lang="ja-JP" altLang="en-US" dirty="0"/>
          </a:p>
          <a:p>
            <a:r>
              <a:rPr lang="ja-JP" altLang="en-US" dirty="0"/>
              <a:t>応答</a:t>
            </a:r>
            <a:r>
              <a:rPr lang="ja-JP" altLang="en-US" dirty="0" smtClean="0"/>
              <a:t>速度によってサーバの割り振り先を決める</a:t>
            </a:r>
            <a:r>
              <a:rPr lang="en-US" altLang="ja-JP" dirty="0" smtClean="0"/>
              <a:t/>
            </a:r>
            <a:br>
              <a:rPr lang="en-US" altLang="ja-JP" dirty="0" smtClean="0"/>
            </a:br>
            <a:r>
              <a:rPr lang="ja-JP" altLang="en-US" dirty="0" smtClean="0"/>
              <a:t>アルゴリズムの提案。</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16" name="図 15"/>
          <p:cNvPicPr>
            <a:picLocks noChangeAspect="1"/>
          </p:cNvPicPr>
          <p:nvPr/>
        </p:nvPicPr>
        <p:blipFill>
          <a:blip r:embed="rId2"/>
          <a:stretch>
            <a:fillRect/>
          </a:stretch>
        </p:blipFill>
        <p:spPr>
          <a:xfrm>
            <a:off x="1161595" y="1027907"/>
            <a:ext cx="6325055" cy="2062052"/>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2"/>
          <a:stretch>
            <a:fillRect/>
          </a:stretch>
        </p:blipFill>
        <p:spPr>
          <a:xfrm>
            <a:off x="696384" y="1126904"/>
            <a:ext cx="7453364" cy="5671829"/>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latin typeface="ＭＳ Ｐゴシック" panose="020B0600070205080204" pitchFamily="50" charset="-128"/>
              </a:rPr>
              <a:t>観光地検索システムを積んだ冗長的且つ不均一なサーバを</a:t>
            </a:r>
            <a:r>
              <a:rPr lang="en-US" altLang="ja-JP" dirty="0">
                <a:latin typeface="ＭＳ Ｐゴシック" panose="020B0600070205080204" pitchFamily="50" charset="-128"/>
              </a:rPr>
              <a:t>3</a:t>
            </a:r>
            <a:r>
              <a:rPr lang="ja-JP" altLang="en-US" dirty="0">
                <a:latin typeface="ＭＳ Ｐゴシック" panose="020B0600070205080204" pitchFamily="50" charset="-128"/>
              </a:rPr>
              <a:t>台</a:t>
            </a:r>
            <a:r>
              <a:rPr lang="ja-JP" altLang="en-US" dirty="0" smtClean="0">
                <a:latin typeface="ＭＳ Ｐゴシック" panose="020B0600070205080204" pitchFamily="50" charset="-128"/>
              </a:rPr>
              <a:t>用意</a:t>
            </a:r>
            <a:r>
              <a:rPr lang="ja-JP" altLang="en-US" dirty="0">
                <a:latin typeface="ＭＳ Ｐゴシック" panose="020B0600070205080204" pitchFamily="50" charset="-128"/>
              </a:rPr>
              <a:t>。</a:t>
            </a:r>
            <a:endParaRPr lang="en-US" altLang="ja-JP" dirty="0" smtClean="0">
              <a:latin typeface="ＭＳ Ｐゴシック" panose="020B0600070205080204" pitchFamily="50" charset="-128"/>
            </a:endParaRPr>
          </a:p>
          <a:p>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応答</a:t>
            </a:r>
            <a:r>
              <a:rPr lang="ja-JP" altLang="en-US" dirty="0">
                <a:latin typeface="ＭＳ Ｐゴシック" panose="020B0600070205080204" pitchFamily="50" charset="-128"/>
              </a:rPr>
              <a:t>速度を計測し</a:t>
            </a:r>
            <a:r>
              <a:rPr lang="ja-JP" altLang="en-US" dirty="0" smtClean="0">
                <a:latin typeface="ＭＳ Ｐゴシック" panose="020B0600070205080204" pitchFamily="50" charset="-128"/>
              </a:rPr>
              <a:t>評価する。</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a:p>
            <a:r>
              <a:rPr lang="ja-JP" altLang="en-US" dirty="0" smtClean="0">
                <a:latin typeface="ＭＳ Ｐゴシック" panose="020B0600070205080204" pitchFamily="50" charset="-128"/>
              </a:rPr>
              <a:t>ロードバランサー</a:t>
            </a:r>
            <a:r>
              <a:rPr lang="ja-JP" altLang="en-US" dirty="0">
                <a:latin typeface="ＭＳ Ｐゴシック" panose="020B0600070205080204" pitchFamily="50" charset="-128"/>
              </a:rPr>
              <a:t>はこの評価を割り振る指標として判断する。</a:t>
            </a:r>
            <a:endParaRPr lang="ja-JP" altLang="en-US"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lang="ja-JP" altLang="en-US" dirty="0"/>
              <a:t>開発環境と今後</a:t>
            </a:r>
            <a:r>
              <a:rPr kumimoji="1" lang="ja-JP" altLang="en-US" dirty="0"/>
              <a:t>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643423" y="3502445"/>
            <a:ext cx="7653953" cy="2853906"/>
          </a:xfrm>
          <a:prstGeom prst="rect">
            <a:avLst/>
          </a:prstGeom>
        </p:spPr>
      </p:pic>
      <p:sp>
        <p:nvSpPr>
          <p:cNvPr id="5" name="テキスト ボックス 4"/>
          <p:cNvSpPr txBox="1"/>
          <p:nvPr/>
        </p:nvSpPr>
        <p:spPr>
          <a:xfrm>
            <a:off x="527050" y="3040780"/>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27050" y="16183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43423" y="2163617"/>
            <a:ext cx="2607702" cy="646331"/>
          </a:xfrm>
          <a:prstGeom prst="rect">
            <a:avLst/>
          </a:prstGeom>
          <a:noFill/>
        </p:spPr>
        <p:txBody>
          <a:bodyPr wrap="none" rtlCol="0">
            <a:spAutoFit/>
          </a:bodyPr>
          <a:lstStyle/>
          <a:p>
            <a:pPr algn="ctr"/>
            <a:r>
              <a:rPr lang="ja-JP" altLang="en-US" b="1" u="sng" dirty="0" smtClean="0">
                <a:solidFill>
                  <a:prstClr val="black"/>
                </a:solidFill>
              </a:rPr>
              <a:t>検索システム</a:t>
            </a:r>
            <a:endParaRPr lang="en-US" altLang="ja-JP" b="1" u="sng" dirty="0" smtClean="0">
              <a:solidFill>
                <a:prstClr val="black"/>
              </a:solidFill>
            </a:endParaRPr>
          </a:p>
          <a:p>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3763646" y="2163615"/>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00331" y="2163616"/>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536</TotalTime>
  <Words>526</Words>
  <Application>Microsoft Office PowerPoint</Application>
  <PresentationFormat>画面に合わせる (4:3)</PresentationFormat>
  <Paragraphs>54</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22</cp:revision>
  <dcterms:created xsi:type="dcterms:W3CDTF">2018-06-14T09:18:55Z</dcterms:created>
  <dcterms:modified xsi:type="dcterms:W3CDTF">2021-07-22T14:06:44Z</dcterms:modified>
</cp:coreProperties>
</file>