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8" r:id="rId4"/>
    <p:sldId id="262" r:id="rId5"/>
    <p:sldId id="259" r:id="rId6"/>
    <p:sldId id="263" r:id="rId7"/>
    <p:sldId id="264" r:id="rId8"/>
    <p:sldId id="265" r:id="rId9"/>
    <p:sldId id="266" r:id="rId10"/>
    <p:sldId id="267" r:id="rId11"/>
    <p:sldId id="268" r:id="rId12"/>
    <p:sldId id="269" r:id="rId13"/>
    <p:sldId id="270" r:id="rId14"/>
    <p:sldId id="271" r:id="rId15"/>
    <p:sldId id="274" r:id="rId16"/>
    <p:sldId id="273" r:id="rId17"/>
    <p:sldId id="272" r:id="rId18"/>
    <p:sldId id="275" r:id="rId19"/>
    <p:sldId id="276" r:id="rId20"/>
    <p:sldId id="277" r:id="rId21"/>
    <p:sldId id="278" r:id="rId22"/>
    <p:sldId id="279" r:id="rId23"/>
    <p:sldId id="282" r:id="rId24"/>
    <p:sldId id="280" r:id="rId25"/>
    <p:sldId id="281" r:id="rId26"/>
    <p:sldId id="283"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2802375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1264503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138816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30887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3399564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250475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272671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819529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296389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93320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2F5F475-7485-431F-87DC-38FD6C1D1BE1}" type="datetimeFigureOut">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264258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5F475-7485-431F-87DC-38FD6C1D1BE1}" type="datetimeFigureOut">
              <a:rPr kumimoji="1" lang="ja-JP" altLang="en-US" smtClean="0"/>
              <a:t>2021/10/26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D9D52-3136-4ED8-B894-0BDEFC5624B7}" type="slidenum">
              <a:rPr kumimoji="1" lang="ja-JP" altLang="en-US" smtClean="0"/>
              <a:t>‹#›</a:t>
            </a:fld>
            <a:endParaRPr kumimoji="1" lang="ja-JP" altLang="en-US"/>
          </a:p>
        </p:txBody>
      </p:sp>
    </p:spTree>
    <p:extLst>
      <p:ext uri="{BB962C8B-B14F-4D97-AF65-F5344CB8AC3E}">
        <p14:creationId xmlns:p14="http://schemas.microsoft.com/office/powerpoint/2010/main" val="2220220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kait-takanolab"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922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838200" y="5706480"/>
            <a:ext cx="10289060" cy="805893"/>
          </a:xfrm>
        </p:spPr>
        <p:txBody>
          <a:bodyPr>
            <a:normAutofit/>
          </a:bodyPr>
          <a:lstStyle/>
          <a:p>
            <a:pPr marL="0" indent="0">
              <a:buNone/>
            </a:pPr>
            <a:r>
              <a:rPr kumimoji="1" lang="ja-JP" altLang="en-US" dirty="0" smtClean="0"/>
              <a:t>起動するとこんな画面が出るので「</a:t>
            </a:r>
            <a:r>
              <a:rPr kumimoji="1" lang="en-US" altLang="ja-JP" dirty="0" smtClean="0"/>
              <a:t>Sign in to GitHub.com</a:t>
            </a:r>
            <a:r>
              <a:rPr kumimoji="1" lang="ja-JP" altLang="en-US" dirty="0" smtClean="0"/>
              <a:t>」をクリック</a:t>
            </a:r>
            <a:endParaRPr kumimoji="1" lang="ja-JP" altLang="en-US" dirty="0"/>
          </a:p>
        </p:txBody>
      </p:sp>
      <p:pic>
        <p:nvPicPr>
          <p:cNvPr id="4" name="図 3"/>
          <p:cNvPicPr>
            <a:picLocks noChangeAspect="1"/>
          </p:cNvPicPr>
          <p:nvPr/>
        </p:nvPicPr>
        <p:blipFill>
          <a:blip r:embed="rId2"/>
          <a:stretch>
            <a:fillRect/>
          </a:stretch>
        </p:blipFill>
        <p:spPr>
          <a:xfrm>
            <a:off x="2424617" y="1202724"/>
            <a:ext cx="6400424" cy="4379237"/>
          </a:xfrm>
          <a:prstGeom prst="rect">
            <a:avLst/>
          </a:prstGeom>
        </p:spPr>
      </p:pic>
      <p:sp>
        <p:nvSpPr>
          <p:cNvPr id="5" name="正方形/長方形 4"/>
          <p:cNvSpPr/>
          <p:nvPr/>
        </p:nvSpPr>
        <p:spPr>
          <a:xfrm>
            <a:off x="2611395" y="3812294"/>
            <a:ext cx="1515761"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265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838200" y="5811926"/>
            <a:ext cx="10289060" cy="805893"/>
          </a:xfrm>
        </p:spPr>
        <p:txBody>
          <a:bodyPr>
            <a:normAutofit fontScale="92500" lnSpcReduction="20000"/>
          </a:bodyPr>
          <a:lstStyle/>
          <a:p>
            <a:pPr marL="0" indent="0">
              <a:buNone/>
            </a:pPr>
            <a:r>
              <a:rPr kumimoji="1" lang="ja-JP" altLang="en-US" dirty="0" smtClean="0"/>
              <a:t>ブラウザ</a:t>
            </a:r>
            <a:r>
              <a:rPr lang="ja-JP" altLang="en-US" dirty="0" smtClean="0"/>
              <a:t>が立ち上がり、</a:t>
            </a:r>
            <a:r>
              <a:rPr lang="en-US" altLang="ja-JP" dirty="0" smtClean="0"/>
              <a:t>Sign in</a:t>
            </a:r>
            <a:r>
              <a:rPr lang="ja-JP" altLang="en-US" dirty="0" smtClean="0"/>
              <a:t>が</a:t>
            </a:r>
            <a:r>
              <a:rPr kumimoji="1" lang="ja-JP" altLang="en-US" dirty="0" smtClean="0"/>
              <a:t>要求されるので</a:t>
            </a:r>
            <a:r>
              <a:rPr kumimoji="1" lang="en-US" altLang="ja-JP" dirty="0" smtClean="0"/>
              <a:t>ID</a:t>
            </a:r>
            <a:r>
              <a:rPr kumimoji="1" lang="ja-JP" altLang="en-US" dirty="0" smtClean="0"/>
              <a:t>パスワードを入力</a:t>
            </a:r>
            <a:endParaRPr kumimoji="1" lang="en-US" altLang="ja-JP" dirty="0" smtClean="0"/>
          </a:p>
          <a:p>
            <a:pPr marL="0" indent="0">
              <a:buNone/>
            </a:pPr>
            <a:r>
              <a:rPr lang="ja-JP" altLang="en-US" dirty="0" smtClean="0"/>
              <a:t>ポップアップの「開く」をクリックするとアカウントが紐づけされます。</a:t>
            </a:r>
            <a:endParaRPr kumimoji="1" lang="en-US" altLang="ja-JP" dirty="0" smtClean="0"/>
          </a:p>
          <a:p>
            <a:pPr marL="0" indent="0">
              <a:buNone/>
            </a:pPr>
            <a:endParaRPr kumimoji="1" lang="ja-JP" altLang="en-US" dirty="0"/>
          </a:p>
        </p:txBody>
      </p:sp>
      <p:sp>
        <p:nvSpPr>
          <p:cNvPr id="5" name="正方形/長方形 4"/>
          <p:cNvSpPr/>
          <p:nvPr/>
        </p:nvSpPr>
        <p:spPr>
          <a:xfrm>
            <a:off x="10157254" y="550111"/>
            <a:ext cx="1515761"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rotWithShape="1">
          <a:blip r:embed="rId2"/>
          <a:srcRect b="4323"/>
          <a:stretch/>
        </p:blipFill>
        <p:spPr>
          <a:xfrm>
            <a:off x="838200" y="1150555"/>
            <a:ext cx="4279289" cy="4467650"/>
          </a:xfrm>
          <a:prstGeom prst="rect">
            <a:avLst/>
          </a:prstGeom>
        </p:spPr>
      </p:pic>
      <p:pic>
        <p:nvPicPr>
          <p:cNvPr id="7" name="図 6"/>
          <p:cNvPicPr>
            <a:picLocks noChangeAspect="1"/>
          </p:cNvPicPr>
          <p:nvPr/>
        </p:nvPicPr>
        <p:blipFill>
          <a:blip r:embed="rId3"/>
          <a:stretch>
            <a:fillRect/>
          </a:stretch>
        </p:blipFill>
        <p:spPr>
          <a:xfrm>
            <a:off x="4878317" y="2193144"/>
            <a:ext cx="6382808" cy="2440486"/>
          </a:xfrm>
          <a:prstGeom prst="rect">
            <a:avLst/>
          </a:prstGeom>
        </p:spPr>
      </p:pic>
    </p:spTree>
    <p:extLst>
      <p:ext uri="{BB962C8B-B14F-4D97-AF65-F5344CB8AC3E}">
        <p14:creationId xmlns:p14="http://schemas.microsoft.com/office/powerpoint/2010/main" val="3649928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951470" y="5847619"/>
            <a:ext cx="10289060" cy="805893"/>
          </a:xfrm>
        </p:spPr>
        <p:txBody>
          <a:bodyPr>
            <a:normAutofit fontScale="85000" lnSpcReduction="10000"/>
          </a:bodyPr>
          <a:lstStyle/>
          <a:p>
            <a:pPr marL="0" indent="0">
              <a:buNone/>
            </a:pPr>
            <a:r>
              <a:rPr kumimoji="1" lang="ja-JP" altLang="en-US" dirty="0" smtClean="0"/>
              <a:t>変な名前じゃなければ、</a:t>
            </a:r>
            <a:r>
              <a:rPr kumimoji="1" lang="ja-JP" altLang="en-US" u="sng" dirty="0" smtClean="0"/>
              <a:t>基本的にそのまま</a:t>
            </a:r>
            <a:r>
              <a:rPr lang="en-US" altLang="ja-JP" u="sng" dirty="0" smtClean="0"/>
              <a:t>Finish</a:t>
            </a:r>
            <a:r>
              <a:rPr lang="ja-JP" altLang="en-US" dirty="0" smtClean="0"/>
              <a:t>ボタンを押して構いません。</a:t>
            </a:r>
            <a:r>
              <a:rPr lang="en-US" altLang="ja-JP" dirty="0" smtClean="0"/>
              <a:t/>
            </a:r>
            <a:br>
              <a:rPr lang="en-US" altLang="ja-JP" dirty="0" smtClean="0"/>
            </a:br>
            <a:r>
              <a:rPr lang="ja-JP" altLang="en-US" dirty="0" smtClean="0"/>
              <a:t>卒研ではリポジトリ名（</a:t>
            </a:r>
            <a:r>
              <a:rPr lang="en-US" altLang="ja-JP" b="1" dirty="0" smtClean="0"/>
              <a:t>1821086-matsuo-thesis</a:t>
            </a:r>
            <a:r>
              <a:rPr lang="ja-JP" altLang="en-US" dirty="0" smtClean="0"/>
              <a:t>）で判断することが</a:t>
            </a:r>
            <a:r>
              <a:rPr lang="ja-JP" altLang="en-US" dirty="0"/>
              <a:t>多い</a:t>
            </a:r>
            <a:r>
              <a:rPr lang="ja-JP" altLang="en-US" dirty="0" smtClean="0"/>
              <a:t>ので</a:t>
            </a:r>
            <a:r>
              <a:rPr lang="en-US" altLang="ja-JP" dirty="0" smtClean="0"/>
              <a:t>…</a:t>
            </a:r>
            <a:endParaRPr kumimoji="1" lang="ja-JP" altLang="en-US" dirty="0"/>
          </a:p>
        </p:txBody>
      </p:sp>
      <p:pic>
        <p:nvPicPr>
          <p:cNvPr id="6" name="図 5"/>
          <p:cNvPicPr>
            <a:picLocks noChangeAspect="1"/>
          </p:cNvPicPr>
          <p:nvPr/>
        </p:nvPicPr>
        <p:blipFill>
          <a:blip r:embed="rId2"/>
          <a:stretch>
            <a:fillRect/>
          </a:stretch>
        </p:blipFill>
        <p:spPr>
          <a:xfrm>
            <a:off x="2652586" y="1087394"/>
            <a:ext cx="6686519" cy="4629665"/>
          </a:xfrm>
          <a:prstGeom prst="rect">
            <a:avLst/>
          </a:prstGeom>
        </p:spPr>
      </p:pic>
      <p:sp>
        <p:nvSpPr>
          <p:cNvPr id="5" name="正方形/長方形 4"/>
          <p:cNvSpPr/>
          <p:nvPr/>
        </p:nvSpPr>
        <p:spPr>
          <a:xfrm>
            <a:off x="2858530" y="4010002"/>
            <a:ext cx="518984"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30092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917555" y="5706766"/>
            <a:ext cx="10436245" cy="805893"/>
          </a:xfrm>
        </p:spPr>
        <p:txBody>
          <a:bodyPr>
            <a:noAutofit/>
          </a:bodyPr>
          <a:lstStyle/>
          <a:p>
            <a:pPr marL="0" indent="0">
              <a:buNone/>
            </a:pPr>
            <a:r>
              <a:rPr kumimoji="1" lang="ja-JP" altLang="en-US" sz="2400" dirty="0" smtClean="0"/>
              <a:t>リポジトリはさっき作ったので、スキップ</a:t>
            </a:r>
            <a:endParaRPr kumimoji="1" lang="en-US" altLang="ja-JP" sz="2400" dirty="0" smtClean="0"/>
          </a:p>
          <a:p>
            <a:pPr marL="0" indent="0">
              <a:buNone/>
            </a:pPr>
            <a:r>
              <a:rPr kumimoji="1" lang="en-US" altLang="ja-JP" sz="2400" u="sng" dirty="0" smtClean="0"/>
              <a:t>2</a:t>
            </a:r>
            <a:r>
              <a:rPr kumimoji="1" lang="ja-JP" altLang="en-US" sz="2400" u="sng" dirty="0" smtClean="0"/>
              <a:t>つ目の「</a:t>
            </a:r>
            <a:r>
              <a:rPr kumimoji="1" lang="en-US" altLang="ja-JP" sz="2400" u="sng" dirty="0" smtClean="0"/>
              <a:t>Clone</a:t>
            </a:r>
            <a:r>
              <a:rPr lang="ja-JP" altLang="en-US" sz="2400" u="sng" dirty="0"/>
              <a:t> </a:t>
            </a:r>
            <a:r>
              <a:rPr lang="en-US" altLang="ja-JP" sz="2400" u="sng" dirty="0" smtClean="0"/>
              <a:t>a repository</a:t>
            </a:r>
            <a:r>
              <a:rPr lang="ja-JP" altLang="en-US" sz="2400" u="sng" dirty="0" smtClean="0"/>
              <a:t> </a:t>
            </a:r>
            <a:r>
              <a:rPr lang="en-US" altLang="ja-JP" sz="2400" u="sng" dirty="0" smtClean="0"/>
              <a:t>from Internet</a:t>
            </a:r>
            <a:r>
              <a:rPr kumimoji="1" lang="ja-JP" altLang="en-US" sz="2400" u="sng" dirty="0" smtClean="0"/>
              <a:t>」をクリック</a:t>
            </a:r>
            <a:r>
              <a:rPr kumimoji="1" lang="ja-JP" altLang="en-US" sz="2400" dirty="0" smtClean="0"/>
              <a:t>しローカルにクローンします</a:t>
            </a:r>
            <a:endParaRPr kumimoji="1" lang="en-US" altLang="ja-JP" sz="2400" dirty="0" smtClean="0"/>
          </a:p>
          <a:p>
            <a:pPr marL="0" indent="0">
              <a:buNone/>
            </a:pPr>
            <a:endParaRPr kumimoji="1" lang="ja-JP" altLang="en-US" sz="2400" dirty="0"/>
          </a:p>
        </p:txBody>
      </p:sp>
      <p:pic>
        <p:nvPicPr>
          <p:cNvPr id="4" name="図 3"/>
          <p:cNvPicPr>
            <a:picLocks noChangeAspect="1"/>
          </p:cNvPicPr>
          <p:nvPr/>
        </p:nvPicPr>
        <p:blipFill>
          <a:blip r:embed="rId2"/>
          <a:stretch>
            <a:fillRect/>
          </a:stretch>
        </p:blipFill>
        <p:spPr>
          <a:xfrm>
            <a:off x="2650657" y="1184334"/>
            <a:ext cx="6485104" cy="4449240"/>
          </a:xfrm>
          <a:prstGeom prst="rect">
            <a:avLst/>
          </a:prstGeom>
        </p:spPr>
      </p:pic>
      <p:sp>
        <p:nvSpPr>
          <p:cNvPr id="5" name="正方形/長方形 4"/>
          <p:cNvSpPr/>
          <p:nvPr/>
        </p:nvSpPr>
        <p:spPr>
          <a:xfrm>
            <a:off x="3048001" y="3033318"/>
            <a:ext cx="2776150"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027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917555" y="5797382"/>
            <a:ext cx="10436245" cy="805893"/>
          </a:xfrm>
        </p:spPr>
        <p:txBody>
          <a:bodyPr>
            <a:noAutofit/>
          </a:bodyPr>
          <a:lstStyle/>
          <a:p>
            <a:pPr marL="0" indent="0">
              <a:buNone/>
            </a:pPr>
            <a:r>
              <a:rPr kumimoji="1" lang="ja-JP" altLang="en-US" sz="2400" dirty="0" smtClean="0"/>
              <a:t>自分のリポジトリを選択します。フィルターで学籍番号を入れると見つけやすい。</a:t>
            </a:r>
            <a:endParaRPr kumimoji="1" lang="en-US" altLang="ja-JP" sz="2400" dirty="0" smtClean="0"/>
          </a:p>
          <a:p>
            <a:pPr marL="0" indent="0">
              <a:buNone/>
            </a:pPr>
            <a:r>
              <a:rPr lang="ja-JP" altLang="en-US" sz="2400" dirty="0" smtClean="0"/>
              <a:t>選択後、「</a:t>
            </a:r>
            <a:r>
              <a:rPr lang="en-US" altLang="ja-JP" sz="2400" dirty="0" smtClean="0"/>
              <a:t>Clone</a:t>
            </a:r>
            <a:r>
              <a:rPr lang="ja-JP" altLang="en-US" sz="2400" dirty="0" smtClean="0"/>
              <a:t>」ボタンをクリックするとクローンが始まります。</a:t>
            </a:r>
            <a:endParaRPr lang="en-US" altLang="ja-JP" sz="2400" dirty="0" smtClean="0"/>
          </a:p>
        </p:txBody>
      </p:sp>
      <p:pic>
        <p:nvPicPr>
          <p:cNvPr id="7" name="図 6"/>
          <p:cNvPicPr>
            <a:picLocks noChangeAspect="1"/>
          </p:cNvPicPr>
          <p:nvPr/>
        </p:nvPicPr>
        <p:blipFill>
          <a:blip r:embed="rId2"/>
          <a:stretch>
            <a:fillRect/>
          </a:stretch>
        </p:blipFill>
        <p:spPr>
          <a:xfrm>
            <a:off x="2893336" y="1246439"/>
            <a:ext cx="6484681" cy="4460327"/>
          </a:xfrm>
          <a:prstGeom prst="rect">
            <a:avLst/>
          </a:prstGeom>
        </p:spPr>
      </p:pic>
      <p:cxnSp>
        <p:nvCxnSpPr>
          <p:cNvPr id="9" name="直線コネクタ 8"/>
          <p:cNvCxnSpPr/>
          <p:nvPr/>
        </p:nvCxnSpPr>
        <p:spPr>
          <a:xfrm>
            <a:off x="2939333" y="3336324"/>
            <a:ext cx="1659235" cy="10790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164757" y="1833338"/>
            <a:ext cx="2825579" cy="1477328"/>
          </a:xfrm>
          <a:prstGeom prst="rect">
            <a:avLst/>
          </a:prstGeom>
          <a:noFill/>
        </p:spPr>
        <p:txBody>
          <a:bodyPr wrap="square" rtlCol="0">
            <a:spAutoFit/>
          </a:bodyPr>
          <a:lstStyle/>
          <a:p>
            <a:r>
              <a:rPr kumimoji="1" lang="ja-JP" altLang="en-US" dirty="0" smtClean="0"/>
              <a:t>ローカルパスは特に覚えておかなくても次ページで紹介する「</a:t>
            </a:r>
            <a:r>
              <a:rPr kumimoji="1" lang="en-US" altLang="ja-JP" dirty="0" smtClean="0"/>
              <a:t>show in explorer</a:t>
            </a:r>
            <a:r>
              <a:rPr kumimoji="1" lang="ja-JP" altLang="en-US" dirty="0" smtClean="0"/>
              <a:t>」</a:t>
            </a:r>
            <a:endParaRPr kumimoji="1" lang="en-US" altLang="ja-JP" dirty="0" smtClean="0"/>
          </a:p>
          <a:p>
            <a:r>
              <a:rPr kumimoji="1" lang="ja-JP" altLang="en-US" dirty="0" smtClean="0"/>
              <a:t>ボタンを押せば</a:t>
            </a:r>
            <a:r>
              <a:rPr lang="ja-JP" altLang="en-US" dirty="0" smtClean="0"/>
              <a:t>いつでもみれます。</a:t>
            </a:r>
            <a:endParaRPr kumimoji="1" lang="ja-JP" altLang="en-US" dirty="0"/>
          </a:p>
        </p:txBody>
      </p:sp>
      <p:sp>
        <p:nvSpPr>
          <p:cNvPr id="12" name="正方形/長方形 11"/>
          <p:cNvSpPr/>
          <p:nvPr/>
        </p:nvSpPr>
        <p:spPr>
          <a:xfrm>
            <a:off x="80421" y="1740178"/>
            <a:ext cx="2876963" cy="159614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3710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で初めての</a:t>
            </a:r>
            <a:r>
              <a:rPr lang="en-US" altLang="ja-JP" dirty="0" smtClean="0"/>
              <a:t>PUSH</a:t>
            </a:r>
            <a:r>
              <a:rPr lang="ja-JP" altLang="en-US" dirty="0" smtClean="0"/>
              <a:t>！</a:t>
            </a:r>
            <a:endParaRPr lang="en-US" altLang="ja-JP" dirty="0"/>
          </a:p>
        </p:txBody>
      </p:sp>
      <p:sp>
        <p:nvSpPr>
          <p:cNvPr id="3" name="コンテンツ プレースホルダー 2"/>
          <p:cNvSpPr>
            <a:spLocks noGrp="1"/>
          </p:cNvSpPr>
          <p:nvPr>
            <p:ph idx="1"/>
          </p:nvPr>
        </p:nvSpPr>
        <p:spPr>
          <a:xfrm>
            <a:off x="493241" y="5544011"/>
            <a:ext cx="11073714" cy="1336586"/>
          </a:xfrm>
        </p:spPr>
        <p:txBody>
          <a:bodyPr>
            <a:noAutofit/>
          </a:bodyPr>
          <a:lstStyle/>
          <a:p>
            <a:pPr marL="0" indent="0">
              <a:buNone/>
            </a:pPr>
            <a:r>
              <a:rPr lang="ja-JP" altLang="en-US" sz="2400" dirty="0"/>
              <a:t>「</a:t>
            </a:r>
            <a:r>
              <a:rPr lang="en-US" altLang="ja-JP" sz="2400" dirty="0"/>
              <a:t>show in explorer</a:t>
            </a:r>
            <a:r>
              <a:rPr lang="ja-JP" altLang="en-US" sz="2400" dirty="0" smtClean="0"/>
              <a:t>」ボタンをクリックするとローカルのリポジトリを確認できます。ここに作ったプログラムや卒論など置き、定期的に</a:t>
            </a:r>
            <a:r>
              <a:rPr lang="en-US" altLang="ja-JP" sz="2400" dirty="0" smtClean="0"/>
              <a:t>PUSH</a:t>
            </a:r>
            <a:r>
              <a:rPr lang="ja-JP" altLang="en-US" sz="2400" dirty="0" smtClean="0"/>
              <a:t>することで鷹野研のメンバーがオンライン上で見れるようになります。同時にバージョン管理もできる！</a:t>
            </a:r>
            <a:endParaRPr lang="en-US" altLang="ja-JP" sz="2400" dirty="0" smtClean="0"/>
          </a:p>
        </p:txBody>
      </p:sp>
      <p:pic>
        <p:nvPicPr>
          <p:cNvPr id="4" name="図 3"/>
          <p:cNvPicPr>
            <a:picLocks noChangeAspect="1"/>
          </p:cNvPicPr>
          <p:nvPr/>
        </p:nvPicPr>
        <p:blipFill>
          <a:blip r:embed="rId2"/>
          <a:stretch>
            <a:fillRect/>
          </a:stretch>
        </p:blipFill>
        <p:spPr>
          <a:xfrm>
            <a:off x="608988" y="1476504"/>
            <a:ext cx="5526689" cy="3785639"/>
          </a:xfrm>
          <a:prstGeom prst="rect">
            <a:avLst/>
          </a:prstGeom>
        </p:spPr>
      </p:pic>
      <p:pic>
        <p:nvPicPr>
          <p:cNvPr id="5" name="図 4"/>
          <p:cNvPicPr>
            <a:picLocks noChangeAspect="1"/>
          </p:cNvPicPr>
          <p:nvPr/>
        </p:nvPicPr>
        <p:blipFill>
          <a:blip r:embed="rId3"/>
          <a:stretch>
            <a:fillRect/>
          </a:stretch>
        </p:blipFill>
        <p:spPr>
          <a:xfrm>
            <a:off x="6293708" y="2123921"/>
            <a:ext cx="5544066" cy="2768581"/>
          </a:xfrm>
          <a:prstGeom prst="rect">
            <a:avLst/>
          </a:prstGeom>
        </p:spPr>
      </p:pic>
      <p:sp>
        <p:nvSpPr>
          <p:cNvPr id="10" name="正方形/長方形 9"/>
          <p:cNvSpPr/>
          <p:nvPr/>
        </p:nvSpPr>
        <p:spPr>
          <a:xfrm>
            <a:off x="5000369" y="2883243"/>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9530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89055" y="2331255"/>
            <a:ext cx="10213890" cy="1977134"/>
          </a:xfrm>
        </p:spPr>
        <p:txBody>
          <a:bodyPr>
            <a:noAutofit/>
          </a:bodyPr>
          <a:lstStyle/>
          <a:p>
            <a:pPr marL="0" indent="0">
              <a:buNone/>
            </a:pPr>
            <a:r>
              <a:rPr lang="ja-JP" altLang="en-US" sz="6000" dirty="0" smtClean="0">
                <a:solidFill>
                  <a:schemeClr val="tx1">
                    <a:lumMod val="75000"/>
                    <a:lumOff val="25000"/>
                  </a:schemeClr>
                </a:solidFill>
              </a:rPr>
              <a:t>試しに何かプログラムを作って</a:t>
            </a:r>
            <a:endParaRPr lang="en-US" altLang="ja-JP" sz="6000" dirty="0" smtClean="0">
              <a:solidFill>
                <a:schemeClr val="tx1">
                  <a:lumMod val="75000"/>
                  <a:lumOff val="25000"/>
                </a:schemeClr>
              </a:solidFill>
            </a:endParaRPr>
          </a:p>
          <a:p>
            <a:pPr marL="0" indent="0">
              <a:buNone/>
            </a:pPr>
            <a:r>
              <a:rPr lang="ja-JP" altLang="en-US" sz="6000" dirty="0" smtClean="0">
                <a:solidFill>
                  <a:schemeClr val="tx1">
                    <a:lumMod val="75000"/>
                    <a:lumOff val="25000"/>
                  </a:schemeClr>
                </a:solidFill>
              </a:rPr>
              <a:t>コミット＆</a:t>
            </a:r>
            <a:r>
              <a:rPr lang="en-US" altLang="ja-JP" sz="6000" dirty="0" smtClean="0">
                <a:solidFill>
                  <a:schemeClr val="tx1">
                    <a:lumMod val="75000"/>
                    <a:lumOff val="25000"/>
                  </a:schemeClr>
                </a:solidFill>
              </a:rPr>
              <a:t>PUSH</a:t>
            </a:r>
            <a:r>
              <a:rPr lang="ja-JP" altLang="en-US" sz="6000" dirty="0" smtClean="0">
                <a:solidFill>
                  <a:schemeClr val="tx1">
                    <a:lumMod val="75000"/>
                    <a:lumOff val="25000"/>
                  </a:schemeClr>
                </a:solidFill>
              </a:rPr>
              <a:t>してみましょう！</a:t>
            </a:r>
            <a:endParaRPr lang="en-US" altLang="ja-JP" sz="6000" dirty="0" smtClean="0">
              <a:solidFill>
                <a:schemeClr val="tx1">
                  <a:lumMod val="75000"/>
                  <a:lumOff val="25000"/>
                </a:schemeClr>
              </a:solidFill>
            </a:endParaRPr>
          </a:p>
        </p:txBody>
      </p:sp>
    </p:spTree>
    <p:extLst>
      <p:ext uri="{BB962C8B-B14F-4D97-AF65-F5344CB8AC3E}">
        <p14:creationId xmlns:p14="http://schemas.microsoft.com/office/powerpoint/2010/main" val="465119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で初めての</a:t>
            </a:r>
            <a:r>
              <a:rPr lang="en-US" altLang="ja-JP" dirty="0" smtClean="0"/>
              <a:t>PUSH</a:t>
            </a:r>
            <a:r>
              <a:rPr lang="ja-JP" altLang="en-US" dirty="0" smtClean="0"/>
              <a:t>！</a:t>
            </a:r>
            <a:endParaRPr lang="en-US" altLang="ja-JP" dirty="0"/>
          </a:p>
        </p:txBody>
      </p:sp>
      <p:sp>
        <p:nvSpPr>
          <p:cNvPr id="3" name="コンテンツ プレースホルダー 2"/>
          <p:cNvSpPr>
            <a:spLocks noGrp="1"/>
          </p:cNvSpPr>
          <p:nvPr>
            <p:ph idx="1"/>
          </p:nvPr>
        </p:nvSpPr>
        <p:spPr>
          <a:xfrm>
            <a:off x="559143" y="5206260"/>
            <a:ext cx="11073714" cy="1336586"/>
          </a:xfrm>
        </p:spPr>
        <p:txBody>
          <a:bodyPr>
            <a:noAutofit/>
          </a:bodyPr>
          <a:lstStyle/>
          <a:p>
            <a:pPr marL="0" indent="0">
              <a:buNone/>
            </a:pPr>
            <a:r>
              <a:rPr lang="ja-JP" altLang="en-US" dirty="0" smtClean="0"/>
              <a:t>今回は皆さんが馴染み深い（？）</a:t>
            </a:r>
            <a:r>
              <a:rPr lang="en-US" altLang="ja-JP" dirty="0" smtClean="0"/>
              <a:t>HTML</a:t>
            </a:r>
            <a:r>
              <a:rPr lang="ja-JP" altLang="en-US" dirty="0" smtClean="0"/>
              <a:t>ファイルを作成しますが</a:t>
            </a:r>
            <a:endParaRPr lang="en-US" altLang="ja-JP" dirty="0" smtClean="0"/>
          </a:p>
          <a:p>
            <a:pPr marL="0" indent="0">
              <a:buNone/>
            </a:pPr>
            <a:r>
              <a:rPr lang="ja-JP" altLang="en-US" dirty="0" smtClean="0"/>
              <a:t>練習なのでなんでも</a:t>
            </a:r>
            <a:r>
              <a:rPr lang="en-US" altLang="ja-JP" dirty="0" smtClean="0"/>
              <a:t>OK</a:t>
            </a:r>
            <a:r>
              <a:rPr lang="ja-JP" altLang="en-US" dirty="0" smtClean="0"/>
              <a:t>！適当にコーディングします。</a:t>
            </a:r>
            <a:endParaRPr lang="en-US" altLang="ja-JP" dirty="0" smtClean="0"/>
          </a:p>
        </p:txBody>
      </p:sp>
      <p:sp>
        <p:nvSpPr>
          <p:cNvPr id="10" name="正方形/長方形 9"/>
          <p:cNvSpPr/>
          <p:nvPr/>
        </p:nvSpPr>
        <p:spPr>
          <a:xfrm>
            <a:off x="10637110" y="1079156"/>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2"/>
          <a:stretch>
            <a:fillRect/>
          </a:stretch>
        </p:blipFill>
        <p:spPr>
          <a:xfrm>
            <a:off x="772298" y="1575358"/>
            <a:ext cx="6525536" cy="3067478"/>
          </a:xfrm>
          <a:prstGeom prst="rect">
            <a:avLst/>
          </a:prstGeom>
        </p:spPr>
      </p:pic>
      <p:pic>
        <p:nvPicPr>
          <p:cNvPr id="14" name="図 13"/>
          <p:cNvPicPr>
            <a:picLocks noChangeAspect="1"/>
          </p:cNvPicPr>
          <p:nvPr/>
        </p:nvPicPr>
        <p:blipFill>
          <a:blip r:embed="rId3"/>
          <a:stretch>
            <a:fillRect/>
          </a:stretch>
        </p:blipFill>
        <p:spPr>
          <a:xfrm>
            <a:off x="7759396" y="1746832"/>
            <a:ext cx="3724795" cy="2724530"/>
          </a:xfrm>
          <a:prstGeom prst="rect">
            <a:avLst/>
          </a:prstGeom>
        </p:spPr>
      </p:pic>
    </p:spTree>
    <p:extLst>
      <p:ext uri="{BB962C8B-B14F-4D97-AF65-F5344CB8AC3E}">
        <p14:creationId xmlns:p14="http://schemas.microsoft.com/office/powerpoint/2010/main" val="1357971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で初めての</a:t>
            </a:r>
            <a:r>
              <a:rPr lang="en-US" altLang="ja-JP" dirty="0" smtClean="0"/>
              <a:t>PUSH</a:t>
            </a:r>
            <a:r>
              <a:rPr lang="ja-JP" altLang="en-US" dirty="0" smtClean="0"/>
              <a:t>！</a:t>
            </a:r>
            <a:endParaRPr lang="en-US" altLang="ja-JP" dirty="0"/>
          </a:p>
        </p:txBody>
      </p:sp>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ファイルを保存後、</a:t>
            </a:r>
            <a:r>
              <a:rPr lang="en-US" altLang="ja-JP" dirty="0" err="1" smtClean="0"/>
              <a:t>GitHubDesktop</a:t>
            </a:r>
            <a:r>
              <a:rPr lang="ja-JP" altLang="en-US" dirty="0" smtClean="0"/>
              <a:t>へ戻るとステージングエリアへの登録が自動で行われているのが確認できます。</a:t>
            </a:r>
            <a:endParaRPr lang="en-US" altLang="ja-JP" dirty="0" smtClean="0"/>
          </a:p>
        </p:txBody>
      </p:sp>
      <p:pic>
        <p:nvPicPr>
          <p:cNvPr id="4" name="図 3"/>
          <p:cNvPicPr>
            <a:picLocks noChangeAspect="1"/>
          </p:cNvPicPr>
          <p:nvPr/>
        </p:nvPicPr>
        <p:blipFill>
          <a:blip r:embed="rId2"/>
          <a:stretch>
            <a:fillRect/>
          </a:stretch>
        </p:blipFill>
        <p:spPr>
          <a:xfrm>
            <a:off x="2761094" y="1224652"/>
            <a:ext cx="5953122" cy="4107096"/>
          </a:xfrm>
          <a:prstGeom prst="rect">
            <a:avLst/>
          </a:prstGeom>
        </p:spPr>
      </p:pic>
    </p:spTree>
    <p:extLst>
      <p:ext uri="{BB962C8B-B14F-4D97-AF65-F5344CB8AC3E}">
        <p14:creationId xmlns:p14="http://schemas.microsoft.com/office/powerpoint/2010/main" val="2720584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ブラウザから確認してみる</a:t>
            </a:r>
            <a:endParaRPr lang="en-US" altLang="ja-JP" dirty="0"/>
          </a:p>
        </p:txBody>
      </p:sp>
      <p:sp>
        <p:nvSpPr>
          <p:cNvPr id="3" name="コンテンツ プレースホルダー 2"/>
          <p:cNvSpPr>
            <a:spLocks noGrp="1"/>
          </p:cNvSpPr>
          <p:nvPr>
            <p:ph idx="1"/>
          </p:nvPr>
        </p:nvSpPr>
        <p:spPr>
          <a:xfrm>
            <a:off x="559143" y="5412260"/>
            <a:ext cx="11073714" cy="914400"/>
          </a:xfrm>
        </p:spPr>
        <p:txBody>
          <a:bodyPr>
            <a:noAutofit/>
          </a:bodyPr>
          <a:lstStyle/>
          <a:p>
            <a:pPr marL="0" indent="0">
              <a:buNone/>
            </a:pPr>
            <a:r>
              <a:rPr lang="en-US" altLang="ja-JP" dirty="0" smtClean="0">
                <a:hlinkClick r:id="rId2"/>
              </a:rPr>
              <a:t>https://github.com/kait-takanolab</a:t>
            </a:r>
            <a:r>
              <a:rPr lang="ja-JP" altLang="en-US" dirty="0" smtClean="0"/>
              <a:t>へ移動し自分やゼミメンバーのリポジトリを見てみましょう！</a:t>
            </a:r>
            <a:r>
              <a:rPr lang="en-US" altLang="ja-JP" dirty="0" smtClean="0"/>
              <a:t>PUSH</a:t>
            </a:r>
            <a:r>
              <a:rPr lang="ja-JP" altLang="en-US" dirty="0" smtClean="0"/>
              <a:t>したファイルは確認できましたか？</a:t>
            </a:r>
            <a:endParaRPr lang="en-US" altLang="ja-JP" dirty="0" smtClean="0"/>
          </a:p>
        </p:txBody>
      </p:sp>
      <p:pic>
        <p:nvPicPr>
          <p:cNvPr id="7" name="図 6"/>
          <p:cNvPicPr>
            <a:picLocks noChangeAspect="1"/>
          </p:cNvPicPr>
          <p:nvPr/>
        </p:nvPicPr>
        <p:blipFill>
          <a:blip r:embed="rId3"/>
          <a:stretch>
            <a:fillRect/>
          </a:stretch>
        </p:blipFill>
        <p:spPr>
          <a:xfrm>
            <a:off x="172995" y="1591831"/>
            <a:ext cx="5743578" cy="2654595"/>
          </a:xfrm>
          <a:prstGeom prst="rect">
            <a:avLst/>
          </a:prstGeom>
        </p:spPr>
      </p:pic>
      <p:pic>
        <p:nvPicPr>
          <p:cNvPr id="8" name="図 7"/>
          <p:cNvPicPr>
            <a:picLocks noChangeAspect="1"/>
          </p:cNvPicPr>
          <p:nvPr/>
        </p:nvPicPr>
        <p:blipFill>
          <a:blip r:embed="rId4"/>
          <a:stretch>
            <a:fillRect/>
          </a:stretch>
        </p:blipFill>
        <p:spPr>
          <a:xfrm>
            <a:off x="6096000" y="1352244"/>
            <a:ext cx="5757474" cy="3133771"/>
          </a:xfrm>
          <a:prstGeom prst="rect">
            <a:avLst/>
          </a:prstGeom>
        </p:spPr>
      </p:pic>
      <p:sp>
        <p:nvSpPr>
          <p:cNvPr id="11" name="コンテンツ プレースホルダー 2"/>
          <p:cNvSpPr txBox="1">
            <a:spLocks/>
          </p:cNvSpPr>
          <p:nvPr/>
        </p:nvSpPr>
        <p:spPr>
          <a:xfrm>
            <a:off x="1548586" y="4361753"/>
            <a:ext cx="2992395"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グループのリポジトリ一覧</a:t>
            </a:r>
            <a:endParaRPr lang="en-US" altLang="ja-JP" sz="2000" dirty="0"/>
          </a:p>
        </p:txBody>
      </p:sp>
      <p:sp>
        <p:nvSpPr>
          <p:cNvPr id="12" name="コンテンツ プレースホルダー 2"/>
          <p:cNvSpPr txBox="1">
            <a:spLocks/>
          </p:cNvSpPr>
          <p:nvPr/>
        </p:nvSpPr>
        <p:spPr>
          <a:xfrm>
            <a:off x="8377753" y="4556416"/>
            <a:ext cx="2158441"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リモートリポジトリ</a:t>
            </a:r>
            <a:endParaRPr lang="en-US" altLang="ja-JP" sz="2000" dirty="0"/>
          </a:p>
        </p:txBody>
      </p:sp>
    </p:spTree>
    <p:extLst>
      <p:ext uri="{BB962C8B-B14F-4D97-AF65-F5344CB8AC3E}">
        <p14:creationId xmlns:p14="http://schemas.microsoft.com/office/powerpoint/2010/main" val="217182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u="sng" dirty="0" smtClean="0"/>
              <a:t>アカウント登録</a:t>
            </a:r>
            <a:r>
              <a:rPr kumimoji="1" lang="ja-JP" altLang="en-US" dirty="0" smtClean="0"/>
              <a:t>と</a:t>
            </a:r>
            <a:r>
              <a:rPr kumimoji="1" lang="en-US" altLang="ja-JP" dirty="0" smtClean="0"/>
              <a:t>GitHub</a:t>
            </a:r>
            <a:r>
              <a:rPr kumimoji="1" lang="ja-JP" altLang="en-US" u="sng" dirty="0" smtClean="0"/>
              <a:t>グループ</a:t>
            </a:r>
            <a:r>
              <a:rPr lang="ja-JP" altLang="en-US" u="sng" dirty="0" smtClean="0"/>
              <a:t>への</a:t>
            </a:r>
            <a:r>
              <a:rPr kumimoji="1" lang="ja-JP" altLang="en-US" u="sng" dirty="0" smtClean="0"/>
              <a:t>参加</a:t>
            </a:r>
            <a:r>
              <a:rPr kumimoji="1" lang="ja-JP" altLang="en-US" dirty="0" smtClean="0"/>
              <a:t>は済ませましたか？</a:t>
            </a:r>
            <a:endParaRPr kumimoji="1" lang="en-US" altLang="ja-JP" dirty="0" smtClean="0"/>
          </a:p>
          <a:p>
            <a:endParaRPr kumimoji="1" lang="en-US" altLang="ja-JP" dirty="0" smtClean="0"/>
          </a:p>
          <a:p>
            <a:r>
              <a:rPr lang="ja-JP" altLang="en-US" dirty="0" smtClean="0"/>
              <a:t>メールで招待を受け取った後、１週間以内に参加しないと有効期限が切れるみたいです。</a:t>
            </a:r>
            <a:r>
              <a:rPr lang="en-US" altLang="ja-JP" dirty="0" smtClean="0"/>
              <a:t/>
            </a:r>
            <a:br>
              <a:rPr lang="en-US" altLang="ja-JP" dirty="0" smtClean="0"/>
            </a:br>
            <a:r>
              <a:rPr lang="ja-JP" altLang="en-US" sz="2400" dirty="0" smtClean="0"/>
              <a:t>（早めに受け取って期限切れになっちゃった人、ごめんよ）</a:t>
            </a:r>
            <a:endParaRPr lang="en-US" altLang="ja-JP" dirty="0" smtClean="0"/>
          </a:p>
          <a:p>
            <a:pPr marL="0" indent="0">
              <a:buNone/>
            </a:pPr>
            <a:endParaRPr kumimoji="1" lang="en-US" altLang="ja-JP" dirty="0"/>
          </a:p>
          <a:p>
            <a:pPr marL="0" indent="0">
              <a:buNone/>
            </a:pPr>
            <a:r>
              <a:rPr lang="ja-JP" altLang="en-US" dirty="0" smtClean="0"/>
              <a:t>まだ、参加出来てない人は教えてください。もう一度招待を送ります。</a:t>
            </a:r>
            <a:endParaRPr lang="en-US" altLang="ja-JP" dirty="0" smtClean="0"/>
          </a:p>
          <a:p>
            <a:pPr marL="0" indent="0">
              <a:buNone/>
            </a:pPr>
            <a:endParaRPr kumimoji="1" lang="en-US" altLang="ja-JP" dirty="0"/>
          </a:p>
          <a:p>
            <a:pPr marL="0" indent="0">
              <a:buNone/>
            </a:pPr>
            <a:r>
              <a:rPr lang="ja-JP" altLang="en-US" dirty="0" smtClean="0"/>
              <a:t>何度か</a:t>
            </a:r>
            <a:r>
              <a:rPr lang="en-US" altLang="ja-JP" dirty="0" smtClean="0"/>
              <a:t>ID</a:t>
            </a:r>
            <a:r>
              <a:rPr lang="ja-JP" altLang="en-US" dirty="0" smtClean="0"/>
              <a:t>パスワードが要求されるかもしれないので、手元にあるとスムーズに進められます。</a:t>
            </a:r>
            <a:endParaRPr kumimoji="1" lang="ja-JP" altLang="en-US" dirty="0"/>
          </a:p>
        </p:txBody>
      </p:sp>
    </p:spTree>
    <p:extLst>
      <p:ext uri="{BB962C8B-B14F-4D97-AF65-F5344CB8AC3E}">
        <p14:creationId xmlns:p14="http://schemas.microsoft.com/office/powerpoint/2010/main" val="4020916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さいごに</a:t>
            </a:r>
            <a:endParaRPr lang="en-US" altLang="ja-JP" dirty="0"/>
          </a:p>
        </p:txBody>
      </p:sp>
      <p:sp>
        <p:nvSpPr>
          <p:cNvPr id="4" name="コンテンツ プレースホルダー 3"/>
          <p:cNvSpPr>
            <a:spLocks noGrp="1"/>
          </p:cNvSpPr>
          <p:nvPr>
            <p:ph idx="1"/>
          </p:nvPr>
        </p:nvSpPr>
        <p:spPr/>
        <p:txBody>
          <a:bodyPr/>
          <a:lstStyle/>
          <a:p>
            <a:r>
              <a:rPr lang="en-US" altLang="ja-JP" dirty="0" err="1" smtClean="0"/>
              <a:t>Git,GitHub</a:t>
            </a:r>
            <a:r>
              <a:rPr lang="ja-JP" altLang="en-US" dirty="0" smtClean="0"/>
              <a:t>は就職後も使う人が多いので慣れておくと役立つ</a:t>
            </a:r>
            <a:endParaRPr lang="en-US" altLang="ja-JP" dirty="0"/>
          </a:p>
          <a:p>
            <a:r>
              <a:rPr lang="ja-JP" altLang="ja-JP" dirty="0" smtClean="0"/>
              <a:t>こまめ</a:t>
            </a:r>
            <a:r>
              <a:rPr lang="ja-JP" altLang="ja-JP" dirty="0"/>
              <a:t>にコミットプッシュをすると鷹野</a:t>
            </a:r>
            <a:r>
              <a:rPr lang="ja-JP" altLang="ja-JP" dirty="0" smtClean="0"/>
              <a:t>先生</a:t>
            </a:r>
            <a:r>
              <a:rPr lang="ja-JP" altLang="en-US" dirty="0" smtClean="0"/>
              <a:t>やメンバー</a:t>
            </a:r>
            <a:r>
              <a:rPr lang="ja-JP" altLang="ja-JP" dirty="0" smtClean="0"/>
              <a:t>に進捗が</a:t>
            </a:r>
            <a:r>
              <a:rPr lang="ja-JP" altLang="en-US" dirty="0" smtClean="0"/>
              <a:t>伝わるので、良い</a:t>
            </a:r>
            <a:r>
              <a:rPr lang="ja-JP" altLang="ja-JP" dirty="0" smtClean="0"/>
              <a:t>アドバイス</a:t>
            </a:r>
            <a:r>
              <a:rPr lang="ja-JP" altLang="ja-JP" dirty="0"/>
              <a:t>を頂けるかもしれません</a:t>
            </a:r>
            <a:r>
              <a:rPr lang="ja-JP" altLang="ja-JP" dirty="0" smtClean="0"/>
              <a:t>。</a:t>
            </a:r>
            <a:r>
              <a:rPr lang="ja-JP" altLang="en-US" dirty="0" smtClean="0"/>
              <a:t>バックアップにもなります。</a:t>
            </a:r>
            <a:endParaRPr lang="en-US" altLang="ja-JP" dirty="0" smtClean="0"/>
          </a:p>
          <a:p>
            <a:r>
              <a:rPr lang="en-US" altLang="ja-JP" dirty="0" smtClean="0"/>
              <a:t>GitHub Desktop</a:t>
            </a:r>
            <a:r>
              <a:rPr lang="ja-JP" altLang="en-US" dirty="0" smtClean="0"/>
              <a:t>は</a:t>
            </a:r>
            <a:r>
              <a:rPr lang="en-US" altLang="ja-JP" dirty="0" smtClean="0"/>
              <a:t>GitHub</a:t>
            </a:r>
            <a:r>
              <a:rPr lang="ja-JP" altLang="en-US" dirty="0" smtClean="0"/>
              <a:t>の利用を</a:t>
            </a:r>
            <a:r>
              <a:rPr lang="ja-JP" altLang="en-US" dirty="0" smtClean="0"/>
              <a:t>便利してくれます。しかし、一部のリナックス</a:t>
            </a:r>
            <a:r>
              <a:rPr lang="en-US" altLang="ja-JP" dirty="0" smtClean="0"/>
              <a:t>OS</a:t>
            </a:r>
            <a:r>
              <a:rPr lang="ja-JP" altLang="en-US" dirty="0" smtClean="0"/>
              <a:t>やラズベリーパイなど使えない環境もあるので、各自、一度コマンドで</a:t>
            </a:r>
            <a:r>
              <a:rPr lang="en-US" altLang="ja-JP" dirty="0" smtClean="0"/>
              <a:t>GIT</a:t>
            </a:r>
            <a:r>
              <a:rPr lang="ja-JP" altLang="en-US" dirty="0" smtClean="0"/>
              <a:t>を操作してみると良いと思います。</a:t>
            </a:r>
            <a:endParaRPr lang="en-US" altLang="ja-JP" dirty="0" smtClean="0"/>
          </a:p>
          <a:p>
            <a:r>
              <a:rPr lang="en-US" altLang="ja-JP" dirty="0" smtClean="0">
                <a:effectLst/>
              </a:rPr>
              <a:t>Windows</a:t>
            </a:r>
            <a:r>
              <a:rPr lang="ja-JP" altLang="en-US" dirty="0" smtClean="0">
                <a:effectLst/>
              </a:rPr>
              <a:t>でコマンドラインを用いて</a:t>
            </a:r>
            <a:r>
              <a:rPr lang="en-US" altLang="ja-JP" dirty="0" err="1" smtClean="0">
                <a:effectLst/>
              </a:rPr>
              <a:t>Git</a:t>
            </a:r>
            <a:r>
              <a:rPr lang="ja-JP" altLang="en-US" dirty="0" smtClean="0"/>
              <a:t>を利用する場合「</a:t>
            </a:r>
            <a:r>
              <a:rPr lang="en-US" altLang="ja-JP" dirty="0" err="1" smtClean="0"/>
              <a:t>Git</a:t>
            </a:r>
            <a:r>
              <a:rPr lang="en-US" altLang="ja-JP" dirty="0" smtClean="0"/>
              <a:t> Bash</a:t>
            </a:r>
            <a:r>
              <a:rPr lang="ja-JP" altLang="en-US" dirty="0" smtClean="0"/>
              <a:t>」を使います。</a:t>
            </a:r>
            <a:r>
              <a:rPr lang="en-US" altLang="ja-JP" dirty="0" smtClean="0"/>
              <a:t> https://gitforwindows.org/</a:t>
            </a:r>
            <a:endParaRPr kumimoji="1" lang="ja-JP" altLang="en-US" dirty="0"/>
          </a:p>
        </p:txBody>
      </p:sp>
    </p:spTree>
    <p:extLst>
      <p:ext uri="{BB962C8B-B14F-4D97-AF65-F5344CB8AC3E}">
        <p14:creationId xmlns:p14="http://schemas.microsoft.com/office/powerpoint/2010/main" val="2794091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おまけ：鷹野研での「</a:t>
            </a:r>
            <a:r>
              <a:rPr lang="en-US" altLang="ja-JP" dirty="0" smtClean="0"/>
              <a:t>Issues</a:t>
            </a:r>
            <a:r>
              <a:rPr lang="ja-JP" altLang="en-US" dirty="0" smtClean="0"/>
              <a:t>」の使い方</a:t>
            </a:r>
            <a:endParaRPr lang="en-US" altLang="ja-JP" dirty="0"/>
          </a:p>
        </p:txBody>
      </p:sp>
      <p:sp>
        <p:nvSpPr>
          <p:cNvPr id="4" name="コンテンツ プレースホルダー 3"/>
          <p:cNvSpPr>
            <a:spLocks noGrp="1"/>
          </p:cNvSpPr>
          <p:nvPr>
            <p:ph idx="1"/>
          </p:nvPr>
        </p:nvSpPr>
        <p:spPr>
          <a:xfrm>
            <a:off x="838200" y="5659394"/>
            <a:ext cx="10515600" cy="1079158"/>
          </a:xfrm>
        </p:spPr>
        <p:txBody>
          <a:bodyPr>
            <a:normAutofit fontScale="92500"/>
          </a:bodyPr>
          <a:lstStyle/>
          <a:p>
            <a:pPr marL="0" indent="0">
              <a:buNone/>
            </a:pPr>
            <a:r>
              <a:rPr kumimoji="1" lang="ja-JP" altLang="en-US" dirty="0" smtClean="0"/>
              <a:t>鷹野研では「</a:t>
            </a:r>
            <a:r>
              <a:rPr kumimoji="1" lang="en-US" altLang="ja-JP" dirty="0" smtClean="0"/>
              <a:t>Issues</a:t>
            </a:r>
            <a:r>
              <a:rPr kumimoji="1" lang="ja-JP" altLang="en-US" dirty="0" smtClean="0"/>
              <a:t>」を質問や問題点、アドバイスを書く場所としています。</a:t>
            </a:r>
            <a:endParaRPr kumimoji="1" lang="en-US" altLang="ja-JP" dirty="0" smtClean="0"/>
          </a:p>
          <a:p>
            <a:pPr marL="0" indent="0">
              <a:buNone/>
            </a:pPr>
            <a:r>
              <a:rPr kumimoji="1" lang="ja-JP" altLang="en-US" dirty="0" smtClean="0"/>
              <a:t>卒研のディスカッション時に発表者に対して皆が書き込みをします。</a:t>
            </a:r>
            <a:endParaRPr kumimoji="1" lang="ja-JP" altLang="en-US" dirty="0"/>
          </a:p>
        </p:txBody>
      </p:sp>
      <p:pic>
        <p:nvPicPr>
          <p:cNvPr id="3" name="図 2"/>
          <p:cNvPicPr>
            <a:picLocks noChangeAspect="1"/>
          </p:cNvPicPr>
          <p:nvPr/>
        </p:nvPicPr>
        <p:blipFill>
          <a:blip r:embed="rId2"/>
          <a:stretch>
            <a:fillRect/>
          </a:stretch>
        </p:blipFill>
        <p:spPr>
          <a:xfrm>
            <a:off x="1425145" y="1237594"/>
            <a:ext cx="9803027" cy="4161212"/>
          </a:xfrm>
          <a:prstGeom prst="rect">
            <a:avLst/>
          </a:prstGeom>
        </p:spPr>
      </p:pic>
    </p:spTree>
    <p:extLst>
      <p:ext uri="{BB962C8B-B14F-4D97-AF65-F5344CB8AC3E}">
        <p14:creationId xmlns:p14="http://schemas.microsoft.com/office/powerpoint/2010/main" val="3312078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570471" y="5351945"/>
            <a:ext cx="10783329" cy="1079158"/>
          </a:xfrm>
        </p:spPr>
        <p:txBody>
          <a:bodyPr>
            <a:normAutofit/>
          </a:bodyPr>
          <a:lstStyle/>
          <a:p>
            <a:pPr marL="0" indent="0" algn="ctr">
              <a:buNone/>
            </a:pPr>
            <a:r>
              <a:rPr kumimoji="1" lang="ja-JP" altLang="en-US" sz="3200" dirty="0" smtClean="0"/>
              <a:t>タグ付けやコマンドラインなど複数やり方がありますが</a:t>
            </a:r>
            <a:r>
              <a:rPr kumimoji="1" lang="en-US" altLang="ja-JP" sz="3200" dirty="0" smtClean="0"/>
              <a:t/>
            </a:r>
            <a:br>
              <a:rPr kumimoji="1" lang="en-US" altLang="ja-JP" sz="3200" dirty="0" smtClean="0"/>
            </a:br>
            <a:r>
              <a:rPr kumimoji="1" lang="ja-JP" altLang="en-US" sz="3200" dirty="0" smtClean="0"/>
              <a:t>一番簡単な方法で紹介します。</a:t>
            </a:r>
            <a:endParaRPr kumimoji="1" lang="ja-JP" altLang="en-US" sz="3200" dirty="0"/>
          </a:p>
        </p:txBody>
      </p:sp>
      <p:pic>
        <p:nvPicPr>
          <p:cNvPr id="2050" name="Picture 2" descr="ソース画像を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435" y="1793104"/>
            <a:ext cx="2651424" cy="2651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ソース画像を表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894" y="1844204"/>
            <a:ext cx="52006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57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980169" y="5747361"/>
            <a:ext cx="8231659" cy="1079158"/>
          </a:xfrm>
        </p:spPr>
        <p:txBody>
          <a:bodyPr>
            <a:normAutofit/>
          </a:bodyPr>
          <a:lstStyle/>
          <a:p>
            <a:pPr marL="0" indent="0">
              <a:buNone/>
            </a:pPr>
            <a:r>
              <a:rPr lang="en-US" altLang="ja-JP" sz="4000" dirty="0"/>
              <a:t>GitHub </a:t>
            </a:r>
            <a:r>
              <a:rPr lang="en-US" altLang="ja-JP" sz="4000" dirty="0" smtClean="0"/>
              <a:t>Desktop</a:t>
            </a:r>
            <a:r>
              <a:rPr lang="ja-JP" altLang="en-US" sz="4000" dirty="0"/>
              <a:t>から</a:t>
            </a:r>
            <a:r>
              <a:rPr lang="ja-JP" altLang="en-US" sz="4000" dirty="0" smtClean="0"/>
              <a:t>「</a:t>
            </a:r>
            <a:r>
              <a:rPr lang="en-US" altLang="ja-JP" sz="4000" dirty="0"/>
              <a:t>History</a:t>
            </a:r>
            <a:r>
              <a:rPr lang="ja-JP" altLang="en-US" sz="4000" dirty="0" smtClean="0"/>
              <a:t>」を選択。</a:t>
            </a:r>
            <a:endParaRPr kumimoji="1" lang="ja-JP" altLang="en-US" sz="4000" dirty="0"/>
          </a:p>
        </p:txBody>
      </p:sp>
      <p:pic>
        <p:nvPicPr>
          <p:cNvPr id="5" name="図 4"/>
          <p:cNvPicPr>
            <a:picLocks noChangeAspect="1"/>
          </p:cNvPicPr>
          <p:nvPr/>
        </p:nvPicPr>
        <p:blipFill>
          <a:blip r:embed="rId2"/>
          <a:stretch>
            <a:fillRect/>
          </a:stretch>
        </p:blipFill>
        <p:spPr>
          <a:xfrm>
            <a:off x="2901940" y="1167289"/>
            <a:ext cx="6388119" cy="4427673"/>
          </a:xfrm>
          <a:prstGeom prst="rect">
            <a:avLst/>
          </a:prstGeom>
        </p:spPr>
      </p:pic>
    </p:spTree>
    <p:extLst>
      <p:ext uri="{BB962C8B-B14F-4D97-AF65-F5344CB8AC3E}">
        <p14:creationId xmlns:p14="http://schemas.microsoft.com/office/powerpoint/2010/main" val="2995027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877329" y="5467276"/>
            <a:ext cx="10437340" cy="587536"/>
          </a:xfrm>
        </p:spPr>
        <p:txBody>
          <a:bodyPr>
            <a:noAutofit/>
          </a:bodyPr>
          <a:lstStyle/>
          <a:p>
            <a:pPr marL="0" indent="0">
              <a:buNone/>
            </a:pPr>
            <a:r>
              <a:rPr lang="ja-JP" altLang="en-US" sz="3200" dirty="0" smtClean="0"/>
              <a:t>戻したい時点のタイトルを選んで</a:t>
            </a:r>
            <a:r>
              <a:rPr kumimoji="1" lang="ja-JP" altLang="en-US" sz="3200" dirty="0" smtClean="0"/>
              <a:t>「</a:t>
            </a:r>
            <a:r>
              <a:rPr lang="en-US" altLang="ja-JP" sz="3200" dirty="0" smtClean="0"/>
              <a:t>View on GitHub</a:t>
            </a:r>
            <a:r>
              <a:rPr kumimoji="1" lang="ja-JP" altLang="en-US" sz="3200" dirty="0" smtClean="0"/>
              <a:t>」をクリック</a:t>
            </a:r>
            <a:endParaRPr kumimoji="1" lang="ja-JP" altLang="en-US" sz="3200" dirty="0"/>
          </a:p>
        </p:txBody>
      </p:sp>
      <p:pic>
        <p:nvPicPr>
          <p:cNvPr id="3" name="図 2"/>
          <p:cNvPicPr>
            <a:picLocks noChangeAspect="1"/>
          </p:cNvPicPr>
          <p:nvPr/>
        </p:nvPicPr>
        <p:blipFill>
          <a:blip r:embed="rId2"/>
          <a:stretch>
            <a:fillRect/>
          </a:stretch>
        </p:blipFill>
        <p:spPr>
          <a:xfrm>
            <a:off x="3722752" y="1618889"/>
            <a:ext cx="4746495" cy="3228206"/>
          </a:xfrm>
          <a:prstGeom prst="rect">
            <a:avLst/>
          </a:prstGeom>
        </p:spPr>
      </p:pic>
    </p:spTree>
    <p:extLst>
      <p:ext uri="{BB962C8B-B14F-4D97-AF65-F5344CB8AC3E}">
        <p14:creationId xmlns:p14="http://schemas.microsoft.com/office/powerpoint/2010/main" val="2333252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2724144" y="5360185"/>
            <a:ext cx="6743710" cy="587536"/>
          </a:xfrm>
        </p:spPr>
        <p:txBody>
          <a:bodyPr>
            <a:noAutofit/>
          </a:bodyPr>
          <a:lstStyle/>
          <a:p>
            <a:pPr marL="0" indent="0">
              <a:buNone/>
            </a:pPr>
            <a:r>
              <a:rPr kumimoji="1" lang="ja-JP" altLang="en-US" sz="4000" dirty="0" smtClean="0"/>
              <a:t>右上の「</a:t>
            </a:r>
            <a:r>
              <a:rPr lang="en-US" altLang="ja-JP" sz="4000" dirty="0" smtClean="0"/>
              <a:t>Browse files</a:t>
            </a:r>
            <a:r>
              <a:rPr kumimoji="1" lang="ja-JP" altLang="en-US" sz="4000" dirty="0" smtClean="0"/>
              <a:t>」をクリック</a:t>
            </a:r>
            <a:endParaRPr kumimoji="1" lang="ja-JP" altLang="en-US" sz="4000" dirty="0"/>
          </a:p>
        </p:txBody>
      </p:sp>
      <p:pic>
        <p:nvPicPr>
          <p:cNvPr id="5" name="図 4"/>
          <p:cNvPicPr>
            <a:picLocks noChangeAspect="1"/>
          </p:cNvPicPr>
          <p:nvPr/>
        </p:nvPicPr>
        <p:blipFill>
          <a:blip r:embed="rId2"/>
          <a:stretch>
            <a:fillRect/>
          </a:stretch>
        </p:blipFill>
        <p:spPr>
          <a:xfrm>
            <a:off x="2490906" y="1476504"/>
            <a:ext cx="7210186" cy="3691660"/>
          </a:xfrm>
          <a:prstGeom prst="rect">
            <a:avLst/>
          </a:prstGeom>
        </p:spPr>
      </p:pic>
      <p:sp>
        <p:nvSpPr>
          <p:cNvPr id="6" name="正方形/長方形 5"/>
          <p:cNvSpPr/>
          <p:nvPr/>
        </p:nvSpPr>
        <p:spPr>
          <a:xfrm>
            <a:off x="8751164" y="1598140"/>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4240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1228753" y="1128666"/>
            <a:ext cx="8811855" cy="4353533"/>
          </a:xfrm>
          <a:prstGeom prst="rect">
            <a:avLst/>
          </a:prstGeom>
        </p:spPr>
      </p:pic>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013253" y="5482199"/>
            <a:ext cx="9893642" cy="1263037"/>
          </a:xfrm>
        </p:spPr>
        <p:txBody>
          <a:bodyPr>
            <a:noAutofit/>
          </a:bodyPr>
          <a:lstStyle/>
          <a:p>
            <a:pPr marL="0" indent="0" algn="ctr">
              <a:buNone/>
            </a:pPr>
            <a:r>
              <a:rPr kumimoji="1" lang="ja-JP" altLang="en-US" sz="3600" dirty="0" smtClean="0"/>
              <a:t>「</a:t>
            </a:r>
            <a:r>
              <a:rPr kumimoji="1" lang="en-US" altLang="ja-JP" sz="3600" dirty="0" smtClean="0"/>
              <a:t>Code</a:t>
            </a:r>
            <a:r>
              <a:rPr kumimoji="1" lang="ja-JP" altLang="en-US" sz="3600" dirty="0" smtClean="0"/>
              <a:t>」から「</a:t>
            </a:r>
            <a:r>
              <a:rPr lang="en-US" altLang="ja-JP" sz="3600" dirty="0" smtClean="0"/>
              <a:t>Download ZIP</a:t>
            </a:r>
            <a:r>
              <a:rPr kumimoji="1" lang="ja-JP" altLang="en-US" sz="3600" dirty="0" smtClean="0"/>
              <a:t>」を選択すると</a:t>
            </a:r>
            <a:endParaRPr kumimoji="1" lang="en-US" altLang="ja-JP" sz="3600" dirty="0" smtClean="0"/>
          </a:p>
          <a:p>
            <a:pPr marL="0" indent="0" algn="ctr">
              <a:buNone/>
            </a:pPr>
            <a:r>
              <a:rPr kumimoji="1" lang="ja-JP" altLang="en-US" sz="3600" dirty="0" smtClean="0"/>
              <a:t>元のファイルを受け取れます</a:t>
            </a:r>
            <a:endParaRPr kumimoji="1" lang="ja-JP" altLang="en-US" sz="3600" dirty="0"/>
          </a:p>
        </p:txBody>
      </p:sp>
      <p:sp>
        <p:nvSpPr>
          <p:cNvPr id="6" name="正方形/長方形 5"/>
          <p:cNvSpPr/>
          <p:nvPr/>
        </p:nvSpPr>
        <p:spPr>
          <a:xfrm>
            <a:off x="6380439" y="3627149"/>
            <a:ext cx="1379603" cy="4176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254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招待</a:t>
            </a:r>
            <a:r>
              <a:rPr lang="ja-JP" altLang="en-US" dirty="0" smtClean="0"/>
              <a:t>メールについて</a:t>
            </a:r>
            <a:endParaRPr kumimoji="1" lang="ja-JP" altLang="en-US" dirty="0"/>
          </a:p>
        </p:txBody>
      </p:sp>
      <p:sp>
        <p:nvSpPr>
          <p:cNvPr id="3" name="コンテンツ プレースホルダー 2"/>
          <p:cNvSpPr>
            <a:spLocks noGrp="1"/>
          </p:cNvSpPr>
          <p:nvPr>
            <p:ph idx="1"/>
          </p:nvPr>
        </p:nvSpPr>
        <p:spPr>
          <a:xfrm>
            <a:off x="722871" y="5750013"/>
            <a:ext cx="11040762" cy="665849"/>
          </a:xfrm>
        </p:spPr>
        <p:txBody>
          <a:bodyPr>
            <a:noAutofit/>
          </a:bodyPr>
          <a:lstStyle/>
          <a:p>
            <a:pPr marL="0" indent="0">
              <a:buNone/>
            </a:pPr>
            <a:r>
              <a:rPr kumimoji="1" lang="en-US" altLang="ja-JP" sz="1800" dirty="0" smtClean="0"/>
              <a:t>CCE</a:t>
            </a:r>
            <a:r>
              <a:rPr kumimoji="1" lang="ja-JP" altLang="en-US" sz="1800" dirty="0" smtClean="0"/>
              <a:t>などのメールボックスを開き招待メールを確認</a:t>
            </a:r>
            <a:r>
              <a:rPr lang="ja-JP" altLang="en-US" sz="1800" dirty="0"/>
              <a:t>、</a:t>
            </a:r>
            <a:r>
              <a:rPr kumimoji="1" lang="ja-JP" altLang="en-US" sz="1800" dirty="0" smtClean="0"/>
              <a:t>赤枠のリンクをクリックすると</a:t>
            </a:r>
            <a:r>
              <a:rPr lang="ja-JP" altLang="en-US" sz="1800" dirty="0" smtClean="0"/>
              <a:t>「</a:t>
            </a:r>
            <a:r>
              <a:rPr lang="en-US" altLang="ja-JP" sz="1800" dirty="0" err="1" smtClean="0"/>
              <a:t>kait-takanolab</a:t>
            </a:r>
            <a:r>
              <a:rPr lang="ja-JP" altLang="en-US" sz="1800" dirty="0" smtClean="0"/>
              <a:t>」へ</a:t>
            </a:r>
            <a:r>
              <a:rPr kumimoji="1" lang="ja-JP" altLang="en-US" sz="1800" dirty="0" smtClean="0"/>
              <a:t>参加できます。</a:t>
            </a:r>
            <a:r>
              <a:rPr kumimoji="1" lang="en-US" altLang="ja-JP" sz="1800" dirty="0" smtClean="0"/>
              <a:t>GitHub</a:t>
            </a:r>
            <a:r>
              <a:rPr kumimoji="1" lang="ja-JP" altLang="en-US" sz="1800" dirty="0" smtClean="0"/>
              <a:t>のアカウントがない人は遷移後のページで、サインアップしてください。</a:t>
            </a:r>
            <a:endParaRPr kumimoji="1" lang="ja-JP" altLang="en-US" sz="1800" dirty="0"/>
          </a:p>
        </p:txBody>
      </p:sp>
      <p:pic>
        <p:nvPicPr>
          <p:cNvPr id="6" name="図 5"/>
          <p:cNvPicPr>
            <a:picLocks noChangeAspect="1"/>
          </p:cNvPicPr>
          <p:nvPr/>
        </p:nvPicPr>
        <p:blipFill>
          <a:blip r:embed="rId2"/>
          <a:stretch>
            <a:fillRect/>
          </a:stretch>
        </p:blipFill>
        <p:spPr>
          <a:xfrm>
            <a:off x="952837" y="1178991"/>
            <a:ext cx="9907383" cy="4401164"/>
          </a:xfrm>
          <a:prstGeom prst="rect">
            <a:avLst/>
          </a:prstGeom>
        </p:spPr>
      </p:pic>
      <p:sp>
        <p:nvSpPr>
          <p:cNvPr id="7" name="正方形/長方形 6"/>
          <p:cNvSpPr/>
          <p:nvPr/>
        </p:nvSpPr>
        <p:spPr>
          <a:xfrm>
            <a:off x="952837" y="2562219"/>
            <a:ext cx="8064843"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90432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参加</a:t>
            </a:r>
            <a:r>
              <a:rPr lang="ja-JP" altLang="en-US" dirty="0" smtClean="0"/>
              <a:t>状況チェック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571195456"/>
              </p:ext>
            </p:extLst>
          </p:nvPr>
        </p:nvGraphicFramePr>
        <p:xfrm>
          <a:off x="838200" y="1825625"/>
          <a:ext cx="10515601" cy="4079240"/>
        </p:xfrm>
        <a:graphic>
          <a:graphicData uri="http://schemas.openxmlformats.org/drawingml/2006/table">
            <a:tbl>
              <a:tblPr firstRow="1" bandRow="1">
                <a:tableStyleId>{5C22544A-7EE6-4342-B048-85BDC9FD1C3A}</a:tableStyleId>
              </a:tblPr>
              <a:tblGrid>
                <a:gridCol w="1766833"/>
                <a:gridCol w="4374384"/>
                <a:gridCol w="4374384"/>
              </a:tblGrid>
              <a:tr h="370840">
                <a:tc>
                  <a:txBody>
                    <a:bodyPr/>
                    <a:lstStyle/>
                    <a:p>
                      <a:r>
                        <a:rPr kumimoji="1" lang="ja-JP" altLang="en-US" dirty="0" smtClean="0"/>
                        <a:t>名前</a:t>
                      </a:r>
                      <a:endParaRPr kumimoji="1" lang="ja-JP" altLang="en-US" dirty="0"/>
                    </a:p>
                  </a:txBody>
                  <a:tcPr/>
                </a:tc>
                <a:tc>
                  <a:txBody>
                    <a:bodyPr/>
                    <a:lstStyle/>
                    <a:p>
                      <a:r>
                        <a:rPr kumimoji="1" lang="ja-JP" altLang="en-US" dirty="0" smtClean="0"/>
                        <a:t>メアド</a:t>
                      </a:r>
                      <a:endParaRPr kumimoji="1" lang="ja-JP" altLang="en-US" dirty="0"/>
                    </a:p>
                  </a:txBody>
                  <a:tcPr/>
                </a:tc>
                <a:tc>
                  <a:txBody>
                    <a:bodyPr/>
                    <a:lstStyle/>
                    <a:p>
                      <a:r>
                        <a:rPr kumimoji="1" lang="ja-JP" altLang="en-US" dirty="0" smtClean="0"/>
                        <a:t>参加</a:t>
                      </a:r>
                      <a:endParaRPr kumimoji="1" lang="ja-JP" altLang="en-US" dirty="0"/>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260068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kumimoji="1" lang="ja-JP" altLang="en-US" dirty="0" smtClean="0"/>
              <a:t>作業：リポジトリの作成</a:t>
            </a:r>
            <a:endParaRPr kumimoji="1" lang="ja-JP" altLang="en-US" dirty="0"/>
          </a:p>
        </p:txBody>
      </p:sp>
      <p:sp>
        <p:nvSpPr>
          <p:cNvPr id="3" name="コンテンツ プレースホルダー 2"/>
          <p:cNvSpPr>
            <a:spLocks noGrp="1"/>
          </p:cNvSpPr>
          <p:nvPr>
            <p:ph idx="1"/>
          </p:nvPr>
        </p:nvSpPr>
        <p:spPr>
          <a:xfrm>
            <a:off x="2486797" y="5857103"/>
            <a:ext cx="6509951" cy="665849"/>
          </a:xfrm>
        </p:spPr>
        <p:txBody>
          <a:bodyPr/>
          <a:lstStyle/>
          <a:p>
            <a:pPr marL="0" indent="0">
              <a:buNone/>
            </a:pPr>
            <a:r>
              <a:rPr lang="en-US" altLang="ja-JP" dirty="0" smtClean="0">
                <a:hlinkClick r:id="rId2"/>
              </a:rPr>
              <a:t>https</a:t>
            </a:r>
            <a:r>
              <a:rPr lang="en-US" altLang="ja-JP" dirty="0">
                <a:hlinkClick r:id="rId2"/>
              </a:rPr>
              <a:t>://github.com</a:t>
            </a:r>
            <a:r>
              <a:rPr lang="en-US" altLang="ja-JP" dirty="0" smtClean="0">
                <a:hlinkClick r:id="rId2"/>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4" name="図 3"/>
          <p:cNvPicPr>
            <a:picLocks noChangeAspect="1"/>
          </p:cNvPicPr>
          <p:nvPr/>
        </p:nvPicPr>
        <p:blipFill>
          <a:blip r:embed="rId3"/>
          <a:stretch>
            <a:fillRect/>
          </a:stretch>
        </p:blipFill>
        <p:spPr>
          <a:xfrm>
            <a:off x="1581664" y="1181310"/>
            <a:ext cx="8320216" cy="4525258"/>
          </a:xfrm>
          <a:prstGeom prst="rect">
            <a:avLst/>
          </a:prstGeom>
        </p:spPr>
      </p:pic>
      <p:sp>
        <p:nvSpPr>
          <p:cNvPr id="5" name="正方形/長方形 4"/>
          <p:cNvSpPr/>
          <p:nvPr/>
        </p:nvSpPr>
        <p:spPr>
          <a:xfrm>
            <a:off x="7743569" y="1476504"/>
            <a:ext cx="370702"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813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kumimoji="1" lang="ja-JP" altLang="en-US" dirty="0" smtClean="0"/>
              <a:t>作業：リポジトリの作成</a:t>
            </a:r>
            <a:endParaRPr kumimoji="1" lang="ja-JP" altLang="en-US" dirty="0"/>
          </a:p>
        </p:txBody>
      </p:sp>
      <p:sp>
        <p:nvSpPr>
          <p:cNvPr id="3" name="コンテンツ プレースホルダー 2"/>
          <p:cNvSpPr>
            <a:spLocks noGrp="1"/>
          </p:cNvSpPr>
          <p:nvPr>
            <p:ph idx="1"/>
          </p:nvPr>
        </p:nvSpPr>
        <p:spPr>
          <a:xfrm>
            <a:off x="2486797" y="5857103"/>
            <a:ext cx="6509951" cy="665849"/>
          </a:xfrm>
        </p:spPr>
        <p:txBody>
          <a:bodyPr/>
          <a:lstStyle/>
          <a:p>
            <a:pPr marL="0" indent="0">
              <a:buNone/>
            </a:pPr>
            <a:r>
              <a:rPr lang="en-US" altLang="ja-JP" dirty="0" smtClean="0">
                <a:hlinkClick r:id="rId2"/>
              </a:rPr>
              <a:t>https</a:t>
            </a:r>
            <a:r>
              <a:rPr lang="en-US" altLang="ja-JP" dirty="0">
                <a:hlinkClick r:id="rId2"/>
              </a:rPr>
              <a:t>://github.com</a:t>
            </a:r>
            <a:r>
              <a:rPr lang="en-US" altLang="ja-JP" dirty="0" smtClean="0">
                <a:hlinkClick r:id="rId2"/>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7" name="図 6"/>
          <p:cNvPicPr>
            <a:picLocks noChangeAspect="1"/>
          </p:cNvPicPr>
          <p:nvPr/>
        </p:nvPicPr>
        <p:blipFill>
          <a:blip r:embed="rId3"/>
          <a:stretch>
            <a:fillRect/>
          </a:stretch>
        </p:blipFill>
        <p:spPr>
          <a:xfrm>
            <a:off x="3128570" y="1160498"/>
            <a:ext cx="4985701" cy="4367091"/>
          </a:xfrm>
          <a:prstGeom prst="rect">
            <a:avLst/>
          </a:prstGeom>
        </p:spPr>
      </p:pic>
      <p:sp>
        <p:nvSpPr>
          <p:cNvPr id="5" name="正方形/長方形 4"/>
          <p:cNvSpPr/>
          <p:nvPr/>
        </p:nvSpPr>
        <p:spPr>
          <a:xfrm>
            <a:off x="4564793" y="3453584"/>
            <a:ext cx="210785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60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kumimoji="1" lang="ja-JP" altLang="en-US" dirty="0" smtClean="0"/>
              <a:t>作業：リポジトリの作成</a:t>
            </a:r>
            <a:endParaRPr kumimoji="1" lang="ja-JP" altLang="en-US" dirty="0"/>
          </a:p>
        </p:txBody>
      </p:sp>
      <p:sp>
        <p:nvSpPr>
          <p:cNvPr id="3" name="コンテンツ プレースホルダー 2"/>
          <p:cNvSpPr>
            <a:spLocks noGrp="1"/>
          </p:cNvSpPr>
          <p:nvPr>
            <p:ph idx="1"/>
          </p:nvPr>
        </p:nvSpPr>
        <p:spPr>
          <a:xfrm>
            <a:off x="2486796" y="5747402"/>
            <a:ext cx="6509951" cy="665849"/>
          </a:xfrm>
        </p:spPr>
        <p:txBody>
          <a:bodyPr/>
          <a:lstStyle/>
          <a:p>
            <a:pPr marL="0" indent="0">
              <a:buNone/>
            </a:pPr>
            <a:r>
              <a:rPr kumimoji="1" lang="ja-JP" altLang="en-US" dirty="0" smtClean="0"/>
              <a:t>「</a:t>
            </a:r>
            <a:r>
              <a:rPr lang="en-US" altLang="ja-JP" dirty="0" smtClean="0"/>
              <a:t>NEW</a:t>
            </a:r>
            <a:r>
              <a:rPr kumimoji="1" lang="ja-JP" altLang="en-US" dirty="0" smtClean="0"/>
              <a:t>」をクリックしてリポジトリ作成画面へ</a:t>
            </a:r>
            <a:endParaRPr kumimoji="1" lang="ja-JP" altLang="en-US" dirty="0"/>
          </a:p>
        </p:txBody>
      </p:sp>
      <p:pic>
        <p:nvPicPr>
          <p:cNvPr id="6" name="図 5"/>
          <p:cNvPicPr>
            <a:picLocks noChangeAspect="1"/>
          </p:cNvPicPr>
          <p:nvPr/>
        </p:nvPicPr>
        <p:blipFill>
          <a:blip r:embed="rId2"/>
          <a:stretch>
            <a:fillRect/>
          </a:stretch>
        </p:blipFill>
        <p:spPr>
          <a:xfrm>
            <a:off x="1803289" y="1288966"/>
            <a:ext cx="7876966" cy="4154135"/>
          </a:xfrm>
          <a:prstGeom prst="rect">
            <a:avLst/>
          </a:prstGeom>
        </p:spPr>
      </p:pic>
      <p:sp>
        <p:nvSpPr>
          <p:cNvPr id="5" name="正方形/長方形 4"/>
          <p:cNvSpPr/>
          <p:nvPr/>
        </p:nvSpPr>
        <p:spPr>
          <a:xfrm>
            <a:off x="3056240" y="2507437"/>
            <a:ext cx="659025"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4805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kumimoji="1" lang="ja-JP" altLang="en-US" dirty="0" smtClean="0"/>
              <a:t>作業：リポジトリの作成</a:t>
            </a:r>
            <a:endParaRPr kumimoji="1" lang="ja-JP" altLang="en-US" dirty="0"/>
          </a:p>
        </p:txBody>
      </p:sp>
      <p:sp>
        <p:nvSpPr>
          <p:cNvPr id="3" name="コンテンツ プレースホルダー 2"/>
          <p:cNvSpPr>
            <a:spLocks noGrp="1"/>
          </p:cNvSpPr>
          <p:nvPr>
            <p:ph idx="1"/>
          </p:nvPr>
        </p:nvSpPr>
        <p:spPr>
          <a:xfrm>
            <a:off x="5682049" y="1476503"/>
            <a:ext cx="6509951" cy="3313611"/>
          </a:xfrm>
        </p:spPr>
        <p:txBody>
          <a:bodyPr>
            <a:normAutofit/>
          </a:bodyPr>
          <a:lstStyle/>
          <a:p>
            <a:pPr marL="0" indent="0">
              <a:buNone/>
            </a:pPr>
            <a:r>
              <a:rPr lang="ja-JP" altLang="en-US" dirty="0" smtClean="0"/>
              <a:t>設定項目</a:t>
            </a:r>
            <a:endParaRPr lang="en-US" altLang="ja-JP" dirty="0" smtClean="0"/>
          </a:p>
          <a:p>
            <a:r>
              <a:rPr lang="en-US" altLang="ja-JP" sz="2400" dirty="0" smtClean="0"/>
              <a:t>Owner</a:t>
            </a:r>
            <a:r>
              <a:rPr lang="ja-JP" altLang="en-US" sz="2400" dirty="0" smtClean="0"/>
              <a:t>→「</a:t>
            </a:r>
            <a:r>
              <a:rPr lang="en-US" altLang="ja-JP" sz="2400" dirty="0" err="1" smtClean="0"/>
              <a:t>kait-takanolab</a:t>
            </a:r>
            <a:r>
              <a:rPr lang="ja-JP" altLang="en-US" sz="2400" dirty="0" smtClean="0"/>
              <a:t>」</a:t>
            </a:r>
            <a:endParaRPr lang="en-US" altLang="ja-JP" sz="2400" dirty="0" smtClean="0"/>
          </a:p>
          <a:p>
            <a:r>
              <a:rPr lang="en-US" altLang="ja-JP" sz="2400" dirty="0" smtClean="0"/>
              <a:t>Repository name</a:t>
            </a:r>
            <a:r>
              <a:rPr lang="ja-JP" altLang="en-US" sz="2400" dirty="0" smtClean="0"/>
              <a:t>→「学籍番号</a:t>
            </a:r>
            <a:r>
              <a:rPr lang="en-US" altLang="ja-JP" sz="2400" dirty="0" smtClean="0"/>
              <a:t>-</a:t>
            </a:r>
            <a:r>
              <a:rPr lang="ja-JP" altLang="en-US" sz="2400" dirty="0" smtClean="0"/>
              <a:t>苗字</a:t>
            </a:r>
            <a:r>
              <a:rPr lang="en-US" altLang="ja-JP" sz="2400" dirty="0" smtClean="0"/>
              <a:t>-thesis</a:t>
            </a:r>
            <a:r>
              <a:rPr lang="ja-JP" altLang="en-US" sz="2400" dirty="0" smtClean="0"/>
              <a:t>」</a:t>
            </a:r>
            <a:endParaRPr lang="en-US" altLang="ja-JP" sz="2400" dirty="0" smtClean="0"/>
          </a:p>
          <a:p>
            <a:r>
              <a:rPr lang="en-US" altLang="ja-JP" sz="2400" dirty="0" err="1" smtClean="0"/>
              <a:t>Descripton</a:t>
            </a:r>
            <a:r>
              <a:rPr lang="ja-JP" altLang="en-US" sz="2400" dirty="0" smtClean="0"/>
              <a:t>→「空白」</a:t>
            </a:r>
            <a:endParaRPr lang="en-US" altLang="ja-JP" sz="2400" dirty="0" smtClean="0"/>
          </a:p>
          <a:p>
            <a:r>
              <a:rPr lang="ja-JP" altLang="en-US" sz="2400" dirty="0"/>
              <a:t>公開</a:t>
            </a:r>
            <a:r>
              <a:rPr lang="ja-JP" altLang="en-US" sz="2400" dirty="0" smtClean="0"/>
              <a:t>設定→「</a:t>
            </a:r>
            <a:r>
              <a:rPr lang="en-US" altLang="ja-JP" sz="2400" dirty="0" smtClean="0"/>
              <a:t> Private</a:t>
            </a:r>
            <a:r>
              <a:rPr lang="ja-JP" altLang="en-US" sz="2400" dirty="0" smtClean="0"/>
              <a:t>」</a:t>
            </a:r>
            <a:endParaRPr lang="en-US" altLang="ja-JP" sz="2400" dirty="0" smtClean="0"/>
          </a:p>
          <a:p>
            <a:r>
              <a:rPr lang="en-US" altLang="ja-JP" sz="2400" dirty="0" smtClean="0"/>
              <a:t>Initialize this repository with:</a:t>
            </a:r>
          </a:p>
          <a:p>
            <a:pPr marL="0" indent="0">
              <a:buNone/>
            </a:pPr>
            <a:r>
              <a:rPr lang="ja-JP" altLang="en-US" sz="2400" dirty="0"/>
              <a:t>→</a:t>
            </a:r>
            <a:r>
              <a:rPr lang="ja-JP" altLang="en-US" sz="2400" dirty="0" smtClean="0"/>
              <a:t>「</a:t>
            </a:r>
            <a:r>
              <a:rPr lang="en-US" altLang="ja-JP" sz="2400" dirty="0" smtClean="0"/>
              <a:t>Add a README file</a:t>
            </a:r>
            <a:r>
              <a:rPr lang="ja-JP" altLang="en-US" sz="2400" dirty="0" smtClean="0"/>
              <a:t>」にチェックをつける</a:t>
            </a:r>
            <a:endParaRPr lang="en-US" altLang="ja-JP" sz="2400" dirty="0" smtClean="0"/>
          </a:p>
          <a:p>
            <a:endParaRPr lang="en-US" altLang="ja-JP" dirty="0" smtClean="0"/>
          </a:p>
        </p:txBody>
      </p:sp>
      <p:pic>
        <p:nvPicPr>
          <p:cNvPr id="4" name="図 3"/>
          <p:cNvPicPr>
            <a:picLocks noChangeAspect="1"/>
          </p:cNvPicPr>
          <p:nvPr/>
        </p:nvPicPr>
        <p:blipFill rotWithShape="1">
          <a:blip r:embed="rId2"/>
          <a:srcRect l="17230" t="-168" r="17040" b="168"/>
          <a:stretch/>
        </p:blipFill>
        <p:spPr>
          <a:xfrm>
            <a:off x="637562" y="1375835"/>
            <a:ext cx="4768241" cy="4980400"/>
          </a:xfrm>
          <a:prstGeom prst="rect">
            <a:avLst/>
          </a:prstGeom>
        </p:spPr>
      </p:pic>
      <p:sp>
        <p:nvSpPr>
          <p:cNvPr id="11" name="テキスト ボックス 10"/>
          <p:cNvSpPr txBox="1"/>
          <p:nvPr/>
        </p:nvSpPr>
        <p:spPr>
          <a:xfrm>
            <a:off x="838200" y="6111116"/>
            <a:ext cx="7707764" cy="584775"/>
          </a:xfrm>
          <a:prstGeom prst="rect">
            <a:avLst/>
          </a:prstGeom>
          <a:noFill/>
        </p:spPr>
        <p:txBody>
          <a:bodyPr wrap="square" rtlCol="0">
            <a:spAutoFit/>
          </a:bodyPr>
          <a:lstStyle/>
          <a:p>
            <a:r>
              <a:rPr lang="ja-JP" altLang="en-US" sz="3200" dirty="0" smtClean="0"/>
              <a:t>↑入力を終えたら</a:t>
            </a:r>
            <a:r>
              <a:rPr lang="en-US" altLang="ja-JP" sz="3200" dirty="0" smtClean="0"/>
              <a:t>Create repository</a:t>
            </a:r>
            <a:r>
              <a:rPr lang="ja-JP" altLang="en-US" sz="3200" dirty="0" smtClean="0"/>
              <a:t>をクリック</a:t>
            </a:r>
            <a:endParaRPr kumimoji="1" lang="ja-JP" altLang="en-US" sz="3200" dirty="0"/>
          </a:p>
        </p:txBody>
      </p:sp>
      <p:sp>
        <p:nvSpPr>
          <p:cNvPr id="5" name="正方形/長方形 4"/>
          <p:cNvSpPr/>
          <p:nvPr/>
        </p:nvSpPr>
        <p:spPr>
          <a:xfrm>
            <a:off x="5682049" y="1375834"/>
            <a:ext cx="6112872" cy="341427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192602" y="4805150"/>
            <a:ext cx="5161198" cy="584775"/>
          </a:xfrm>
          <a:prstGeom prst="rect">
            <a:avLst/>
          </a:prstGeom>
          <a:noFill/>
        </p:spPr>
        <p:txBody>
          <a:bodyPr wrap="square" rtlCol="0">
            <a:spAutoFit/>
          </a:bodyPr>
          <a:lstStyle/>
          <a:p>
            <a:r>
              <a:rPr lang="ja-JP" altLang="en-US" sz="3200" dirty="0" smtClean="0"/>
              <a:t>間違えやすいから要チェック</a:t>
            </a:r>
            <a:endParaRPr kumimoji="1" lang="ja-JP" altLang="en-US" sz="3200" dirty="0"/>
          </a:p>
        </p:txBody>
      </p:sp>
      <p:sp>
        <p:nvSpPr>
          <p:cNvPr id="14" name="テキスト ボックス 13"/>
          <p:cNvSpPr txBox="1"/>
          <p:nvPr/>
        </p:nvSpPr>
        <p:spPr>
          <a:xfrm>
            <a:off x="5682049" y="5404961"/>
            <a:ext cx="5937645" cy="369332"/>
          </a:xfrm>
          <a:prstGeom prst="rect">
            <a:avLst/>
          </a:prstGeom>
          <a:noFill/>
        </p:spPr>
        <p:txBody>
          <a:bodyPr wrap="square" rtlCol="0">
            <a:spAutoFit/>
          </a:bodyPr>
          <a:lstStyle/>
          <a:p>
            <a:r>
              <a:rPr lang="en-US" altLang="ja-JP" dirty="0" err="1" smtClean="0"/>
              <a:t>GitClone</a:t>
            </a:r>
            <a:r>
              <a:rPr lang="ja-JP" altLang="en-US" dirty="0" smtClean="0"/>
              <a:t>するときは</a:t>
            </a:r>
            <a:r>
              <a:rPr lang="en-US" altLang="ja-JP" dirty="0" smtClean="0"/>
              <a:t>Public</a:t>
            </a:r>
            <a:r>
              <a:rPr lang="ja-JP" altLang="en-US" dirty="0" smtClean="0"/>
              <a:t>が便利だけど、</a:t>
            </a:r>
            <a:r>
              <a:rPr lang="ja-JP" altLang="en-US" u="sng" dirty="0" smtClean="0"/>
              <a:t>今は</a:t>
            </a:r>
            <a:r>
              <a:rPr lang="en-US" altLang="ja-JP" u="sng" dirty="0" smtClean="0"/>
              <a:t>Private</a:t>
            </a:r>
            <a:r>
              <a:rPr lang="ja-JP" altLang="en-US" u="sng" dirty="0" smtClean="0"/>
              <a:t>で</a:t>
            </a:r>
            <a:r>
              <a:rPr lang="en-US" altLang="ja-JP" u="sng" dirty="0" smtClean="0"/>
              <a:t>OK</a:t>
            </a:r>
            <a:r>
              <a:rPr lang="ja-JP" altLang="en-US" u="sng" dirty="0" smtClean="0"/>
              <a:t>！</a:t>
            </a:r>
            <a:endParaRPr kumimoji="1" lang="ja-JP" altLang="en-US" u="sng" dirty="0"/>
          </a:p>
        </p:txBody>
      </p:sp>
      <p:sp>
        <p:nvSpPr>
          <p:cNvPr id="15" name="テキスト ボックス 14"/>
          <p:cNvSpPr txBox="1"/>
          <p:nvPr/>
        </p:nvSpPr>
        <p:spPr>
          <a:xfrm>
            <a:off x="5857276" y="5744617"/>
            <a:ext cx="5937645" cy="369332"/>
          </a:xfrm>
          <a:prstGeom prst="rect">
            <a:avLst/>
          </a:prstGeom>
          <a:noFill/>
        </p:spPr>
        <p:txBody>
          <a:bodyPr wrap="square" rtlCol="0">
            <a:spAutoFit/>
          </a:bodyPr>
          <a:lstStyle/>
          <a:p>
            <a:r>
              <a:rPr lang="en-US" altLang="ja-JP" dirty="0" smtClean="0"/>
              <a:t>README file</a:t>
            </a:r>
            <a:r>
              <a:rPr lang="ja-JP" altLang="en-US" dirty="0" smtClean="0"/>
              <a:t>は作ったプログラムとかを説明するファイルだよ</a:t>
            </a:r>
            <a:endParaRPr kumimoji="1" lang="ja-JP" altLang="en-US" u="sng" dirty="0"/>
          </a:p>
        </p:txBody>
      </p:sp>
    </p:spTree>
    <p:extLst>
      <p:ext uri="{BB962C8B-B14F-4D97-AF65-F5344CB8AC3E}">
        <p14:creationId xmlns:p14="http://schemas.microsoft.com/office/powerpoint/2010/main" val="306741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a:t>作業：</a:t>
            </a:r>
            <a:r>
              <a:rPr lang="en-US" altLang="ja-JP" dirty="0" smtClean="0"/>
              <a:t>GitHub Desktop</a:t>
            </a:r>
            <a:r>
              <a:rPr lang="ja-JP" altLang="en-US" dirty="0" smtClean="0"/>
              <a:t>の初期設定</a:t>
            </a:r>
            <a:endParaRPr lang="en-US" altLang="ja-JP" dirty="0"/>
          </a:p>
        </p:txBody>
      </p:sp>
      <p:sp>
        <p:nvSpPr>
          <p:cNvPr id="3" name="コンテンツ プレースホルダー 2"/>
          <p:cNvSpPr>
            <a:spLocks noGrp="1"/>
          </p:cNvSpPr>
          <p:nvPr>
            <p:ph idx="1"/>
          </p:nvPr>
        </p:nvSpPr>
        <p:spPr>
          <a:xfrm>
            <a:off x="2158313" y="5699049"/>
            <a:ext cx="7603525" cy="805893"/>
          </a:xfrm>
        </p:spPr>
        <p:txBody>
          <a:bodyPr>
            <a:normAutofit fontScale="92500" lnSpcReduction="20000"/>
          </a:bodyPr>
          <a:lstStyle/>
          <a:p>
            <a:pPr marL="0" indent="0">
              <a:buNone/>
            </a:pPr>
            <a:r>
              <a:rPr lang="en-US" altLang="ja-JP" dirty="0" smtClean="0"/>
              <a:t>https://desktop.github.com/</a:t>
            </a:r>
            <a:r>
              <a:rPr lang="ja-JP" altLang="en-US" dirty="0" smtClean="0"/>
              <a:t>へ移動</a:t>
            </a:r>
            <a:r>
              <a:rPr lang="ja-JP" altLang="en-US" dirty="0"/>
              <a:t>し</a:t>
            </a:r>
            <a:r>
              <a:rPr lang="ja-JP" altLang="en-US" dirty="0" smtClean="0"/>
              <a:t>ダウンロード</a:t>
            </a:r>
            <a:endParaRPr lang="en-US" altLang="ja-JP" dirty="0" smtClean="0"/>
          </a:p>
          <a:p>
            <a:pPr marL="0" indent="0">
              <a:buNone/>
            </a:pPr>
            <a:r>
              <a:rPr lang="ja-JP" altLang="en-US" dirty="0" smtClean="0"/>
              <a:t>適当にインストールをはじめてください</a:t>
            </a:r>
            <a:endParaRPr kumimoji="1" lang="ja-JP" altLang="en-US" dirty="0"/>
          </a:p>
        </p:txBody>
      </p:sp>
      <p:pic>
        <p:nvPicPr>
          <p:cNvPr id="6" name="図 5"/>
          <p:cNvPicPr>
            <a:picLocks noChangeAspect="1"/>
          </p:cNvPicPr>
          <p:nvPr/>
        </p:nvPicPr>
        <p:blipFill>
          <a:blip r:embed="rId2"/>
          <a:stretch>
            <a:fillRect/>
          </a:stretch>
        </p:blipFill>
        <p:spPr>
          <a:xfrm>
            <a:off x="1898820" y="1224047"/>
            <a:ext cx="7685903" cy="4207789"/>
          </a:xfrm>
          <a:prstGeom prst="rect">
            <a:avLst/>
          </a:prstGeom>
        </p:spPr>
      </p:pic>
      <p:sp>
        <p:nvSpPr>
          <p:cNvPr id="5" name="正方形/長方形 4"/>
          <p:cNvSpPr/>
          <p:nvPr/>
        </p:nvSpPr>
        <p:spPr>
          <a:xfrm>
            <a:off x="4911809" y="3031379"/>
            <a:ext cx="162903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10501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824</Words>
  <Application>Microsoft Office PowerPoint</Application>
  <PresentationFormat>ワイド画面</PresentationFormat>
  <Paragraphs>82</Paragraphs>
  <Slides>26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ＭＳ Ｐゴシック</vt:lpstr>
      <vt:lpstr>Arial</vt:lpstr>
      <vt:lpstr>Calibri</vt:lpstr>
      <vt:lpstr>Calibri Light</vt:lpstr>
      <vt:lpstr>Office テーマ</vt:lpstr>
      <vt:lpstr>PowerPoint プレゼンテーション</vt:lpstr>
      <vt:lpstr>はじめに</vt:lpstr>
      <vt:lpstr>招待メールについて</vt:lpstr>
      <vt:lpstr>参加状況チェック</vt:lpstr>
      <vt:lpstr>作業：リポジトリの作成</vt:lpstr>
      <vt:lpstr>作業：リポジトリの作成</vt:lpstr>
      <vt:lpstr>作業：リポジトリの作成</vt:lpstr>
      <vt:lpstr>作業：リポジトリの作成</vt:lpstr>
      <vt:lpstr>作業：GitHub Desktopの初期設定</vt:lpstr>
      <vt:lpstr>作業：GitHub Desktopの初期設定</vt:lpstr>
      <vt:lpstr>作業：GitHub Desktopの初期設定</vt:lpstr>
      <vt:lpstr>作業：GitHub Desktopの初期設定</vt:lpstr>
      <vt:lpstr>作業：GitHub Desktopの初期設定</vt:lpstr>
      <vt:lpstr>作業：GitHub Desktopの初期設定</vt:lpstr>
      <vt:lpstr>作業：GitHub Desktopで初めてのPUSH！</vt:lpstr>
      <vt:lpstr>PowerPoint プレゼンテーション</vt:lpstr>
      <vt:lpstr>作業：GitHub Desktopで初めてのPUSH！</vt:lpstr>
      <vt:lpstr>作業：GitHub Desktopで初めてのPUSH！</vt:lpstr>
      <vt:lpstr>ブラウザから確認してみる</vt:lpstr>
      <vt:lpstr>さいごに</vt:lpstr>
      <vt:lpstr>おまけ：鷹野研での「Issues」の使い方</vt:lpstr>
      <vt:lpstr>おまけ：変更前のファイルに戻す</vt:lpstr>
      <vt:lpstr>おまけ：変更前のファイルに戻す</vt:lpstr>
      <vt:lpstr>おまけ：変更前のファイルに戻す</vt:lpstr>
      <vt:lpstr>おまけ：変更前のファイルに戻す</vt:lpstr>
      <vt:lpstr>おまけ：変更前のファイルに戻す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matuo</dc:creator>
  <cp:lastModifiedBy>matuo</cp:lastModifiedBy>
  <cp:revision>25</cp:revision>
  <dcterms:created xsi:type="dcterms:W3CDTF">2021-10-25T18:10:10Z</dcterms:created>
  <dcterms:modified xsi:type="dcterms:W3CDTF">2021-10-25T21:15:44Z</dcterms:modified>
</cp:coreProperties>
</file>