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91" r:id="rId2"/>
    <p:sldId id="300" r:id="rId3"/>
    <p:sldId id="334" r:id="rId4"/>
    <p:sldId id="261" r:id="rId5"/>
    <p:sldId id="335" r:id="rId6"/>
    <p:sldId id="258" r:id="rId7"/>
    <p:sldId id="336" r:id="rId8"/>
    <p:sldId id="260" r:id="rId9"/>
    <p:sldId id="263" r:id="rId10"/>
    <p:sldId id="337" r:id="rId11"/>
    <p:sldId id="318" r:id="rId12"/>
    <p:sldId id="330" r:id="rId13"/>
    <p:sldId id="289" r:id="rId14"/>
    <p:sldId id="286" r:id="rId15"/>
    <p:sldId id="287" r:id="rId16"/>
    <p:sldId id="294" r:id="rId17"/>
    <p:sldId id="331" r:id="rId18"/>
    <p:sldId id="315" r:id="rId19"/>
    <p:sldId id="301" r:id="rId20"/>
    <p:sldId id="333" r:id="rId21"/>
    <p:sldId id="332" r:id="rId22"/>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15" autoAdjust="0"/>
  </p:normalViewPr>
  <p:slideViewPr>
    <p:cSldViewPr snapToGrid="0">
      <p:cViewPr varScale="1">
        <p:scale>
          <a:sx n="70" d="100"/>
          <a:sy n="70" d="100"/>
        </p:scale>
        <p:origin x="1180" y="32"/>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2022/1/16</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20</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21</a:t>
            </a:fld>
            <a:endParaRPr kumimoji="1" lang="ja-JP" altLang="en-US"/>
          </a:p>
        </p:txBody>
      </p:sp>
    </p:spTree>
    <p:extLst>
      <p:ext uri="{BB962C8B-B14F-4D97-AF65-F5344CB8AC3E}">
        <p14:creationId xmlns:p14="http://schemas.microsoft.com/office/powerpoint/2010/main" val="278876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dirty="0"/>
          </a:p>
        </p:txBody>
      </p:sp>
    </p:spTree>
    <p:extLst>
      <p:ext uri="{BB962C8B-B14F-4D97-AF65-F5344CB8AC3E}">
        <p14:creationId xmlns:p14="http://schemas.microsoft.com/office/powerpoint/2010/main" val="271706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[STEP-1]</a:t>
            </a:r>
            <a:r>
              <a:rPr lang="ja-JP" altLang="ja-JP" sz="1200" dirty="0" smtClean="0"/>
              <a:t>冗長的で性能が不均一な</a:t>
            </a:r>
            <a:r>
              <a:rPr lang="en-US" altLang="ja-JP" sz="1200" dirty="0" smtClean="0"/>
              <a:t>WEB</a:t>
            </a:r>
            <a:r>
              <a:rPr lang="ja-JP" altLang="ja-JP" sz="1200" dirty="0" smtClean="0"/>
              <a:t>サーバを用意</a:t>
            </a:r>
            <a:r>
              <a:rPr lang="ja-JP" altLang="en-US" sz="1200" dirty="0" smtClean="0"/>
              <a:t>．</a:t>
            </a:r>
            <a:endParaRPr lang="en-US" altLang="ja-JP" sz="1200" dirty="0" smtClean="0"/>
          </a:p>
          <a:p>
            <a:r>
              <a:rPr lang="en-US" altLang="ja-JP" sz="1200" dirty="0" smtClean="0"/>
              <a:t>[STEP-2]</a:t>
            </a:r>
            <a:r>
              <a:rPr lang="ja-JP" altLang="ja-JP" sz="1200" dirty="0" smtClean="0"/>
              <a:t>そ</a:t>
            </a:r>
            <a:r>
              <a:rPr lang="ja-JP" altLang="en-US" sz="1200" dirty="0" smtClean="0"/>
              <a:t>れぞれのサーバの応答速度を測るため，サーバにリクエストを送って応答速度を返す「応答速度計測プログラム」を作成し利用する． </a:t>
            </a:r>
            <a:endParaRPr lang="en-US" altLang="ja-JP" sz="1200" dirty="0" smtClean="0"/>
          </a:p>
          <a:p>
            <a:r>
              <a:rPr lang="en-US" altLang="ja-JP" sz="1200" dirty="0" smtClean="0"/>
              <a:t>[ STEP-3 ] STEP-2</a:t>
            </a:r>
            <a:r>
              <a:rPr lang="ja-JP" altLang="ja-JP" sz="1200" dirty="0" smtClean="0"/>
              <a:t>で計測したデータは考案した応答速度評価アルゴリズムを用いて</a:t>
            </a:r>
            <a:r>
              <a:rPr lang="en-US" altLang="ja-JP" sz="1200" dirty="0" smtClean="0"/>
              <a:t>L1</a:t>
            </a:r>
            <a:r>
              <a:rPr lang="ja-JP" altLang="en-US" sz="1200" dirty="0" smtClean="0"/>
              <a:t>～</a:t>
            </a:r>
            <a:r>
              <a:rPr lang="en-US" altLang="ja-JP" sz="1200" dirty="0" smtClean="0"/>
              <a:t>Ln</a:t>
            </a:r>
            <a:r>
              <a:rPr lang="ja-JP" altLang="en-US" sz="1200" dirty="0" smtClean="0"/>
              <a:t>の</a:t>
            </a:r>
            <a:r>
              <a:rPr lang="en-US" altLang="ja-JP" sz="1200" dirty="0" smtClean="0"/>
              <a:t>n</a:t>
            </a:r>
            <a:r>
              <a:rPr lang="ja-JP" altLang="en-US" sz="1200" dirty="0" smtClean="0"/>
              <a:t>段階で評価付ける．</a:t>
            </a:r>
            <a:r>
              <a:rPr lang="ja-JP" altLang="ja-JP" sz="1200" dirty="0" smtClean="0"/>
              <a:t>評価は主観的になりやすい為</a:t>
            </a:r>
            <a:r>
              <a:rPr lang="ja-JP" altLang="en-US" sz="1200" dirty="0" smtClean="0"/>
              <a:t>，先行研究である「</a:t>
            </a:r>
            <a:r>
              <a:rPr lang="en-US" altLang="ja-JP" sz="1200" dirty="0" smtClean="0"/>
              <a:t>Web</a:t>
            </a:r>
            <a:r>
              <a:rPr lang="ja-JP" altLang="ja-JP" sz="1200" dirty="0" smtClean="0"/>
              <a:t>サイトの反応時間の遅延と</a:t>
            </a:r>
            <a:r>
              <a:rPr lang="ja-JP" altLang="en-US" sz="1200" dirty="0" smtClean="0"/>
              <a:t>，</a:t>
            </a:r>
            <a:r>
              <a:rPr lang="ja-JP" altLang="ja-JP" sz="1200" dirty="0" smtClean="0"/>
              <a:t>それに対するユーザの反応</a:t>
            </a:r>
            <a:r>
              <a:rPr lang="ja-JP" altLang="en-US" sz="1200" dirty="0" smtClean="0"/>
              <a:t>」</a:t>
            </a:r>
            <a:r>
              <a:rPr lang="en-US" altLang="ja-JP" sz="1200" dirty="0" smtClean="0">
                <a:latin typeface="ＭＳ Ｐゴシック" panose="020B0600070205080204" pitchFamily="50" charset="-128"/>
              </a:rPr>
              <a:t> [Paul 2014]</a:t>
            </a:r>
            <a:r>
              <a:rPr lang="ja-JP" altLang="en-US" sz="1200" dirty="0" smtClean="0"/>
              <a:t>や「</a:t>
            </a:r>
            <a:r>
              <a:rPr lang="en-US" altLang="ja-JP" sz="1200" dirty="0" smtClean="0"/>
              <a:t>RAIL</a:t>
            </a:r>
            <a:r>
              <a:rPr lang="ja-JP" altLang="en-US" sz="1200" dirty="0" smtClean="0"/>
              <a:t>モデル」</a:t>
            </a:r>
            <a:r>
              <a:rPr lang="en-US" altLang="ja-JP" sz="1200" dirty="0" smtClean="0"/>
              <a:t>[Google 2008]</a:t>
            </a:r>
            <a:r>
              <a:rPr lang="ja-JP" altLang="ja-JP" sz="1200" dirty="0" smtClean="0"/>
              <a:t>を参考に評価</a:t>
            </a:r>
            <a:r>
              <a:rPr lang="ja-JP" altLang="en-US" sz="1200" dirty="0" smtClean="0"/>
              <a:t>を行う</a:t>
            </a:r>
            <a:r>
              <a:rPr lang="en-US" altLang="ja-JP" sz="1200" dirty="0" smtClean="0"/>
              <a:t>.</a:t>
            </a:r>
            <a:endParaRPr lang="ja-JP" altLang="ja-JP" sz="1200" dirty="0" smtClean="0"/>
          </a:p>
          <a:p>
            <a:r>
              <a:rPr lang="en-US" altLang="ja-JP" sz="1200" dirty="0" smtClean="0"/>
              <a:t>[ STEP-4 ]</a:t>
            </a:r>
            <a:r>
              <a:rPr lang="ja-JP" altLang="ja-JP" sz="1200" dirty="0" smtClean="0"/>
              <a:t>評価されたデータは評価済み応答速度としてデータベースへ保管される</a:t>
            </a:r>
            <a:r>
              <a:rPr lang="ja-JP" altLang="en-US" sz="1200" dirty="0" smtClean="0"/>
              <a:t>．</a:t>
            </a:r>
            <a:endParaRPr lang="ja-JP" altLang="ja-JP" sz="1200" dirty="0" smtClean="0"/>
          </a:p>
          <a:p>
            <a:r>
              <a:rPr lang="en-US" altLang="ja-JP" sz="1200" dirty="0" smtClean="0"/>
              <a:t>[ STEP-5 ]</a:t>
            </a:r>
            <a:r>
              <a:rPr lang="ja-JP" altLang="ja-JP" sz="1200" dirty="0" smtClean="0"/>
              <a:t>ロードバランサはこのデータベースへアクセスする</a:t>
            </a:r>
            <a:r>
              <a:rPr lang="ja-JP" altLang="en-US" sz="1200" dirty="0" smtClean="0"/>
              <a:t>．</a:t>
            </a:r>
            <a:r>
              <a:rPr lang="ja-JP" altLang="ja-JP" sz="1200" dirty="0" smtClean="0"/>
              <a:t>サーバの状態に応じて割り振り方法を動的に変化させることが可能になる</a:t>
            </a:r>
            <a:r>
              <a:rPr lang="ja-JP" altLang="en-US" sz="1200" dirty="0" smtClean="0"/>
              <a:t>．</a:t>
            </a:r>
            <a:r>
              <a:rPr lang="ja-JP" altLang="ja-JP" sz="1200" dirty="0" smtClean="0"/>
              <a:t>応答速度が最も早いサーバへの接続が優先される</a:t>
            </a:r>
            <a:r>
              <a:rPr lang="ja-JP" altLang="en-US" sz="1200" dirty="0" smtClean="0"/>
              <a:t>．</a:t>
            </a:r>
            <a:endParaRPr lang="ja-JP"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11</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413935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応答速度に基づく段階付け</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157044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489838"/>
            <a:ext cx="8376476" cy="4600066"/>
          </a:xfrm>
        </p:spPr>
        <p:txBody>
          <a:bodyPr>
            <a:noAutofit/>
          </a:bodyPr>
          <a:lstStyle/>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r>
              <a:rPr lang="en-US" altLang="ja-JP" sz="3200" dirty="0"/>
              <a:t>Web</a:t>
            </a:r>
            <a:r>
              <a:rPr lang="ja-JP" altLang="ja-JP" sz="3200" dirty="0"/>
              <a:t>サーバで負荷分散するにはリバースプロキシが使われる</a:t>
            </a:r>
            <a:r>
              <a:rPr lang="ja-JP" altLang="ja-JP" sz="3200" dirty="0" smtClean="0"/>
              <a:t>．プロトタイプ</a:t>
            </a:r>
            <a:r>
              <a:rPr lang="ja-JP" altLang="ja-JP" sz="3200" dirty="0"/>
              <a:t>では，リバースプロキシ導入のためにオープンソースの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を用いた．</a:t>
            </a:r>
            <a:endParaRPr lang="en-US" altLang="ja-JP" sz="3200" dirty="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061022"/>
            <a:ext cx="8267319" cy="5477891"/>
          </a:xfrm>
        </p:spPr>
        <p:txBody>
          <a:bodyPr>
            <a:normAutofit/>
          </a:bodyPr>
          <a:lstStyle/>
          <a:p>
            <a:pPr marL="0" indent="0">
              <a:buNone/>
            </a:pPr>
            <a:endParaRPr lang="en-US" altLang="ja-JP" sz="3200" dirty="0" smtClean="0"/>
          </a:p>
          <a:p>
            <a:r>
              <a:rPr lang="ja-JP" altLang="en-US" sz="3200" dirty="0"/>
              <a:t>応答</a:t>
            </a:r>
            <a:r>
              <a:rPr lang="ja-JP" altLang="en-US" sz="3200" dirty="0" smtClean="0"/>
              <a:t>速度に基づいた</a:t>
            </a:r>
            <a:r>
              <a:rPr lang="ja-JP" altLang="en-US" sz="3200" dirty="0" smtClean="0"/>
              <a:t>割り振り</a:t>
            </a:r>
            <a:endParaRPr lang="en-US" altLang="ja-JP" sz="3200" dirty="0" smtClean="0"/>
          </a:p>
          <a:p>
            <a:pPr marL="0" indent="0">
              <a:buNone/>
            </a:pP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smtClean="0"/>
          </a:p>
          <a:p>
            <a:pPr marL="0" indent="0">
              <a:buNone/>
            </a:pPr>
            <a:endParaRPr lang="en-US" altLang="ja-JP" sz="3200" dirty="0"/>
          </a:p>
          <a:p>
            <a:r>
              <a:rPr lang="en-US" altLang="ja-JP" sz="3200" dirty="0"/>
              <a:t>NGINX</a:t>
            </a:r>
            <a:r>
              <a:rPr lang="ja-JP" altLang="ja-JP" sz="3200" dirty="0"/>
              <a:t>の設定ファイルを動的</a:t>
            </a:r>
            <a:r>
              <a:rPr lang="ja-JP" altLang="ja-JP" sz="3200" dirty="0" smtClean="0"/>
              <a:t>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a:t>
            </a:r>
            <a:endParaRPr lang="en-US" altLang="ja-JP" sz="3200" dirty="0"/>
          </a:p>
          <a:p>
            <a:pPr marL="0" indent="0">
              <a:buNone/>
            </a:pPr>
            <a:r>
              <a:rPr lang="ja-JP" altLang="ja-JP" sz="3200" u="sng" dirty="0" smtClean="0"/>
              <a:t>稼働率</a:t>
            </a:r>
            <a:r>
              <a:rPr lang="ja-JP" altLang="ja-JP" sz="3200" u="sng" dirty="0"/>
              <a:t>を落とすことなく</a:t>
            </a:r>
            <a:r>
              <a:rPr lang="ja-JP" altLang="ja-JP" sz="3200" dirty="0" smtClean="0"/>
              <a:t>，負荷分散の重みを動的にロードバランサ</a:t>
            </a:r>
            <a:r>
              <a:rPr lang="ja-JP" altLang="en-US" sz="3200" dirty="0" smtClean="0"/>
              <a:t>へ</a:t>
            </a:r>
            <a:r>
              <a:rPr lang="ja-JP" altLang="ja-JP" sz="3200" dirty="0" smtClean="0"/>
              <a:t>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044373224"/>
              </p:ext>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2513580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a:t>WEB</a:t>
            </a:r>
            <a:r>
              <a:rPr lang="ja-JP" altLang="en-US" dirty="0"/>
              <a:t>サーバを不均一にする．</a:t>
            </a:r>
          </a:p>
          <a:p>
            <a:r>
              <a:rPr lang="ja-JP" altLang="en-US" dirty="0"/>
              <a:t>コンフィグの設定を変更</a:t>
            </a:r>
            <a:r>
              <a:rPr lang="ja-JP" altLang="en-US" dirty="0" smtClean="0"/>
              <a:t>し，重み付け</a:t>
            </a:r>
            <a:r>
              <a:rPr lang="ja-JP" altLang="en-US" dirty="0"/>
              <a:t>を等しくする．</a:t>
            </a:r>
            <a:br>
              <a:rPr lang="ja-JP" altLang="en-US" dirty="0"/>
            </a:br>
            <a:r>
              <a:rPr lang="ja-JP" altLang="en-US" dirty="0" smtClean="0"/>
              <a:t>→ラウンドロビン</a:t>
            </a:r>
            <a:r>
              <a:rPr lang="ja-JP" altLang="en-US" dirty="0"/>
              <a:t>として割り振られる．</a:t>
            </a:r>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a:t>
            </a:r>
            <a:r>
              <a:rPr lang="ja-JP" altLang="en-US" dirty="0"/>
              <a:t>切り替える</a:t>
            </a:r>
            <a:r>
              <a:rPr lang="ja-JP" altLang="en-US" dirty="0" smtClean="0"/>
              <a:t>．</a:t>
            </a:r>
            <a:endParaRPr lang="ja-JP" altLang="en-US" dirty="0"/>
          </a:p>
          <a:p>
            <a:r>
              <a:rPr lang="ja-JP" altLang="en-US" dirty="0" smtClean="0"/>
              <a:t>「</a:t>
            </a:r>
            <a:r>
              <a:rPr lang="ja-JP" altLang="en-US" dirty="0"/>
              <a:t>提案システム</a:t>
            </a:r>
            <a:r>
              <a:rPr lang="ja-JP" altLang="en-US" dirty="0" smtClean="0"/>
              <a:t>」での</a:t>
            </a:r>
            <a:r>
              <a:rPr lang="ja-JP" altLang="en-US" dirty="0"/>
              <a:t>表示速度を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1101698" y="4105435"/>
            <a:ext cx="6619240" cy="1693294"/>
          </a:xfrm>
          <a:prstGeom prst="rect">
            <a:avLst/>
          </a:prstGeom>
        </p:spPr>
      </p:pic>
      <p:pic>
        <p:nvPicPr>
          <p:cNvPr id="7" name="図 6"/>
          <p:cNvPicPr>
            <a:picLocks noChangeAspect="1"/>
          </p:cNvPicPr>
          <p:nvPr/>
        </p:nvPicPr>
        <p:blipFill>
          <a:blip r:embed="rId4"/>
          <a:stretch>
            <a:fillRect/>
          </a:stretch>
        </p:blipFill>
        <p:spPr>
          <a:xfrm>
            <a:off x="1101698" y="2182637"/>
            <a:ext cx="6619240" cy="1684271"/>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lnSpcReduction="10000"/>
          </a:bodyPr>
          <a:lstStyle/>
          <a:p>
            <a:r>
              <a:rPr lang="ja-JP" altLang="en-US" dirty="0" smtClean="0"/>
              <a:t>実験結果より提案システムの実現可能性が確認できた．</a:t>
            </a:r>
            <a:endParaRPr lang="en-US" altLang="ja-JP" dirty="0" smtClean="0"/>
          </a:p>
          <a:p>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8066" y="72518"/>
            <a:ext cx="7886700" cy="1325563"/>
          </a:xfrm>
        </p:spPr>
        <p:txBody>
          <a:bodyPr/>
          <a:lstStyle/>
          <a:p>
            <a:r>
              <a:rPr kumimoji="1" lang="ja-JP" altLang="en-US" dirty="0" smtClean="0"/>
              <a:t>参考文献</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pic>
        <p:nvPicPr>
          <p:cNvPr id="5" name="図 4"/>
          <p:cNvPicPr>
            <a:picLocks noChangeAspect="1"/>
          </p:cNvPicPr>
          <p:nvPr/>
        </p:nvPicPr>
        <p:blipFill>
          <a:blip r:embed="rId3"/>
          <a:stretch>
            <a:fillRect/>
          </a:stretch>
        </p:blipFill>
        <p:spPr>
          <a:xfrm>
            <a:off x="442912" y="1044576"/>
            <a:ext cx="8258175" cy="5676900"/>
          </a:xfrm>
          <a:prstGeom prst="rect">
            <a:avLst/>
          </a:prstGeom>
        </p:spPr>
      </p:pic>
    </p:spTree>
    <p:extLst>
      <p:ext uri="{BB962C8B-B14F-4D97-AF65-F5344CB8AC3E}">
        <p14:creationId xmlns:p14="http://schemas.microsoft.com/office/powerpoint/2010/main" val="664081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603000"/>
            <a:ext cx="8303683" cy="4904300"/>
          </a:xfrm>
        </p:spPr>
        <p:txBody>
          <a:bodyPr>
            <a:noAutofit/>
          </a:bodyPr>
          <a:lstStyle/>
          <a:p>
            <a:r>
              <a:rPr lang="ja-JP" altLang="ja-JP" sz="3200" dirty="0"/>
              <a:t>大企業だけでなく中小企業や個人のサイト</a:t>
            </a:r>
            <a:r>
              <a:rPr lang="ja-JP" altLang="ja-JP" sz="3200" dirty="0" smtClean="0"/>
              <a:t>でもサービス</a:t>
            </a:r>
            <a:r>
              <a:rPr lang="ja-JP" altLang="ja-JP" sz="3200" dirty="0"/>
              <a:t>が拡大するに</a:t>
            </a:r>
            <a:r>
              <a:rPr lang="ja-JP" altLang="ja-JP" sz="3200" dirty="0" smtClean="0"/>
              <a:t>つれて</a:t>
            </a:r>
            <a:r>
              <a:rPr lang="ja-JP" altLang="en-US" sz="3200" dirty="0" smtClean="0"/>
              <a:t>「</a:t>
            </a:r>
            <a:r>
              <a:rPr lang="ja-JP" altLang="ja-JP" sz="3200" dirty="0" smtClean="0"/>
              <a:t>サーバロードバランシング</a:t>
            </a:r>
            <a:r>
              <a:rPr lang="ja-JP" altLang="en-US" sz="3200" dirty="0" smtClean="0"/>
              <a:t>」</a:t>
            </a:r>
            <a:r>
              <a:rPr lang="ja-JP" altLang="ja-JP" sz="3200" dirty="0" smtClean="0"/>
              <a:t>は</a:t>
            </a:r>
            <a:r>
              <a:rPr lang="ja-JP" altLang="ja-JP" sz="3200" dirty="0"/>
              <a:t>重要視される</a:t>
            </a:r>
            <a:r>
              <a:rPr lang="ja-JP" altLang="ja-JP" sz="3200" dirty="0" smtClean="0"/>
              <a:t>．</a:t>
            </a:r>
            <a:r>
              <a:rPr lang="en-US" altLang="ja-JP" sz="3200" dirty="0"/>
              <a:t/>
            </a:r>
            <a:br>
              <a:rPr lang="en-US" altLang="ja-JP" sz="3200" dirty="0"/>
            </a:br>
            <a:endParaRPr lang="en-US" altLang="ja-JP" sz="3200" dirty="0" smtClean="0"/>
          </a:p>
          <a:p>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r>
              <a:rPr lang="ja-JP" altLang="en-US" sz="3200" dirty="0"/>
              <a:t>ため</a:t>
            </a:r>
            <a:r>
              <a:rPr lang="ja-JP" altLang="ja-JP" sz="3200" dirty="0" smtClean="0"/>
              <a:t>，</a:t>
            </a:r>
            <a:r>
              <a:rPr lang="ja-JP" altLang="ja-JP" sz="3200" dirty="0"/>
              <a:t>負荷分散時にも応答速度に配慮する必要がある</a:t>
            </a:r>
            <a:r>
              <a:rPr lang="ja-JP" altLang="ja-JP" sz="3200" dirty="0" smtClean="0"/>
              <a:t>．</a:t>
            </a:r>
            <a:endParaRPr lang="en-US" altLang="ja-JP" sz="32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fontScale="92500" lnSpcReduction="10000"/>
          </a:bodyPr>
          <a:lstStyle/>
          <a:p>
            <a:pPr marL="0" indent="0">
              <a:buNone/>
            </a:pPr>
            <a:r>
              <a:rPr lang="ja-JP" altLang="en-US" b="1" u="sng" dirty="0" smtClean="0"/>
              <a:t>ページの表示速度と</a:t>
            </a:r>
            <a:r>
              <a:rPr lang="en-US" altLang="ja-JP" b="1" u="sng" dirty="0" smtClean="0"/>
              <a:t>SEO</a:t>
            </a:r>
            <a:r>
              <a:rPr lang="ja-JP" altLang="en-US" b="1" u="sng" dirty="0" smtClean="0"/>
              <a:t>の関係</a:t>
            </a:r>
            <a:endParaRPr lang="en-US" altLang="ja-JP" b="1" u="sng" dirty="0" smtClean="0"/>
          </a:p>
          <a:p>
            <a:pPr marL="0" indent="0">
              <a:buNone/>
            </a:pPr>
            <a:r>
              <a:rPr lang="en-US" altLang="ja-JP" dirty="0" smtClean="0"/>
              <a:t>[</a:t>
            </a:r>
            <a:r>
              <a:rPr lang="en-US" altLang="ja-JP" dirty="0"/>
              <a:t>Daniel</a:t>
            </a:r>
            <a:r>
              <a:rPr lang="en-US" altLang="ja-JP" dirty="0" smtClean="0"/>
              <a:t> 2017]Daniel An.</a:t>
            </a:r>
            <a:r>
              <a:rPr lang="en-US" altLang="ja-JP" dirty="0" smtClean="0">
                <a:latin typeface="ＭＳ Ｐゴシック" panose="020B0600070205080204" pitchFamily="50" charset="-128"/>
              </a:rPr>
              <a:t> </a:t>
            </a:r>
            <a:r>
              <a:rPr lang="en-US" altLang="ja-JP" dirty="0"/>
              <a:t>Find out how you stack up to new industry benchmarks for mobile page </a:t>
            </a:r>
            <a:r>
              <a:rPr lang="en-US" altLang="ja-JP" dirty="0" err="1" smtClean="0"/>
              <a:t>speed.p</a:t>
            </a:r>
            <a:endParaRPr lang="en-US" altLang="ja-JP" dirty="0"/>
          </a:p>
          <a:p>
            <a:pPr marL="0" indent="0">
              <a:buNone/>
            </a:pPr>
            <a:r>
              <a:rPr lang="en-US" altLang="ja-JP" dirty="0" smtClean="0">
                <a:latin typeface="ＭＳ Ｐゴシック" panose="020B0600070205080204" pitchFamily="50" charset="-128"/>
              </a:rPr>
              <a:t>(2017-02)</a:t>
            </a:r>
          </a:p>
          <a:p>
            <a:pPr marL="0" indent="0">
              <a:buNone/>
            </a:pPr>
            <a:r>
              <a:rPr lang="ja-JP" altLang="ja-JP" b="1" u="sng" dirty="0" smtClean="0"/>
              <a:t>反応</a:t>
            </a:r>
            <a:r>
              <a:rPr lang="ja-JP" altLang="ja-JP" b="1" u="sng" dirty="0"/>
              <a:t>時間の遅延</a:t>
            </a:r>
            <a:r>
              <a:rPr lang="ja-JP" altLang="ja-JP" b="1" u="sng" dirty="0" smtClean="0"/>
              <a:t>と</a:t>
            </a:r>
            <a:r>
              <a:rPr lang="ja-JP" altLang="en-US" b="1" u="sng" dirty="0" smtClean="0"/>
              <a:t>，</a:t>
            </a:r>
            <a:r>
              <a:rPr lang="ja-JP" altLang="ja-JP" b="1" u="sng" dirty="0" smtClean="0"/>
              <a:t>それ</a:t>
            </a:r>
            <a:r>
              <a:rPr lang="ja-JP" altLang="ja-JP" b="1" u="sng" dirty="0"/>
              <a:t>に対するユーザの反応</a:t>
            </a:r>
            <a:endParaRPr lang="en-US" altLang="ja-JP" b="1"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[Paul 2014] </a:t>
            </a:r>
            <a:r>
              <a:rPr lang="en-US" altLang="ja-JP" dirty="0">
                <a:latin typeface="ＭＳ Ｐゴシック" panose="020B0600070205080204" pitchFamily="50" charset="-128"/>
              </a:rPr>
              <a:t>Paul </a:t>
            </a:r>
            <a:r>
              <a:rPr lang="en-US" altLang="ja-JP" dirty="0" err="1" smtClean="0">
                <a:latin typeface="ＭＳ Ｐゴシック" panose="020B0600070205080204" pitchFamily="50" charset="-128"/>
              </a:rPr>
              <a:t>Kinlan.</a:t>
            </a:r>
            <a:r>
              <a:rPr lang="en-US" altLang="ja-JP" dirty="0" err="1" smtClean="0"/>
              <a:t>What</a:t>
            </a:r>
            <a:r>
              <a:rPr lang="en-US" altLang="ja-JP" dirty="0" smtClean="0"/>
              <a:t> </a:t>
            </a:r>
            <a:r>
              <a:rPr lang="en-US" altLang="ja-JP" dirty="0"/>
              <a:t>do people want from a news experience</a:t>
            </a:r>
            <a:r>
              <a:rPr lang="en-US" altLang="ja-JP" dirty="0" smtClean="0"/>
              <a:t>?</a:t>
            </a:r>
            <a:r>
              <a:rPr lang="en-US" altLang="ja-JP" dirty="0">
                <a:latin typeface="ＭＳ Ｐゴシック" panose="020B0600070205080204" pitchFamily="50" charset="-128"/>
              </a:rPr>
              <a:t> (2014-12-8</a:t>
            </a:r>
            <a:r>
              <a:rPr lang="en-US" altLang="ja-JP" dirty="0" smtClean="0">
                <a:latin typeface="ＭＳ Ｐゴシック" panose="020B0600070205080204" pitchFamily="50" charset="-128"/>
              </a:rPr>
              <a:t>)</a:t>
            </a:r>
          </a:p>
          <a:p>
            <a:pPr marL="0" indent="0">
              <a:buNone/>
            </a:pPr>
            <a:r>
              <a:rPr lang="en-US" altLang="ja-JP" b="1" u="sng" dirty="0"/>
              <a:t>Web</a:t>
            </a:r>
            <a:r>
              <a:rPr lang="ja-JP" altLang="en-US" b="1" u="sng" dirty="0" smtClean="0"/>
              <a:t>パフォーマンスの計測・最適化</a:t>
            </a:r>
            <a:r>
              <a:rPr lang="en-US" altLang="ja-JP" b="1" u="sng" dirty="0" smtClean="0"/>
              <a:t>(RAIL</a:t>
            </a:r>
            <a:r>
              <a:rPr lang="ja-JP" altLang="en-US" b="1" u="sng" dirty="0" smtClean="0"/>
              <a:t>モデル</a:t>
            </a:r>
            <a:r>
              <a:rPr lang="en-US" altLang="ja-JP" b="1" u="sng" dirty="0" smtClean="0"/>
              <a:t>)</a:t>
            </a:r>
          </a:p>
          <a:p>
            <a:pPr marL="0" indent="0">
              <a:buNone/>
            </a:pPr>
            <a:r>
              <a:rPr lang="en-US" altLang="ja-JP" dirty="0" smtClean="0"/>
              <a:t>[Google 2018]Google </a:t>
            </a:r>
            <a:r>
              <a:rPr lang="en-US" altLang="ja-JP" dirty="0"/>
              <a:t>Inc. The RAIL Performance Model. https://developers.google.com/web/ tools/chrome-</a:t>
            </a:r>
            <a:r>
              <a:rPr lang="en-US" altLang="ja-JP" dirty="0" err="1"/>
              <a:t>devtools</a:t>
            </a:r>
            <a:r>
              <a:rPr lang="en-US" altLang="ja-JP" dirty="0"/>
              <a:t>/profile/evaluate-performance/rail, 2018.</a:t>
            </a:r>
            <a:endParaRPr lang="ja-JP" altLang="en-US"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20</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a:bodyPr>
          <a:lstStyle/>
          <a:p>
            <a:pPr marL="0" indent="0">
              <a:buNone/>
            </a:pPr>
            <a:r>
              <a:rPr lang="en-US" altLang="ja-JP" b="1" u="sng" dirty="0" smtClean="0"/>
              <a:t>Raspberry Pi OS </a:t>
            </a:r>
            <a:r>
              <a:rPr lang="ja-JP" altLang="en-US" b="1" u="sng" dirty="0" smtClean="0"/>
              <a:t>インストール</a:t>
            </a:r>
            <a:endParaRPr lang="en-US" altLang="ja-JP" b="1" u="sng" dirty="0" smtClean="0"/>
          </a:p>
          <a:p>
            <a:pPr marL="0" indent="0">
              <a:buNone/>
            </a:pPr>
            <a:r>
              <a:rPr lang="en-US" altLang="ja-JP" dirty="0" smtClean="0"/>
              <a:t>[Raspberry 2021] </a:t>
            </a:r>
            <a:r>
              <a:rPr lang="en-US" altLang="ja-JP" dirty="0"/>
              <a:t>https://www.raspberrypi.com/software/</a:t>
            </a:r>
            <a:r>
              <a:rPr lang="ja-JP" altLang="en-US" dirty="0"/>
              <a:t>（</a:t>
            </a:r>
            <a:r>
              <a:rPr lang="en-US" altLang="ja-JP" dirty="0"/>
              <a:t>2021/11/03</a:t>
            </a:r>
            <a:r>
              <a:rPr lang="ja-JP" altLang="en-US" dirty="0" smtClean="0"/>
              <a:t>）</a:t>
            </a:r>
            <a:endParaRPr lang="en-US" altLang="ja-JP" dirty="0" smtClean="0"/>
          </a:p>
          <a:p>
            <a:pPr marL="0" indent="0">
              <a:buNone/>
            </a:pPr>
            <a:r>
              <a:rPr lang="en-US" altLang="ja-JP" b="1" u="sng" dirty="0" smtClean="0"/>
              <a:t>Anaconda</a:t>
            </a:r>
            <a:r>
              <a:rPr lang="ja-JP" altLang="en-US" b="1" u="sng" dirty="0" err="1"/>
              <a:t>，</a:t>
            </a:r>
            <a:r>
              <a:rPr lang="en-US" altLang="ja-JP" b="1" u="sng" dirty="0" smtClean="0"/>
              <a:t>Python</a:t>
            </a:r>
            <a:r>
              <a:rPr lang="ja-JP" altLang="en-US" b="1" u="sng" dirty="0" smtClean="0"/>
              <a:t>開発環境の構築</a:t>
            </a:r>
            <a:endParaRPr lang="en-US" altLang="ja-JP" b="1" u="sng" dirty="0" smtClean="0">
              <a:latin typeface="ＭＳ Ｐゴシック" panose="020B0600070205080204" pitchFamily="50" charset="-128"/>
            </a:endParaRPr>
          </a:p>
          <a:p>
            <a:pPr marL="0" indent="0">
              <a:buNone/>
            </a:pPr>
            <a:r>
              <a:rPr lang="en-US" altLang="ja-JP" dirty="0">
                <a:latin typeface="ＭＳ Ｐゴシック" panose="020B0600070205080204" pitchFamily="50" charset="-128"/>
              </a:rPr>
              <a:t>[Anaconda </a:t>
            </a:r>
            <a:r>
              <a:rPr lang="en-US" altLang="ja-JP" dirty="0" smtClean="0">
                <a:latin typeface="ＭＳ Ｐゴシック" panose="020B0600070205080204" pitchFamily="50" charset="-128"/>
              </a:rPr>
              <a:t>2014] </a:t>
            </a:r>
            <a:r>
              <a:rPr lang="en-US" altLang="ja-JP" dirty="0"/>
              <a:t>https://www.anaconda.com/products/individual</a:t>
            </a:r>
            <a:r>
              <a:rPr lang="ja-JP" altLang="ja-JP" dirty="0"/>
              <a:t>（</a:t>
            </a:r>
            <a:r>
              <a:rPr lang="en-US" altLang="ja-JP" dirty="0"/>
              <a:t>2021/11/13</a:t>
            </a:r>
            <a:r>
              <a:rPr lang="ja-JP" altLang="ja-JP" dirty="0"/>
              <a:t>） </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21</a:t>
            </a:fld>
            <a:endParaRPr lang="ja-JP" altLang="en-US" dirty="0"/>
          </a:p>
        </p:txBody>
      </p:sp>
    </p:spTree>
    <p:extLst>
      <p:ext uri="{BB962C8B-B14F-4D97-AF65-F5344CB8AC3E}">
        <p14:creationId xmlns:p14="http://schemas.microsoft.com/office/powerpoint/2010/main" val="1718718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9302" y="1558231"/>
            <a:ext cx="8303683" cy="4904300"/>
          </a:xfrm>
        </p:spPr>
        <p:txBody>
          <a:bodyPr>
            <a:noAutofit/>
          </a:bodyPr>
          <a:lstStyle/>
          <a:p>
            <a:r>
              <a:rPr lang="ja-JP" altLang="ja-JP" sz="3600" dirty="0"/>
              <a:t>リプレイスによって導入された新しいサーバと旧式のサーバを混合して負荷分散に利用されること</a:t>
            </a:r>
            <a:r>
              <a:rPr lang="ja-JP" altLang="ja-JP" sz="3600" dirty="0" smtClean="0"/>
              <a:t>も個人</a:t>
            </a:r>
            <a:r>
              <a:rPr lang="ja-JP" altLang="ja-JP" sz="3600" dirty="0"/>
              <a:t>や中小企業を中心に見受けられる．</a:t>
            </a:r>
          </a:p>
          <a:p>
            <a:endParaRPr lang="en-US" altLang="ja-JP" sz="40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3</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1641013163"/>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568931"/>
            <a:ext cx="8166434" cy="4685565"/>
          </a:xfrm>
        </p:spPr>
        <p:txBody>
          <a:bodyPr>
            <a:noAutofit/>
          </a:bodyPr>
          <a:lstStyle/>
          <a:p>
            <a:pPr marL="0" indent="0">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a:latin typeface="ＭＳ Ｐゴシック" panose="020B0600070205080204" pitchFamily="50" charset="-128"/>
              </a:rPr>
              <a:t>T</a:t>
            </a:r>
            <a:r>
              <a:rPr lang="en-US" altLang="ja-JP" sz="2400" dirty="0" err="1" smtClean="0">
                <a:latin typeface="ＭＳ Ｐゴシック" panose="020B0600070205080204" pitchFamily="50" charset="-128"/>
              </a:rPr>
              <a:t>suchi</a:t>
            </a:r>
            <a:r>
              <a:rPr lang="en-US" altLang="ja-JP" sz="2400" dirty="0" smtClean="0">
                <a:latin typeface="ＭＳ Ｐゴシック" panose="020B0600070205080204" pitchFamily="50" charset="-128"/>
              </a:rPr>
              <a:t> </a:t>
            </a:r>
            <a:r>
              <a:rPr lang="en-US" altLang="ja-JP" sz="2400" dirty="0">
                <a:latin typeface="ＭＳ Ｐゴシック" panose="020B0600070205080204" pitchFamily="50" charset="-128"/>
              </a:rPr>
              <a:t>2008]</a:t>
            </a:r>
            <a:r>
              <a:rPr lang="ja-JP" altLang="en-US" sz="2400" dirty="0">
                <a:latin typeface="ＭＳ Ｐゴシック" panose="020B0600070205080204" pitchFamily="50" charset="-128"/>
              </a:rPr>
              <a:t>土居幸一郎</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後藤滋樹</a:t>
            </a:r>
            <a:r>
              <a:rPr lang="en-US" altLang="ja-JP" sz="2400" dirty="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セッションのハンドオーバによる</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サーバのロードバランス </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分散システム</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インターネット運用技術・高品質インターネット</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掲載誌 情報処理学会研究報告 </a:t>
            </a:r>
            <a:r>
              <a:rPr lang="en-US" altLang="ja-JP" sz="2400" dirty="0">
                <a:latin typeface="ＭＳ Ｐゴシック" panose="020B0600070205080204" pitchFamily="50" charset="-128"/>
              </a:rPr>
              <a:t>= IPSJ SIG technical reports </a:t>
            </a:r>
            <a:r>
              <a:rPr lang="en-US" altLang="ja-JP" sz="2400" dirty="0" smtClean="0">
                <a:latin typeface="ＭＳ Ｐゴシック" panose="020B0600070205080204" pitchFamily="50" charset="-128"/>
              </a:rPr>
              <a:t>p.25-29(2008-3-6)</a:t>
            </a:r>
          </a:p>
          <a:p>
            <a:pPr marL="0" indent="0">
              <a:lnSpc>
                <a:spcPct val="100000"/>
              </a:lnSpc>
              <a:buNone/>
            </a:pPr>
            <a:endParaRPr lang="en-US" altLang="ja-JP" sz="2400"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システムの負荷監視機能の改善について堀内晨彦 </a:t>
            </a:r>
            <a:r>
              <a:rPr lang="en-US" altLang="ja-JP" sz="2400" dirty="0">
                <a:latin typeface="ＭＳ Ｐゴシック" panose="020B0600070205080204" pitchFamily="50" charset="-128"/>
              </a:rPr>
              <a:t>, </a:t>
            </a:r>
            <a:r>
              <a:rPr lang="ja-JP" altLang="en-US" sz="2400" dirty="0">
                <a:latin typeface="ＭＳ Ｐゴシック" panose="020B0600070205080204" pitchFamily="50" charset="-128"/>
              </a:rPr>
              <a:t>最所圭三第</a:t>
            </a:r>
            <a:r>
              <a:rPr lang="en-US" altLang="ja-JP" sz="2400" dirty="0">
                <a:latin typeface="ＭＳ Ｐゴシック" panose="020B0600070205080204" pitchFamily="50" charset="-128"/>
              </a:rPr>
              <a:t>76</a:t>
            </a:r>
            <a:r>
              <a:rPr lang="ja-JP" altLang="en-US" sz="2400" dirty="0">
                <a:latin typeface="ＭＳ Ｐゴシック" panose="020B0600070205080204" pitchFamily="50" charset="-128"/>
              </a:rPr>
              <a:t>回全国大会講演論文集</a:t>
            </a:r>
            <a:r>
              <a:rPr lang="en-US" altLang="ja-JP" sz="2400" dirty="0">
                <a:latin typeface="ＭＳ Ｐゴシック" panose="020B0600070205080204" pitchFamily="50" charset="-128"/>
              </a:rPr>
              <a:t>,2014(1),p437-438 (2014-03-11)</a:t>
            </a:r>
          </a:p>
          <a:p>
            <a:pPr marL="0" indent="0">
              <a:lnSpc>
                <a:spcPct val="100000"/>
              </a:lnSpc>
              <a:buNone/>
            </a:pPr>
            <a:endParaRPr lang="en-US" altLang="ja-JP" sz="2400"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タイトル 4"/>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2794857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569040"/>
            <a:ext cx="8166434" cy="4969873"/>
          </a:xfrm>
        </p:spPr>
        <p:txBody>
          <a:bodyPr>
            <a:noAutofit/>
          </a:bodyPr>
          <a:lstStyle/>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Ｗｅｂシステムの応答時間最適化河野 知行</a:t>
            </a:r>
            <a:r>
              <a:rPr lang="en-US" altLang="ja-JP" sz="2400" dirty="0" smtClean="0">
                <a:latin typeface="ＭＳ Ｐゴシック" panose="020B0600070205080204" pitchFamily="50" charset="-128"/>
              </a:rPr>
              <a:t>Tomoyuki KAWANO</a:t>
            </a:r>
            <a:r>
              <a:rPr lang="ja-JP" altLang="en-US" sz="2400" dirty="0" smtClean="0">
                <a:latin typeface="ＭＳ Ｐゴシック" panose="020B0600070205080204" pitchFamily="50" charset="-128"/>
              </a:rPr>
              <a:t>情報処理学会研究報告システム評価（</a:t>
            </a:r>
            <a:r>
              <a:rPr lang="en-US" altLang="ja-JP" sz="2400" dirty="0" smtClean="0">
                <a:latin typeface="ＭＳ Ｐゴシック" panose="020B0600070205080204" pitchFamily="50" charset="-128"/>
              </a:rPr>
              <a:t>EVA</a:t>
            </a:r>
            <a:r>
              <a:rPr lang="ja-JP" altLang="en-US" sz="2400" dirty="0" smtClean="0">
                <a:latin typeface="ＭＳ Ｐゴシック" panose="020B0600070205080204" pitchFamily="50" charset="-128"/>
              </a:rPr>
              <a:t>）</a:t>
            </a:r>
            <a:r>
              <a:rPr lang="en-US" altLang="ja-JP" sz="2400" dirty="0" smtClean="0">
                <a:latin typeface="ＭＳ Ｐゴシック" panose="020B0600070205080204" pitchFamily="50" charset="-128"/>
              </a:rPr>
              <a:t>,2007(63(2007-EVA-021)),p.27-34 (2007-06-22)</a:t>
            </a:r>
            <a:br>
              <a:rPr lang="en-US" altLang="ja-JP" sz="2400" dirty="0" smtClean="0">
                <a:latin typeface="ＭＳ Ｐゴシック" panose="020B0600070205080204" pitchFamily="50" charset="-128"/>
              </a:rPr>
            </a:b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Paul </a:t>
            </a:r>
            <a:r>
              <a:rPr lang="en-US" altLang="ja-JP" sz="2400" dirty="0" err="1" smtClean="0">
                <a:latin typeface="ＭＳ Ｐゴシック" panose="020B0600070205080204" pitchFamily="50" charset="-128"/>
              </a:rPr>
              <a:t>Kinlan</a:t>
            </a:r>
            <a:r>
              <a:rPr lang="en-US" altLang="ja-JP" sz="2400" dirty="0" smtClean="0">
                <a:latin typeface="ＭＳ Ｐゴシック" panose="020B0600070205080204" pitchFamily="50" charset="-128"/>
              </a:rPr>
              <a:t>. What do people want from a news experience (2014-12-8)</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5" name="タイトル 4"/>
          <p:cNvSpPr>
            <a:spLocks noGrp="1"/>
          </p:cNvSpPr>
          <p:nvPr>
            <p:ph type="title"/>
          </p:nvPr>
        </p:nvSpPr>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lnSpcReduction="10000"/>
          </a:bodyPr>
          <a:lstStyle/>
          <a:p>
            <a:pPr algn="just">
              <a:lnSpc>
                <a:spcPct val="120000"/>
              </a:lnSpc>
            </a:pPr>
            <a:r>
              <a:rPr lang="ja-JP" altLang="en-US" sz="3200" dirty="0"/>
              <a:t>既存技術では</a:t>
            </a:r>
            <a:r>
              <a:rPr lang="ja-JP" altLang="en-US" sz="3200" dirty="0" smtClean="0"/>
              <a:t>，導入</a:t>
            </a:r>
            <a:r>
              <a:rPr lang="ja-JP" altLang="en-US" sz="3200" dirty="0"/>
              <a:t>の</a:t>
            </a:r>
            <a:r>
              <a:rPr lang="ja-JP" altLang="en-US" sz="3200" dirty="0" smtClean="0"/>
              <a:t>しやすさ，コストの安さから異種</a:t>
            </a:r>
            <a:r>
              <a:rPr lang="ja-JP" altLang="en-US" sz="3200" dirty="0"/>
              <a:t>環境において</a:t>
            </a:r>
            <a:r>
              <a:rPr lang="ja-JP" altLang="en-US" sz="3200" dirty="0" smtClean="0"/>
              <a:t>も</a:t>
            </a:r>
            <a:r>
              <a:rPr lang="ja-JP" altLang="en-US" sz="3200" dirty="0"/>
              <a:t>均等</a:t>
            </a:r>
            <a:r>
              <a:rPr lang="ja-JP" altLang="en-US" sz="3200" dirty="0" smtClean="0"/>
              <a:t>に割り振る</a:t>
            </a:r>
            <a:r>
              <a:rPr lang="ja-JP" altLang="en-US" sz="3200" dirty="0"/>
              <a:t>「ラウンドロビン」方式が頻繁に利用</a:t>
            </a:r>
            <a:r>
              <a:rPr lang="ja-JP" altLang="en-US" sz="3200" dirty="0" smtClean="0"/>
              <a:t>されている．</a:t>
            </a:r>
            <a:endParaRPr lang="en-US" altLang="ja-JP" sz="3200" dirty="0" smtClean="0"/>
          </a:p>
          <a:p>
            <a:pPr algn="just">
              <a:lnSpc>
                <a:spcPct val="120000"/>
              </a:lnSpc>
            </a:pPr>
            <a:r>
              <a:rPr lang="ja-JP" altLang="en-US" sz="3200" dirty="0"/>
              <a:t>サーバ間の性能や通信装置の性能にバラつきがある場合，応答速度が一定とは限らない．単純に空いているサーバへ割り振るだけではなく，応答速度も加味してロードバランスを行う必要がある．</a:t>
            </a:r>
            <a:endParaRPr lang="en-US" altLang="ja-JP" sz="3200" dirty="0"/>
          </a:p>
          <a:p>
            <a:pPr algn="just">
              <a:lnSpc>
                <a:spcPct val="120000"/>
              </a:lnSpc>
            </a:pPr>
            <a:endParaRPr lang="ja-JP" altLang="en-US" sz="3200" dirty="0"/>
          </a:p>
          <a:p>
            <a:pPr algn="just">
              <a:lnSpc>
                <a:spcPct val="120000"/>
              </a:lnSpc>
            </a:pP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32986" y="1740384"/>
            <a:ext cx="8078028" cy="4351338"/>
          </a:xfrm>
        </p:spPr>
        <p:txBody>
          <a:bodyPr>
            <a:noAutofit/>
          </a:bodyPr>
          <a:lstStyle/>
          <a:p>
            <a:pPr algn="just">
              <a:lnSpc>
                <a:spcPct val="120000"/>
              </a:lnSpc>
            </a:pPr>
            <a:r>
              <a:rPr lang="ja-JP" altLang="ja-JP" sz="3200" dirty="0" smtClean="0"/>
              <a:t>ロードバランサ</a:t>
            </a:r>
            <a:r>
              <a:rPr lang="ja-JP" altLang="ja-JP" sz="3200" dirty="0"/>
              <a:t>の導入コストを抑えるために，</a:t>
            </a:r>
            <a:r>
              <a:rPr lang="ja-JP" altLang="ja-JP" sz="3200" u="sng" dirty="0"/>
              <a:t>安価で現行システムに導入でき，</a:t>
            </a:r>
            <a:r>
              <a:rPr lang="en-US" altLang="ja-JP" sz="3200" u="sng" dirty="0"/>
              <a:t>Web</a:t>
            </a:r>
            <a:r>
              <a:rPr lang="ja-JP" altLang="ja-JP" sz="3200" u="sng" dirty="0"/>
              <a:t>の負荷分散に詳しくないユーザでも導入できる実装方法が求められる</a:t>
            </a:r>
            <a:r>
              <a:rPr lang="ja-JP" altLang="ja-JP" sz="3200" u="sng" dirty="0" smtClean="0"/>
              <a:t>．</a:t>
            </a:r>
            <a:endParaRPr lang="en-US" altLang="ja-JP" sz="3200" u="sng" dirty="0" smtClean="0"/>
          </a:p>
          <a:p>
            <a:pPr algn="just">
              <a:lnSpc>
                <a:spcPct val="120000"/>
              </a:lnSpc>
            </a:pPr>
            <a:endParaRPr lang="en-US" altLang="ja-JP" sz="2900"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
        <p:nvSpPr>
          <p:cNvPr id="5" name="タイトル 4"/>
          <p:cNvSpPr>
            <a:spLocks noGrp="1"/>
          </p:cNvSpPr>
          <p:nvPr>
            <p:ph type="title"/>
          </p:nvPr>
        </p:nvSpPr>
        <p:spPr/>
        <p:txBody>
          <a:bodyPr/>
          <a:lstStyle/>
          <a:p>
            <a:r>
              <a:rPr kumimoji="1" lang="ja-JP" altLang="en-US" dirty="0" smtClean="0"/>
              <a:t>研究課題</a:t>
            </a:r>
            <a:endParaRPr kumimoji="1" lang="ja-JP" altLang="en-US" dirty="0"/>
          </a:p>
        </p:txBody>
      </p:sp>
    </p:spTree>
    <p:extLst>
      <p:ext uri="{BB962C8B-B14F-4D97-AF65-F5344CB8AC3E}">
        <p14:creationId xmlns:p14="http://schemas.microsoft.com/office/powerpoint/2010/main" val="1055307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84048" y="1600678"/>
            <a:ext cx="8558784" cy="4845684"/>
          </a:xfrm>
        </p:spPr>
        <p:txBody>
          <a:bodyPr>
            <a:noAutofit/>
          </a:bodyPr>
          <a:lstStyle/>
          <a:p>
            <a:r>
              <a:rPr lang="ja-JP" altLang="en-US" sz="3200" dirty="0"/>
              <a:t>応答速度によってサーバの割り振り先を決めるアルゴリズムの提案．</a:t>
            </a:r>
            <a:endParaRPr lang="en-US" altLang="ja-JP" sz="3200" dirty="0"/>
          </a:p>
          <a:p>
            <a:r>
              <a:rPr lang="ja-JP" altLang="en-US" sz="3200" dirty="0"/>
              <a:t>サーバを監視し評価するシステムの設計と開発．</a:t>
            </a:r>
            <a:endParaRPr lang="en-US" altLang="ja-JP" sz="3200" dirty="0"/>
          </a:p>
          <a:p>
            <a:r>
              <a:rPr lang="ja-JP" altLang="en-US" sz="3200" dirty="0"/>
              <a:t>異種環境を想定した，応答速度に基づく動的割り振りを行うロードバランサの設計と開発．</a:t>
            </a:r>
            <a:r>
              <a:rPr lang="en-US" altLang="ja-JP" sz="3200" dirty="0"/>
              <a:t/>
            </a:r>
            <a:br>
              <a:rPr lang="en-US" altLang="ja-JP" sz="3200" dirty="0"/>
            </a:br>
            <a:r>
              <a:rPr lang="ja-JP" altLang="en-US" sz="3200" dirty="0"/>
              <a:t>→</a:t>
            </a:r>
            <a:r>
              <a:rPr lang="ja-JP" altLang="ja-JP" sz="3200" dirty="0"/>
              <a:t>安価で導入</a:t>
            </a:r>
            <a:r>
              <a:rPr lang="ja-JP" altLang="en-US" sz="3200" dirty="0"/>
              <a:t>しやすい</a:t>
            </a:r>
            <a:r>
              <a:rPr lang="ja-JP" altLang="ja-JP" sz="3200" dirty="0" smtClean="0"/>
              <a:t>システ</a:t>
            </a:r>
            <a:r>
              <a:rPr lang="ja-JP" altLang="en-US" sz="3200" dirty="0" smtClean="0"/>
              <a:t>ムで</a:t>
            </a:r>
            <a:r>
              <a:rPr lang="ja-JP" altLang="ja-JP" sz="3200" dirty="0" smtClean="0"/>
              <a:t>課題</a:t>
            </a:r>
            <a:r>
              <a:rPr lang="ja-JP" altLang="ja-JP" sz="3200" dirty="0"/>
              <a:t>の</a:t>
            </a:r>
            <a:r>
              <a:rPr lang="ja-JP" altLang="ja-JP" sz="3200" dirty="0" smtClean="0"/>
              <a:t>解決</a:t>
            </a:r>
            <a:r>
              <a:rPr lang="ja-JP" altLang="en-US" sz="3200" dirty="0" smtClean="0"/>
              <a:t>を目指す．</a:t>
            </a:r>
            <a:endParaRPr lang="ja-JP" altLang="en-US" sz="3200" dirty="0"/>
          </a:p>
          <a:p>
            <a:r>
              <a:rPr lang="ja-JP" altLang="en-US" sz="3200" dirty="0"/>
              <a:t>実験による実現可能性の評価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pic>
        <p:nvPicPr>
          <p:cNvPr id="3" name="図 2"/>
          <p:cNvPicPr>
            <a:picLocks noChangeAspect="1"/>
          </p:cNvPicPr>
          <p:nvPr/>
        </p:nvPicPr>
        <p:blipFill>
          <a:blip r:embed="rId3"/>
          <a:stretch>
            <a:fillRect/>
          </a:stretch>
        </p:blipFill>
        <p:spPr>
          <a:xfrm>
            <a:off x="603257" y="1103779"/>
            <a:ext cx="8056111" cy="5474356"/>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12342</TotalTime>
  <Words>1991</Words>
  <Application>Microsoft Office PowerPoint</Application>
  <PresentationFormat>画面に合わせる (4:3)</PresentationFormat>
  <Paragraphs>192</Paragraphs>
  <Slides>21</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ＭＳ Ｐゴシック</vt:lpstr>
      <vt:lpstr>Arial</vt:lpstr>
      <vt:lpstr>Calibri</vt:lpstr>
      <vt:lpstr>Calibri Light</vt:lpstr>
      <vt:lpstr>Office テーマ</vt:lpstr>
      <vt:lpstr>異種Webサーバを対象とした応答速度に基づく ロードバランサの開発と評価</vt:lpstr>
      <vt:lpstr>研究背景</vt:lpstr>
      <vt:lpstr>研究背景</vt:lpstr>
      <vt:lpstr>関連研究</vt:lpstr>
      <vt:lpstr>関連研究</vt:lpstr>
      <vt:lpstr>研究課題</vt:lpstr>
      <vt:lpstr>研究課題</vt:lpstr>
      <vt:lpstr>研究目的</vt:lpstr>
      <vt:lpstr>提案方式</vt:lpstr>
      <vt:lpstr>応答速度に基づく段階付け</vt:lpstr>
      <vt:lpstr>実装した割り振り方法</vt:lpstr>
      <vt:lpstr>実装した割り振り方法</vt:lpstr>
      <vt:lpstr>実験目的</vt:lpstr>
      <vt:lpstr>実験環境1</vt:lpstr>
      <vt:lpstr>実験環境2</vt:lpstr>
      <vt:lpstr>実験方法</vt:lpstr>
      <vt:lpstr>実験結果</vt:lpstr>
      <vt:lpstr>まとめ・今後の展望</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295</cp:revision>
  <cp:lastPrinted>2021-07-27T10:53:03Z</cp:lastPrinted>
  <dcterms:created xsi:type="dcterms:W3CDTF">2018-06-14T09:18:55Z</dcterms:created>
  <dcterms:modified xsi:type="dcterms:W3CDTF">2022-01-17T02:38:43Z</dcterms:modified>
</cp:coreProperties>
</file>