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00" r:id="rId3"/>
    <p:sldId id="335" r:id="rId4"/>
    <p:sldId id="258" r:id="rId5"/>
    <p:sldId id="260" r:id="rId6"/>
    <p:sldId id="263" r:id="rId7"/>
    <p:sldId id="338" r:id="rId8"/>
    <p:sldId id="330" r:id="rId9"/>
    <p:sldId id="318" r:id="rId10"/>
    <p:sldId id="289" r:id="rId11"/>
    <p:sldId id="286" r:id="rId12"/>
    <p:sldId id="339" r:id="rId13"/>
    <p:sldId id="337" r:id="rId14"/>
    <p:sldId id="294" r:id="rId15"/>
    <p:sldId id="331" r:id="rId16"/>
    <p:sldId id="315" r:id="rId17"/>
    <p:sldId id="333"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15" autoAdjust="0"/>
  </p:normalViewPr>
  <p:slideViewPr>
    <p:cSldViewPr snapToGrid="0">
      <p:cViewPr varScale="1">
        <p:scale>
          <a:sx n="70" d="100"/>
          <a:sy n="70" d="100"/>
        </p:scale>
        <p:origin x="1204"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2022/1/20</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このシステムのポイントは、不均一な性能のサーバ環境で応答時間を測って、サーバ評価アルゴリズムに通して、</a:t>
            </a:r>
            <a:r>
              <a:rPr kumimoji="1" lang="en-US" altLang="ja-JP" dirty="0" smtClean="0"/>
              <a:t/>
            </a:r>
            <a:br>
              <a:rPr kumimoji="1" lang="en-US" altLang="ja-JP" dirty="0" smtClean="0"/>
            </a:br>
            <a:r>
              <a:rPr kumimoji="1" lang="ja-JP" altLang="en-US" dirty="0" smtClean="0"/>
              <a:t>評価付けを行う点です。これによって、異種環境のサーバ郡で、応答速度に基づいて動的割り振りを行います。</a:t>
            </a:r>
            <a:endParaRPr kumimoji="1" lang="en-US" altLang="ja-JP" dirty="0" smtClean="0"/>
          </a:p>
          <a:p>
            <a:r>
              <a:rPr kumimoji="1" lang="ja-JP" altLang="en-US" dirty="0" smtClean="0"/>
              <a:t>ステップ３は方法論、ステップ５は実現方法が大事になるので次のスライドで説明します。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時間が足りなかったらここは省略</a:t>
            </a:r>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pPr>
              <a:lnSpc>
                <a:spcPct val="100000"/>
              </a:lnSpc>
            </a:pPr>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1057689901"/>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2400" u="none" strike="noStrike" kern="1200" dirty="0" smtClean="0">
                          <a:solidFill>
                            <a:schemeClr val="dk1"/>
                          </a:solidFill>
                          <a:effectLst/>
                          <a:latin typeface="+mn-lt"/>
                          <a:ea typeface="+mn-ea"/>
                          <a:cs typeface="+mn-cs"/>
                        </a:rPr>
                        <a:t>応答速度の範囲</a:t>
                      </a:r>
                      <a:endParaRPr kumimoji="1" lang="ja-JP" altLang="en-US" sz="24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2400" u="none" strike="noStrike" kern="1200" dirty="0" smtClean="0">
                          <a:solidFill>
                            <a:schemeClr val="dk1"/>
                          </a:solidFill>
                          <a:effectLst/>
                          <a:latin typeface="+mn-lt"/>
                          <a:ea typeface="+mn-ea"/>
                          <a:cs typeface="+mn-cs"/>
                        </a:rPr>
                        <a:t>評価</a:t>
                      </a:r>
                      <a:endParaRPr kumimoji="1" lang="ja-JP" altLang="en-US"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0.000~0.016</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0.017~0.099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A</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0.100~0.999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B</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1.000~9.999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C</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10.000</a:t>
                      </a:r>
                      <a:r>
                        <a:rPr kumimoji="1" lang="ja-JP" altLang="ja-JP" sz="2400" kern="1200" dirty="0" smtClean="0">
                          <a:solidFill>
                            <a:schemeClr val="dk1"/>
                          </a:solidFill>
                          <a:effectLst/>
                          <a:latin typeface="+mn-lt"/>
                          <a:ea typeface="+mn-ea"/>
                          <a:cs typeface="+mn-cs"/>
                        </a:rPr>
                        <a:t>以上</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D</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4407409" y="4291559"/>
            <a:ext cx="4520538" cy="1387906"/>
          </a:xfrm>
          <a:prstGeom prst="rect">
            <a:avLst/>
          </a:prstGeom>
        </p:spPr>
      </p:pic>
      <p:pic>
        <p:nvPicPr>
          <p:cNvPr id="7" name="図 6"/>
          <p:cNvPicPr>
            <a:picLocks noChangeAspect="1"/>
          </p:cNvPicPr>
          <p:nvPr/>
        </p:nvPicPr>
        <p:blipFill>
          <a:blip r:embed="rId4"/>
          <a:stretch>
            <a:fillRect/>
          </a:stretch>
        </p:blipFill>
        <p:spPr>
          <a:xfrm>
            <a:off x="4407409" y="2367135"/>
            <a:ext cx="4520538" cy="1380510"/>
          </a:xfrm>
          <a:prstGeom prst="rect">
            <a:avLst/>
          </a:prstGeom>
        </p:spPr>
      </p:pic>
      <p:sp>
        <p:nvSpPr>
          <p:cNvPr id="10" name="テキスト ボックス 9"/>
          <p:cNvSpPr txBox="1"/>
          <p:nvPr/>
        </p:nvSpPr>
        <p:spPr>
          <a:xfrm>
            <a:off x="5798439" y="5679465"/>
            <a:ext cx="3527271" cy="369332"/>
          </a:xfrm>
          <a:prstGeom prst="rect">
            <a:avLst/>
          </a:prstGeom>
          <a:noFill/>
        </p:spPr>
        <p:txBody>
          <a:bodyPr wrap="square" rtlCol="0">
            <a:spAutoFit/>
          </a:bodyPr>
          <a:lstStyle/>
          <a:p>
            <a:r>
              <a:rPr kumimoji="1" lang="ja-JP" altLang="en-US" dirty="0" smtClean="0"/>
              <a:t>速　　　　　　遅　　　　　　遅</a:t>
            </a:r>
            <a:endParaRPr kumimoji="1" lang="ja-JP" altLang="en-US" dirty="0"/>
          </a:p>
        </p:txBody>
      </p:sp>
      <p:pic>
        <p:nvPicPr>
          <p:cNvPr id="11" name="図 10"/>
          <p:cNvPicPr>
            <a:picLocks noChangeAspect="1"/>
          </p:cNvPicPr>
          <p:nvPr/>
        </p:nvPicPr>
        <p:blipFill>
          <a:blip r:embed="rId5"/>
          <a:stretch>
            <a:fillRect/>
          </a:stretch>
        </p:blipFill>
        <p:spPr>
          <a:xfrm>
            <a:off x="256033" y="1857503"/>
            <a:ext cx="3986784" cy="2244025"/>
          </a:xfrm>
          <a:prstGeom prst="rect">
            <a:avLst/>
          </a:prstGeom>
        </p:spPr>
      </p:pic>
      <p:pic>
        <p:nvPicPr>
          <p:cNvPr id="6" name="図 5"/>
          <p:cNvPicPr>
            <a:picLocks noChangeAspect="1"/>
          </p:cNvPicPr>
          <p:nvPr/>
        </p:nvPicPr>
        <p:blipFill>
          <a:blip r:embed="rId6"/>
          <a:stretch>
            <a:fillRect/>
          </a:stretch>
        </p:blipFill>
        <p:spPr>
          <a:xfrm>
            <a:off x="256033" y="4141197"/>
            <a:ext cx="3986784" cy="2215154"/>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548813"/>
            <a:ext cx="8303683" cy="4904300"/>
          </a:xfrm>
        </p:spPr>
        <p:txBody>
          <a:bodyPr>
            <a:noAutofit/>
          </a:bodyPr>
          <a:lstStyle/>
          <a:p>
            <a:pPr>
              <a:lnSpc>
                <a:spcPct val="100000"/>
              </a:lnSpc>
            </a:pPr>
            <a:r>
              <a:rPr lang="en-US" altLang="ja-JP" sz="3200" dirty="0" smtClean="0"/>
              <a:t>Web</a:t>
            </a:r>
            <a:r>
              <a:rPr lang="ja-JP" altLang="ja-JP" sz="3200" dirty="0" smtClean="0"/>
              <a:t>サービス</a:t>
            </a:r>
            <a:r>
              <a:rPr lang="ja-JP" altLang="ja-JP" sz="3200" dirty="0"/>
              <a:t>が拡大するにつれて</a:t>
            </a:r>
            <a:r>
              <a:rPr lang="ja-JP" altLang="en-US" sz="3200" dirty="0"/>
              <a:t>「</a:t>
            </a:r>
            <a:r>
              <a:rPr lang="ja-JP" altLang="ja-JP" sz="3200" dirty="0"/>
              <a:t>サーバロードバランシング</a:t>
            </a:r>
            <a:r>
              <a:rPr lang="ja-JP" altLang="en-US" sz="3200" dirty="0"/>
              <a:t>」</a:t>
            </a:r>
            <a:r>
              <a:rPr lang="ja-JP" altLang="ja-JP" sz="3200" dirty="0"/>
              <a:t>は重要視される．</a:t>
            </a:r>
            <a:endParaRPr lang="en-US" altLang="ja-JP" sz="3200" dirty="0" smtClean="0"/>
          </a:p>
          <a:p>
            <a:pPr>
              <a:lnSpc>
                <a:spcPct val="100000"/>
              </a:lnSpc>
            </a:pPr>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a:t>
            </a:r>
            <a:r>
              <a:rPr lang="en-US" altLang="ja-JP" sz="3200" dirty="0" smtClean="0"/>
              <a:t>WEB</a:t>
            </a:r>
            <a:r>
              <a:rPr lang="ja-JP" altLang="ja-JP" sz="3200" dirty="0" smtClean="0"/>
              <a:t>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endParaRPr lang="en-US" altLang="ja-JP" sz="3200" dirty="0"/>
          </a:p>
          <a:p>
            <a:pPr>
              <a:lnSpc>
                <a:spcPct val="100000"/>
              </a:lnSpc>
            </a:pPr>
            <a:r>
              <a:rPr lang="ja-JP" altLang="en-US" sz="3200" dirty="0"/>
              <a:t>負荷分散する場合</a:t>
            </a:r>
            <a:r>
              <a:rPr lang="ja-JP" altLang="en-US" sz="3200" dirty="0" smtClean="0"/>
              <a:t>に</a:t>
            </a:r>
            <a:r>
              <a:rPr lang="ja-JP" altLang="en-US" sz="3200" dirty="0"/>
              <a:t>，</a:t>
            </a:r>
            <a:r>
              <a:rPr lang="ja-JP" altLang="en-US" sz="3200" dirty="0" smtClean="0"/>
              <a:t>企業</a:t>
            </a:r>
            <a:r>
              <a:rPr lang="ja-JP" altLang="en-US" sz="3200" dirty="0"/>
              <a:t>の状況によって</a:t>
            </a:r>
            <a:r>
              <a:rPr lang="ja-JP" altLang="en-US" sz="3200" dirty="0" smtClean="0"/>
              <a:t>は，</a:t>
            </a:r>
            <a:r>
              <a:rPr lang="ja-JP" altLang="ja-JP" sz="3200" dirty="0" smtClean="0"/>
              <a:t>新しい</a:t>
            </a:r>
            <a:r>
              <a:rPr lang="ja-JP" altLang="ja-JP" sz="3200" dirty="0"/>
              <a:t>サーバと旧式のサーバを混合して負荷分散に利用されることも</a:t>
            </a:r>
            <a:r>
              <a:rPr lang="ja-JP" altLang="en-US" sz="3200" dirty="0"/>
              <a:t>ある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73786" y="1222521"/>
            <a:ext cx="8166434" cy="5316392"/>
          </a:xfrm>
        </p:spPr>
        <p:txBody>
          <a:bodyPr>
            <a:noAutofit/>
          </a:bodyPr>
          <a:lstStyle/>
          <a:p>
            <a:pPr marL="0" indent="0">
              <a:lnSpc>
                <a:spcPct val="100000"/>
              </a:lnSpc>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 </a:t>
            </a:r>
            <a:r>
              <a:rPr lang="en-US" altLang="ja-JP" sz="2400" dirty="0" smtClean="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a:t>
            </a:r>
            <a:r>
              <a:rPr lang="ja-JP" altLang="en-US" sz="2400" dirty="0" smtClean="0">
                <a:latin typeface="ＭＳ Ｐゴシック" panose="020B0600070205080204" pitchFamily="50" charset="-128"/>
              </a:rPr>
              <a:t>よる</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a:t>
            </a:r>
            <a:r>
              <a:rPr lang="ja-JP" altLang="en-US" sz="2400" dirty="0" smtClean="0">
                <a:latin typeface="ＭＳ Ｐゴシック" panose="020B0600070205080204" pitchFamily="50" charset="-128"/>
              </a:rPr>
              <a:t>の</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ja-JP" altLang="en-US" sz="2400" dirty="0" smtClean="0">
                <a:latin typeface="ＭＳ Ｐゴシック" panose="020B0600070205080204" pitchFamily="50" charset="-128"/>
              </a:rPr>
              <a:t>負荷</a:t>
            </a:r>
            <a:r>
              <a:rPr lang="ja-JP" altLang="en-US" sz="2400" dirty="0">
                <a:latin typeface="ＭＳ Ｐゴシック" panose="020B0600070205080204" pitchFamily="50" charset="-128"/>
              </a:rPr>
              <a:t>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575792"/>
            <a:ext cx="8078028" cy="4852440"/>
          </a:xfrm>
        </p:spPr>
        <p:txBody>
          <a:bodyPr>
            <a:noAutofit/>
          </a:bodyPr>
          <a:lstStyle/>
          <a:p>
            <a:pPr algn="just">
              <a:lnSpc>
                <a:spcPct val="110000"/>
              </a:lnSpc>
            </a:pPr>
            <a:r>
              <a:rPr lang="ja-JP" altLang="en-US" sz="3200" dirty="0" smtClean="0"/>
              <a:t>サーバ間の性能や通信装置の性能にバラつきがある場合，応答速度が一定とは限らない．</a:t>
            </a:r>
            <a:endParaRPr lang="en-US" altLang="ja-JP" sz="3200" dirty="0" smtClean="0"/>
          </a:p>
          <a:p>
            <a:pPr algn="just">
              <a:lnSpc>
                <a:spcPct val="110000"/>
              </a:lnSpc>
            </a:pPr>
            <a:r>
              <a:rPr lang="ja-JP" altLang="en-US" sz="3200" dirty="0"/>
              <a:t>既存技術では，導入のしやすさ，コストの安さから</a:t>
            </a:r>
            <a:r>
              <a:rPr lang="ja-JP" altLang="en-US" sz="3200" u="sng" dirty="0"/>
              <a:t>異種環境においても均等に割り振る「ラウンドロビン」方式が頻繁に利用されている</a:t>
            </a:r>
            <a:r>
              <a:rPr lang="ja-JP" altLang="en-US" sz="3200" u="sng" dirty="0" smtClean="0"/>
              <a:t>．</a:t>
            </a:r>
            <a:endParaRPr lang="en-US" altLang="ja-JP" sz="3200" dirty="0" smtClean="0"/>
          </a:p>
          <a:p>
            <a:pPr algn="just">
              <a:lnSpc>
                <a:spcPct val="110000"/>
              </a:lnSpc>
            </a:pPr>
            <a:r>
              <a:rPr lang="ja-JP" altLang="ja-JP" sz="3200" u="sng" dirty="0"/>
              <a:t>安価で現行システムに導入でき，</a:t>
            </a:r>
            <a:r>
              <a:rPr lang="en-US" altLang="ja-JP" sz="3200" u="sng" dirty="0"/>
              <a:t>Web</a:t>
            </a:r>
            <a:r>
              <a:rPr lang="ja-JP" altLang="ja-JP" sz="3200" u="sng" dirty="0"/>
              <a:t>の負荷分散に詳しくないユーザでも導入できる実装方法が求められる</a:t>
            </a:r>
            <a:r>
              <a:rPr lang="ja-JP" altLang="ja-JP" sz="3200" u="sng" dirty="0" smtClean="0"/>
              <a:t>．</a:t>
            </a:r>
            <a:endParaRPr lang="en-US" altLang="ja-JP" sz="3200" u="sng"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93192" y="1690689"/>
            <a:ext cx="8558784" cy="4381247"/>
          </a:xfrm>
        </p:spPr>
        <p:txBody>
          <a:bodyPr>
            <a:noAutofit/>
          </a:bodyPr>
          <a:lstStyle/>
          <a:p>
            <a:r>
              <a:rPr lang="ja-JP" altLang="en-US" sz="3200" dirty="0"/>
              <a:t>応答速度によってサーバの割り振り先を決めるアルゴリズムの提案</a:t>
            </a:r>
            <a:r>
              <a:rPr lang="ja-JP" altLang="en-US" sz="3200" dirty="0" smtClean="0"/>
              <a:t>．</a:t>
            </a:r>
            <a:endParaRPr lang="en-US" altLang="ja-JP" sz="3200" strike="sngStrike" dirty="0"/>
          </a:p>
          <a:p>
            <a:endParaRPr lang="en-US" altLang="ja-JP" sz="3200" dirty="0" smtClean="0"/>
          </a:p>
          <a:p>
            <a:r>
              <a:rPr lang="ja-JP" altLang="en-US" sz="3200" dirty="0" smtClean="0"/>
              <a:t>異種</a:t>
            </a:r>
            <a:r>
              <a:rPr lang="ja-JP" altLang="en-US" sz="3200" dirty="0"/>
              <a:t>環境を想定した，応答速度に基づく</a:t>
            </a:r>
            <a:r>
              <a:rPr lang="ja-JP" altLang="en-US" sz="3200" dirty="0" smtClean="0"/>
              <a:t>動的</a:t>
            </a:r>
            <a:r>
              <a:rPr lang="en-US" altLang="ja-JP" sz="3200" dirty="0"/>
              <a:t/>
            </a:r>
            <a:br>
              <a:rPr lang="en-US" altLang="ja-JP" sz="3200" dirty="0"/>
            </a:br>
            <a:r>
              <a:rPr lang="ja-JP" altLang="en-US" sz="3200" dirty="0" smtClean="0"/>
              <a:t>割り振り</a:t>
            </a:r>
            <a:r>
              <a:rPr lang="ja-JP" altLang="en-US" sz="3200" dirty="0"/>
              <a:t>を行うロードバランサの設計と開発</a:t>
            </a:r>
            <a:r>
              <a:rPr lang="ja-JP" altLang="en-US" sz="3200" dirty="0" smtClean="0"/>
              <a:t>．</a:t>
            </a:r>
            <a:endParaRPr lang="en-US" altLang="ja-JP" sz="3200" dirty="0"/>
          </a:p>
          <a:p>
            <a:endParaRPr lang="en-US" altLang="ja-JP" sz="3200" dirty="0"/>
          </a:p>
          <a:p>
            <a:r>
              <a:rPr lang="ja-JP" altLang="en-US" sz="3200" dirty="0" smtClean="0"/>
              <a:t>実験</a:t>
            </a:r>
            <a:r>
              <a:rPr lang="ja-JP" altLang="en-US" sz="3200" dirty="0"/>
              <a:t>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正方形/長方形 5"/>
          <p:cNvSpPr/>
          <p:nvPr/>
        </p:nvSpPr>
        <p:spPr>
          <a:xfrm>
            <a:off x="3470741" y="554907"/>
            <a:ext cx="5280067" cy="52120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ja-JP" dirty="0"/>
              <a:t>安価で導入</a:t>
            </a:r>
            <a:r>
              <a:rPr lang="ja-JP" altLang="en-US" dirty="0"/>
              <a:t>しやすい</a:t>
            </a:r>
            <a:r>
              <a:rPr lang="ja-JP" altLang="ja-JP" dirty="0"/>
              <a:t>システ</a:t>
            </a:r>
            <a:r>
              <a:rPr lang="ja-JP" altLang="en-US" dirty="0"/>
              <a:t>ムで</a:t>
            </a:r>
            <a:r>
              <a:rPr lang="ja-JP" altLang="ja-JP" dirty="0"/>
              <a:t>課題の解決</a:t>
            </a:r>
            <a:r>
              <a:rPr lang="ja-JP" altLang="en-US" dirty="0"/>
              <a:t>を目指す</a:t>
            </a:r>
            <a:r>
              <a:rPr lang="ja-JP" altLang="en-US" dirty="0" smtClean="0"/>
              <a:t>．</a:t>
            </a:r>
            <a:endParaRPr lang="ja-JP" altLang="en-US" dirty="0"/>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62" name="図 61"/>
          <p:cNvPicPr>
            <a:picLocks noChangeAspect="1"/>
          </p:cNvPicPr>
          <p:nvPr/>
        </p:nvPicPr>
        <p:blipFill>
          <a:blip r:embed="rId3"/>
          <a:stretch>
            <a:fillRect/>
          </a:stretch>
        </p:blipFill>
        <p:spPr>
          <a:xfrm>
            <a:off x="658007" y="914842"/>
            <a:ext cx="7785862" cy="5852230"/>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77022" cy="1325563"/>
          </a:xfrm>
        </p:spPr>
        <p:txBody>
          <a:bodyPr>
            <a:normAutofit/>
          </a:bodyPr>
          <a:lstStyle/>
          <a:p>
            <a:r>
              <a:rPr kumimoji="1" lang="en-US" altLang="ja-JP" dirty="0" smtClean="0"/>
              <a:t>[step:3]</a:t>
            </a:r>
            <a:r>
              <a:rPr kumimoji="1" lang="ja-JP" altLang="en-US" dirty="0" smtClean="0"/>
              <a:t>応答速度</a:t>
            </a:r>
            <a:r>
              <a:rPr lang="ja-JP" altLang="en-US" dirty="0"/>
              <a:t>の</a:t>
            </a:r>
            <a:r>
              <a:rPr kumimoji="1" lang="ja-JP" altLang="en-US" dirty="0" smtClean="0"/>
              <a:t>評価付け</a:t>
            </a:r>
            <a:endParaRPr kumimoji="1" lang="ja-JP" altLang="en-US" sz="54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110203"/>
                <a:ext cx="7886700" cy="4059936"/>
              </a:xfrm>
            </p:spPr>
            <p:txBody>
              <a:bodyPr>
                <a:noAutofit/>
              </a:bodyPr>
              <a:lstStyle/>
              <a:p>
                <a:pPr>
                  <a:lnSpc>
                    <a:spcPct val="100000"/>
                  </a:lnSpc>
                </a:pPr>
                <a:endParaRPr lang="en-US" altLang="ja-JP" sz="2900" dirty="0" smtClean="0"/>
              </a:p>
              <a:p>
                <a:pPr>
                  <a:lnSpc>
                    <a:spcPct val="100000"/>
                  </a:lnSpc>
                </a:pPr>
                <a:r>
                  <a:rPr lang="ja-JP" altLang="en-US" sz="2900" dirty="0" smtClean="0"/>
                  <a:t>評価は主観的になりやすいため，</a:t>
                </a:r>
                <a:r>
                  <a:rPr lang="en-US" altLang="ja-JP" sz="2900" dirty="0">
                    <a:latin typeface="ＭＳ Ｐゴシック" panose="020B0600070205080204" pitchFamily="50" charset="-128"/>
                  </a:rPr>
                  <a:t>[Paul 2014]</a:t>
                </a:r>
                <a:r>
                  <a:rPr lang="ja-JP" altLang="en-US" sz="2900" dirty="0"/>
                  <a:t>や</a:t>
                </a:r>
                <a:r>
                  <a:rPr lang="en-US" altLang="ja-JP" sz="2900" dirty="0"/>
                  <a:t>[Google 2008]</a:t>
                </a:r>
                <a:r>
                  <a:rPr lang="ja-JP" altLang="en-US" sz="2900" dirty="0"/>
                  <a:t>を参考</a:t>
                </a:r>
                <a:r>
                  <a:rPr lang="ja-JP" altLang="en-US" sz="2900" dirty="0" smtClean="0"/>
                  <a:t>に</a:t>
                </a:r>
                <a:r>
                  <a:rPr lang="ja-JP" altLang="ja-JP" sz="2900" dirty="0" smtClean="0"/>
                  <a:t>応答</a:t>
                </a:r>
                <a:r>
                  <a:rPr lang="ja-JP" altLang="ja-JP" sz="2900" dirty="0"/>
                  <a:t>速度の範囲</a:t>
                </a:r>
                <a:r>
                  <a:rPr lang="ja-JP" altLang="ja-JP" sz="2900" dirty="0" smtClean="0"/>
                  <a:t>を</a:t>
                </a:r>
                <a:r>
                  <a:rPr lang="ja-JP" altLang="en-US" sz="2900" dirty="0"/>
                  <a:t>設定</a:t>
                </a:r>
                <a:r>
                  <a:rPr lang="ja-JP" altLang="ja-JP" sz="2900" dirty="0" smtClean="0"/>
                  <a:t>．</a:t>
                </a:r>
                <a:endParaRPr lang="en-US" altLang="ja-JP" sz="2900" dirty="0"/>
              </a:p>
              <a:p>
                <a:pPr>
                  <a:lnSpc>
                    <a:spcPct val="100000"/>
                  </a:lnSpc>
                </a:pPr>
                <a:r>
                  <a:rPr lang="en-US" altLang="ja-JP" sz="2900" dirty="0" smtClean="0"/>
                  <a:t>L</a:t>
                </a:r>
                <a:r>
                  <a:rPr lang="en-US" altLang="ja-JP" sz="2900" baseline="-25000" dirty="0" smtClean="0"/>
                  <a:t>1</a:t>
                </a:r>
                <a:r>
                  <a:rPr lang="ja-JP" altLang="ja-JP" sz="2900" dirty="0"/>
                  <a:t>～</a:t>
                </a:r>
                <a:r>
                  <a:rPr lang="en-US" altLang="ja-JP" sz="2900" dirty="0"/>
                  <a:t>L</a:t>
                </a:r>
                <a:r>
                  <a:rPr lang="en-US" altLang="ja-JP" sz="2900" baseline="-25000" dirty="0"/>
                  <a:t>n</a:t>
                </a:r>
                <a:r>
                  <a:rPr lang="ja-JP" altLang="ja-JP" sz="2900" dirty="0"/>
                  <a:t>の</a:t>
                </a:r>
                <a:r>
                  <a:rPr lang="en-US" altLang="ja-JP" sz="2900" dirty="0"/>
                  <a:t>n</a:t>
                </a:r>
                <a:r>
                  <a:rPr lang="ja-JP" altLang="ja-JP" sz="2900" dirty="0"/>
                  <a:t>段階で評価</a:t>
                </a:r>
                <a:r>
                  <a:rPr lang="ja-JP" altLang="en-US" sz="2900" dirty="0"/>
                  <a:t>を行う</a:t>
                </a:r>
                <a:r>
                  <a:rPr lang="en-US" altLang="ja-JP" sz="2900" dirty="0" smtClean="0"/>
                  <a:t>.</a:t>
                </a:r>
                <a:endParaRPr lang="en-US" altLang="ja-JP" sz="2900" dirty="0"/>
              </a:p>
              <a:p>
                <a:pPr>
                  <a:lnSpc>
                    <a:spcPct val="100000"/>
                  </a:lnSpc>
                </a:pPr>
                <a:r>
                  <a:rPr lang="en-US" altLang="ja-JP" sz="2900" dirty="0" smtClean="0"/>
                  <a:t> </a:t>
                </a:r>
                <a:r>
                  <a:rPr lang="ja-JP" altLang="en-US" sz="2900" dirty="0"/>
                  <a:t>評価付けに使う数式は下記に示す</a:t>
                </a:r>
                <a:r>
                  <a:rPr lang="ja-JP" altLang="en-US" sz="2900" dirty="0" smtClean="0"/>
                  <a:t>．</a:t>
                </a:r>
                <a:endParaRPr lang="en-US" altLang="ja-JP" sz="2900" dirty="0"/>
              </a:p>
              <a:p>
                <a:pPr>
                  <a:lnSpc>
                    <a:spcPct val="100000"/>
                  </a:lnSpc>
                </a:pPr>
                <a:r>
                  <a:rPr lang="en-US" altLang="ja-JP" sz="2900" dirty="0" smtClean="0"/>
                  <a:t>L</a:t>
                </a:r>
                <a:r>
                  <a:rPr lang="ja-JP" altLang="ja-JP" sz="2900" dirty="0" smtClean="0"/>
                  <a:t>は</a:t>
                </a:r>
                <a:r>
                  <a:rPr lang="ja-JP" altLang="en-US" sz="2900" dirty="0" smtClean="0"/>
                  <a:t>サーバ</a:t>
                </a:r>
                <a:r>
                  <a:rPr lang="ja-JP" altLang="ja-JP" sz="2900" dirty="0" smtClean="0"/>
                  <a:t>評価値，</a:t>
                </a:r>
                <a14:m>
                  <m:oMath xmlns:m="http://schemas.openxmlformats.org/officeDocument/2006/math">
                    <m:r>
                      <m:rPr>
                        <m:sty m:val="p"/>
                      </m:rPr>
                      <a:rPr lang="en-US" altLang="ja-JP" sz="2900" i="1" dirty="0">
                        <a:latin typeface="Cambria Math" panose="02040503050406030204" pitchFamily="18" charset="0"/>
                      </a:rPr>
                      <m:t>Ave</m:t>
                    </m:r>
                  </m:oMath>
                </a14:m>
                <a:r>
                  <a:rPr lang="en-US" altLang="ja-JP" sz="2900" dirty="0" smtClean="0"/>
                  <a:t> </a:t>
                </a:r>
                <a:r>
                  <a:rPr lang="ja-JP" altLang="ja-JP" sz="2900" dirty="0"/>
                  <a:t>は</a:t>
                </a:r>
                <a:r>
                  <a:rPr lang="ja-JP" altLang="ja-JP" sz="2900" dirty="0" smtClean="0"/>
                  <a:t>過去の</a:t>
                </a:r>
                <a:r>
                  <a:rPr lang="ja-JP" altLang="ja-JP" sz="2900" dirty="0"/>
                  <a:t>平均速度，</a:t>
                </a:r>
                <a14:m>
                  <m:oMath xmlns:m="http://schemas.openxmlformats.org/officeDocument/2006/math">
                    <m:r>
                      <m:rPr>
                        <m:sty m:val="p"/>
                      </m:rPr>
                      <a:rPr lang="en-US" altLang="ja-JP" sz="2900">
                        <a:latin typeface="Cambria Math" panose="02040503050406030204" pitchFamily="18" charset="0"/>
                      </a:rPr>
                      <m:t>T</m:t>
                    </m:r>
                    <m:r>
                      <a:rPr lang="ja-JP" altLang="en-US" sz="2900" i="1">
                        <a:latin typeface="Cambria Math" panose="02040503050406030204" pitchFamily="18" charset="0"/>
                      </a:rPr>
                      <m:t>は</m:t>
                    </m:r>
                  </m:oMath>
                </a14:m>
                <a:r>
                  <a:rPr lang="ja-JP" altLang="ja-JP" sz="2900" dirty="0" smtClean="0"/>
                  <a:t>応答</a:t>
                </a:r>
                <a:r>
                  <a:rPr lang="ja-JP" altLang="ja-JP" sz="2900" dirty="0"/>
                  <a:t>速度の範囲を示す</a:t>
                </a:r>
                <a:r>
                  <a:rPr lang="ja-JP" altLang="ja-JP" sz="2900" dirty="0" smtClean="0"/>
                  <a:t>．</a:t>
                </a:r>
                <a:endParaRPr lang="ja-JP" altLang="ja-JP" sz="29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110203"/>
                <a:ext cx="7886700" cy="4059936"/>
              </a:xfrm>
              <a:blipFill>
                <a:blip r:embed="rId2"/>
                <a:stretch>
                  <a:fillRect l="-1468" r="-2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rotWithShape="1">
          <a:blip r:embed="rId3"/>
          <a:srcRect l="30907" r="30967"/>
          <a:stretch/>
        </p:blipFill>
        <p:spPr>
          <a:xfrm>
            <a:off x="1146170" y="4853035"/>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en-US" altLang="ja-JP" dirty="0"/>
              <a:t>[</a:t>
            </a:r>
            <a:r>
              <a:rPr lang="en-US" altLang="ja-JP" dirty="0" smtClean="0"/>
              <a:t>step:5]</a:t>
            </a:r>
            <a:r>
              <a:rPr lang="ja-JP" altLang="en-US" dirty="0" smtClean="0"/>
              <a:t>の実現方法</a:t>
            </a:r>
            <a:endParaRPr kumimoji="1" lang="ja-JP" altLang="en-US" dirty="0"/>
          </a:p>
        </p:txBody>
      </p:sp>
      <p:sp>
        <p:nvSpPr>
          <p:cNvPr id="3" name="コンテンツ プレースホルダー 2"/>
          <p:cNvSpPr>
            <a:spLocks noGrp="1"/>
          </p:cNvSpPr>
          <p:nvPr>
            <p:ph idx="1"/>
          </p:nvPr>
        </p:nvSpPr>
        <p:spPr>
          <a:xfrm>
            <a:off x="438340" y="936467"/>
            <a:ext cx="8267319" cy="5395913"/>
          </a:xfrm>
        </p:spPr>
        <p:txBody>
          <a:bodyPr>
            <a:normAutofit lnSpcReduction="10000"/>
          </a:bodyPr>
          <a:lstStyle/>
          <a:p>
            <a:pPr marL="0" indent="0">
              <a:buNone/>
            </a:pPr>
            <a:endParaRPr lang="en-US" altLang="ja-JP" sz="3200" dirty="0" smtClean="0"/>
          </a:p>
          <a:p>
            <a:pPr>
              <a:lnSpc>
                <a:spcPct val="100000"/>
              </a:lnSpc>
            </a:pPr>
            <a:r>
              <a:rPr lang="en-US" altLang="ja-JP" sz="3200" dirty="0" smtClean="0"/>
              <a:t>Web</a:t>
            </a:r>
            <a:r>
              <a:rPr lang="ja-JP" altLang="ja-JP" sz="3200" dirty="0" smtClean="0"/>
              <a:t>で</a:t>
            </a:r>
            <a:r>
              <a:rPr lang="ja-JP" altLang="ja-JP" sz="3200" dirty="0"/>
              <a:t>負荷</a:t>
            </a:r>
            <a:r>
              <a:rPr lang="ja-JP" altLang="ja-JP" sz="3200" dirty="0" smtClean="0"/>
              <a:t>分散</a:t>
            </a:r>
            <a:r>
              <a:rPr lang="ja-JP" altLang="en-US" sz="3200" dirty="0" smtClean="0"/>
              <a:t>を行う</a:t>
            </a:r>
            <a:r>
              <a:rPr lang="ja-JP" altLang="ja-JP" sz="3200" dirty="0" smtClean="0"/>
              <a:t>には</a:t>
            </a:r>
            <a:r>
              <a:rPr lang="ja-JP" altLang="en-US" sz="3200" dirty="0" smtClean="0"/>
              <a:t>，</a:t>
            </a:r>
            <a:r>
              <a:rPr lang="ja-JP" altLang="ja-JP" sz="3200" dirty="0" smtClean="0"/>
              <a:t>リバースプロキシ</a:t>
            </a:r>
            <a:r>
              <a:rPr lang="ja-JP" altLang="ja-JP" sz="3200" dirty="0"/>
              <a:t>が使われる．プロトタイプでは</a:t>
            </a:r>
            <a:r>
              <a:rPr lang="ja-JP" altLang="ja-JP" sz="3200" dirty="0" smtClean="0"/>
              <a:t>，オープンソース</a:t>
            </a:r>
            <a:r>
              <a:rPr lang="ja-JP" altLang="ja-JP" sz="3200" dirty="0"/>
              <a:t>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a:t>
            </a:r>
            <a:r>
              <a:rPr lang="ja-JP" altLang="ja-JP" sz="3200" dirty="0" smtClean="0"/>
              <a:t>用い</a:t>
            </a:r>
            <a:r>
              <a:rPr lang="ja-JP" altLang="en-US" sz="3200" dirty="0" smtClean="0"/>
              <a:t>て実現</a:t>
            </a:r>
            <a:r>
              <a:rPr lang="ja-JP" altLang="ja-JP" sz="3200" dirty="0" smtClean="0"/>
              <a:t>．</a:t>
            </a:r>
            <a:endParaRPr lang="en-US" altLang="ja-JP" sz="3200" dirty="0" smtClean="0"/>
          </a:p>
          <a:p>
            <a:r>
              <a:rPr lang="ja-JP" altLang="en-US" sz="3200" dirty="0"/>
              <a:t>応答</a:t>
            </a:r>
            <a:r>
              <a:rPr lang="ja-JP" altLang="en-US" sz="3200" dirty="0" smtClean="0"/>
              <a:t>速度に基づいた割り振りは</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ja-JP" altLang="ja-JP" sz="3200" dirty="0" smtClean="0"/>
              <a:t>動的に更新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することで</a:t>
            </a:r>
            <a:r>
              <a:rPr lang="ja-JP" altLang="en-US" sz="3200" dirty="0"/>
              <a:t>，</a:t>
            </a:r>
            <a:r>
              <a:rPr lang="ja-JP" altLang="ja-JP" sz="3200" u="sng" dirty="0" smtClean="0"/>
              <a:t>稼働率</a:t>
            </a:r>
            <a:r>
              <a:rPr lang="ja-JP" altLang="ja-JP" sz="3200" u="sng" dirty="0"/>
              <a:t>を落とすことなく</a:t>
            </a:r>
            <a:r>
              <a:rPr lang="ja-JP" altLang="ja-JP" sz="3200" dirty="0" smtClean="0"/>
              <a:t>，負荷分散の重みを動的に反映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実装した割り振り方法</a:t>
            </a:r>
            <a:endParaRPr kumimoji="1" lang="ja-JP" altLang="en-US" dirty="0"/>
          </a:p>
        </p:txBody>
      </p:sp>
      <p:sp>
        <p:nvSpPr>
          <p:cNvPr id="3" name="コンテンツ プレースホルダー 2"/>
          <p:cNvSpPr>
            <a:spLocks noGrp="1"/>
          </p:cNvSpPr>
          <p:nvPr>
            <p:ph idx="1"/>
          </p:nvPr>
        </p:nvSpPr>
        <p:spPr>
          <a:xfrm>
            <a:off x="438340" y="1124712"/>
            <a:ext cx="8376476" cy="3429000"/>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13406</TotalTime>
  <Words>1725</Words>
  <Application>Microsoft Office PowerPoint</Application>
  <PresentationFormat>画面に合わせる (4:3)</PresentationFormat>
  <Paragraphs>178</Paragraphs>
  <Slides>17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関連研究</vt:lpstr>
      <vt:lpstr>研究課題</vt:lpstr>
      <vt:lpstr>研究目的</vt:lpstr>
      <vt:lpstr>提案システム</vt:lpstr>
      <vt:lpstr>[step:3]応答速度の評価付け</vt:lpstr>
      <vt:lpstr>[step:5]の実現方法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329</cp:revision>
  <cp:lastPrinted>2021-07-27T10:53:03Z</cp:lastPrinted>
  <dcterms:created xsi:type="dcterms:W3CDTF">2018-06-14T09:18:55Z</dcterms:created>
  <dcterms:modified xsi:type="dcterms:W3CDTF">2022-01-20T10:36:34Z</dcterms:modified>
</cp:coreProperties>
</file>