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76" r:id="rId2"/>
    <p:sldId id="296" r:id="rId3"/>
    <p:sldId id="311" r:id="rId4"/>
    <p:sldId id="309" r:id="rId5"/>
    <p:sldId id="310" r:id="rId6"/>
    <p:sldId id="307" r:id="rId7"/>
    <p:sldId id="308" r:id="rId8"/>
    <p:sldId id="304" r:id="rId9"/>
    <p:sldId id="303" r:id="rId10"/>
    <p:sldId id="305" r:id="rId11"/>
    <p:sldId id="306" r:id="rId12"/>
    <p:sldId id="301" r:id="rId13"/>
    <p:sldId id="302" r:id="rId14"/>
    <p:sldId id="275" r:id="rId15"/>
    <p:sldId id="299" r:id="rId16"/>
    <p:sldId id="277" r:id="rId17"/>
    <p:sldId id="300" r:id="rId18"/>
    <p:sldId id="278" r:id="rId19"/>
    <p:sldId id="281" r:id="rId20"/>
    <p:sldId id="286" r:id="rId21"/>
    <p:sldId id="292" r:id="rId22"/>
    <p:sldId id="282" r:id="rId23"/>
    <p:sldId id="297" r:id="rId24"/>
    <p:sldId id="285" r:id="rId25"/>
    <p:sldId id="298" r:id="rId26"/>
    <p:sldId id="284" r:id="rId27"/>
    <p:sldId id="287" r:id="rId28"/>
    <p:sldId id="288" r:id="rId29"/>
    <p:sldId id="289" r:id="rId30"/>
    <p:sldId id="291" r:id="rId31"/>
    <p:sldId id="295" r:id="rId32"/>
    <p:sldId id="290" r:id="rId33"/>
    <p:sldId id="294" r:id="rId34"/>
  </p:sldIdLst>
  <p:sldSz cx="9144000" cy="6858000" type="screen4x3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0F1"/>
    <a:srgbClr val="BDEDFF"/>
    <a:srgbClr val="41719C"/>
    <a:srgbClr val="FFD966"/>
    <a:srgbClr val="DEEBF7"/>
    <a:srgbClr val="FFC000"/>
    <a:srgbClr val="6A6600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183" cy="50259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0799" y="0"/>
            <a:ext cx="2984183" cy="50259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869FDBD3-40C4-4F2A-82A8-38E5DBC6C4C1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5325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658" y="4820741"/>
            <a:ext cx="5509260" cy="3944243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5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0799" y="9514531"/>
            <a:ext cx="2984183" cy="502595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94010" y="517890"/>
            <a:ext cx="8565419" cy="553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dirty="0" smtClean="0"/>
              <a:t>図表だけの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en-US" altLang="ja-JP" sz="8000" dirty="0"/>
              <a:t>PowerPoint</a:t>
            </a:r>
            <a:endParaRPr lang="en-US" altLang="ja-JP" sz="8000" dirty="0" smtClean="0"/>
          </a:p>
          <a:p>
            <a:endParaRPr lang="ja-JP" altLang="en-US" sz="80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167951" y="4535100"/>
            <a:ext cx="6858000" cy="1241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1821086</a:t>
            </a:r>
          </a:p>
          <a:p>
            <a:r>
              <a:rPr lang="ja-JP" altLang="en-US" dirty="0" smtClean="0"/>
              <a:t>氏名：松尾祐介</a:t>
            </a:r>
            <a:endParaRPr lang="ja-JP" altLang="en-US" dirty="0"/>
          </a:p>
        </p:txBody>
      </p:sp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022724-7A88-4190-89E1-23935288E04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51004" y="856321"/>
            <a:ext cx="3984215" cy="556335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16792" y="3791210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サーバ応答速度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評価アルゴリズム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3364448" y="3353804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0896" y="10532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評価付けシステム</a:t>
            </a:r>
            <a:endParaRPr kumimoji="1" lang="ja-JP" altLang="en-US" sz="2400" b="1" dirty="0"/>
          </a:p>
        </p:txBody>
      </p:sp>
      <p:sp>
        <p:nvSpPr>
          <p:cNvPr id="9" name="下矢印 8"/>
          <p:cNvSpPr/>
          <p:nvPr/>
        </p:nvSpPr>
        <p:spPr>
          <a:xfrm>
            <a:off x="3348987" y="4387992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2686098" y="4834719"/>
            <a:ext cx="1996474" cy="1520217"/>
            <a:chOff x="2209253" y="5899123"/>
            <a:chExt cx="2377914" cy="1622126"/>
          </a:xfrm>
        </p:grpSpPr>
        <p:sp>
          <p:nvSpPr>
            <p:cNvPr id="3" name="円柱 2"/>
            <p:cNvSpPr/>
            <p:nvPr/>
          </p:nvSpPr>
          <p:spPr>
            <a:xfrm>
              <a:off x="2438970" y="5899123"/>
              <a:ext cx="1881651" cy="1363980"/>
            </a:xfrm>
            <a:prstGeom prst="can">
              <a:avLst/>
            </a:prstGeom>
            <a:solidFill>
              <a:srgbClr val="FFD966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209253" y="6338980"/>
              <a:ext cx="2377914" cy="1182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評価済み</a:t>
              </a:r>
              <a:endParaRPr kumimoji="1" lang="en-US" altLang="ja-JP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応答速度を</a:t>
              </a:r>
              <a: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/>
              </a:r>
              <a:b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へ保管</a:t>
              </a:r>
            </a:p>
            <a:p>
              <a:endParaRPr kumimoji="1" lang="ja-JP" altLang="en-US" sz="1600" dirty="0"/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2835698" y="2695986"/>
            <a:ext cx="1697275" cy="6578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24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時間の平均速度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442582" y="1661798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rgbClr val="41719C"/>
                </a:solidFill>
              </a:rPr>
              <a:t>DB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から抽出</a:t>
            </a:r>
            <a:endParaRPr kumimoji="1" lang="en-US" altLang="ja-JP" b="1" dirty="0" smtClean="0">
              <a:solidFill>
                <a:srgbClr val="41719C"/>
              </a:solidFill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3371770" y="2273666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61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2744800" y="4190703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22463" y="4686343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185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4" y="1293378"/>
            <a:ext cx="476138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8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855690"/>
              </p:ext>
            </p:extLst>
          </p:nvPr>
        </p:nvGraphicFramePr>
        <p:xfrm>
          <a:off x="5621097" y="365126"/>
          <a:ext cx="2894253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64751">
                  <a:extLst>
                    <a:ext uri="{9D8B030D-6E8A-4147-A177-3AD203B41FA5}">
                      <a16:colId xmlns:a16="http://schemas.microsoft.com/office/drawing/2014/main" val="1583465725"/>
                    </a:ext>
                  </a:extLst>
                </a:gridCol>
                <a:gridCol w="964751">
                  <a:extLst>
                    <a:ext uri="{9D8B030D-6E8A-4147-A177-3AD203B41FA5}">
                      <a16:colId xmlns:a16="http://schemas.microsoft.com/office/drawing/2014/main" val="149131623"/>
                    </a:ext>
                  </a:extLst>
                </a:gridCol>
                <a:gridCol w="964751">
                  <a:extLst>
                    <a:ext uri="{9D8B030D-6E8A-4147-A177-3AD203B41FA5}">
                      <a16:colId xmlns:a16="http://schemas.microsoft.com/office/drawing/2014/main" val="427979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時刻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自作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一般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24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1.32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69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1.22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4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0.93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018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281565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6484595" y="2257217"/>
            <a:ext cx="224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データを取得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6353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064318" y="1139252"/>
            <a:ext cx="4372205" cy="930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LoadBalancer_method1.py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現在の応答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速度が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評価の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サーバが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現れたら直ちに接続が制限されれる。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(1/10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に制限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064319" y="2376589"/>
            <a:ext cx="4372205" cy="1630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LoadBalancer_method2.py</a:t>
            </a:r>
          </a:p>
          <a:p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応答速度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から過去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24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時間の平均を算出し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、どの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サーバが平均して良い結果を出しているのか判断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。一番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良い結果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平均応答速度が最速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のサーバに多く割り振るように動的なロードバランサを作った。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064317" y="4313454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measure_evaluation_InsertDB.py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各サーバの速度を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計測、評価を行いデータベース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en-US" altLang="ja-JP" sz="1600" b="1" dirty="0" err="1">
                <a:solidFill>
                  <a:schemeClr val="bg2">
                    <a:lumMod val="25000"/>
                  </a:schemeClr>
                </a:solidFill>
              </a:rPr>
              <a:t>response.db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へ挿入する。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円柱 48"/>
          <p:cNvSpPr/>
          <p:nvPr/>
        </p:nvSpPr>
        <p:spPr>
          <a:xfrm>
            <a:off x="6056597" y="1278334"/>
            <a:ext cx="2812730" cy="1620069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kumimoji="1" lang="en-US" altLang="ja-JP" b="1" dirty="0" err="1" smtClean="0">
                <a:solidFill>
                  <a:schemeClr val="accent1">
                    <a:lumMod val="50000"/>
                  </a:schemeClr>
                </a:solidFill>
              </a:rPr>
              <a:t>esponse.db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計測した応答速度を保存して</a:t>
            </a:r>
            <a:r>
              <a:rPr kumimoji="1" lang="ja-JP" altLang="en-US" sz="2000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いる</a:t>
            </a:r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1064316" y="5386448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nginxrestart.sh</a:t>
            </a:r>
          </a:p>
          <a:p>
            <a:pPr algn="ctr"/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Nginx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を再読み込みしてコンフィグを適用させる。当プログラムは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LB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内で呼び出して実行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064315" y="6459442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roop_method1.sh</a:t>
            </a:r>
          </a:p>
          <a:p>
            <a:pPr algn="ctr"/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２つのプログラムを同時に実行しループするようにしたシェル．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Wait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60S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方体 30"/>
          <p:cNvSpPr/>
          <p:nvPr/>
        </p:nvSpPr>
        <p:spPr>
          <a:xfrm>
            <a:off x="4856207" y="1719683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2039252" y="3555451"/>
            <a:ext cx="2520558" cy="202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雲 3"/>
          <p:cNvSpPr/>
          <p:nvPr/>
        </p:nvSpPr>
        <p:spPr>
          <a:xfrm>
            <a:off x="547730" y="3102298"/>
            <a:ext cx="1691235" cy="94676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2538371" y="3061837"/>
            <a:ext cx="1124793" cy="987229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>
            <a:off x="4078384" y="3169056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/>
          <p:cNvSpPr/>
          <p:nvPr/>
        </p:nvSpPr>
        <p:spPr>
          <a:xfrm>
            <a:off x="7013266" y="2236449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代替処理 8"/>
          <p:cNvSpPr/>
          <p:nvPr/>
        </p:nvSpPr>
        <p:spPr>
          <a:xfrm>
            <a:off x="7013266" y="3223677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7013266" y="4245986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7868" y="40144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ロードバランサ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38371" y="406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ルーター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62583" y="3391016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21168" y="2451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18424" y="345170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675910" y="448533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58610" y="12519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計測サーバ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77659" y="51697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冗長的なサーバ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31" idx="5"/>
            <a:endCxn id="8" idx="1"/>
          </p:cNvCxnSpPr>
          <p:nvPr/>
        </p:nvCxnSpPr>
        <p:spPr>
          <a:xfrm>
            <a:off x="6215669" y="2009479"/>
            <a:ext cx="797597" cy="6396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1" idx="5"/>
            <a:endCxn id="9" idx="1"/>
          </p:cNvCxnSpPr>
          <p:nvPr/>
        </p:nvCxnSpPr>
        <p:spPr>
          <a:xfrm>
            <a:off x="6215669" y="2009479"/>
            <a:ext cx="797597" cy="16268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1" idx="5"/>
            <a:endCxn id="10" idx="1"/>
          </p:cNvCxnSpPr>
          <p:nvPr/>
        </p:nvCxnSpPr>
        <p:spPr>
          <a:xfrm>
            <a:off x="6215669" y="2009479"/>
            <a:ext cx="797597" cy="2649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338763" y="2009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計測</a:t>
            </a:r>
          </a:p>
        </p:txBody>
      </p:sp>
      <p:cxnSp>
        <p:nvCxnSpPr>
          <p:cNvPr id="53" name="直線矢印コネクタ 52"/>
          <p:cNvCxnSpPr>
            <a:stCxn id="31" idx="3"/>
            <a:endCxn id="7" idx="0"/>
          </p:cNvCxnSpPr>
          <p:nvPr/>
        </p:nvCxnSpPr>
        <p:spPr>
          <a:xfrm flipH="1">
            <a:off x="4854714" y="2492473"/>
            <a:ext cx="584625" cy="676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060659" y="2499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指標として送る</a:t>
            </a:r>
            <a:endParaRPr kumimoji="1" lang="en-US" altLang="ja-JP" dirty="0" smtClean="0"/>
          </a:p>
        </p:txBody>
      </p:sp>
      <p:cxnSp>
        <p:nvCxnSpPr>
          <p:cNvPr id="56" name="直線矢印コネクタ 55"/>
          <p:cNvCxnSpPr>
            <a:stCxn id="7" idx="5"/>
            <a:endCxn id="10" idx="1"/>
          </p:cNvCxnSpPr>
          <p:nvPr/>
        </p:nvCxnSpPr>
        <p:spPr>
          <a:xfrm>
            <a:off x="5437846" y="3458852"/>
            <a:ext cx="1575420" cy="1199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691137" y="4029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割り振る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364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err="1"/>
              <a:t>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118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94726" y="1237535"/>
            <a:ext cx="2233402" cy="42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4361" y="1712639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応答速度計測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361" y="2870598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レスポンス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4361" y="3950144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平均を出す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449860" y="130273"/>
            <a:ext cx="2744465" cy="2015462"/>
            <a:chOff x="4031814" y="1690690"/>
            <a:chExt cx="2744465" cy="2015462"/>
          </a:xfrm>
        </p:grpSpPr>
        <p:sp>
          <p:nvSpPr>
            <p:cNvPr id="9" name="正方形/長方形 8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192.168.1.81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フローチャート: 磁気ディスク 10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449860" y="2376799"/>
            <a:ext cx="2744465" cy="2015462"/>
            <a:chOff x="4031814" y="1690690"/>
            <a:chExt cx="2744465" cy="2015462"/>
          </a:xfrm>
        </p:grpSpPr>
        <p:sp>
          <p:nvSpPr>
            <p:cNvPr id="13" name="正方形/長方形 12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192.168.1.82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フローチャート: 磁気ディスク 14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449859" y="4623325"/>
            <a:ext cx="2744465" cy="2015462"/>
            <a:chOff x="4031814" y="1690690"/>
            <a:chExt cx="2744465" cy="2015462"/>
          </a:xfrm>
        </p:grpSpPr>
        <p:sp>
          <p:nvSpPr>
            <p:cNvPr id="17" name="正方形/長方形 16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192.168.1.83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ローチャート: 磁気ディスク 18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11" idx="0"/>
          </p:cNvCxnSpPr>
          <p:nvPr/>
        </p:nvCxnSpPr>
        <p:spPr>
          <a:xfrm flipH="1" flipV="1">
            <a:off x="5769621" y="9791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769621" y="32086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755966" y="5499965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2"/>
            <a:endCxn id="6" idx="0"/>
          </p:cNvCxnSpPr>
          <p:nvPr/>
        </p:nvCxnSpPr>
        <p:spPr>
          <a:xfrm>
            <a:off x="2411427" y="2499535"/>
            <a:ext cx="0" cy="371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7" idx="0"/>
          </p:cNvCxnSpPr>
          <p:nvPr/>
        </p:nvCxnSpPr>
        <p:spPr>
          <a:xfrm>
            <a:off x="2411427" y="3657494"/>
            <a:ext cx="0" cy="292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8" idx="1"/>
          </p:cNvCxnSpPr>
          <p:nvPr/>
        </p:nvCxnSpPr>
        <p:spPr>
          <a:xfrm>
            <a:off x="3191003" y="2337151"/>
            <a:ext cx="1799042" cy="301967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3"/>
            <a:endCxn id="14" idx="1"/>
          </p:cNvCxnSpPr>
          <p:nvPr/>
        </p:nvCxnSpPr>
        <p:spPr>
          <a:xfrm>
            <a:off x="3208492" y="2106087"/>
            <a:ext cx="1781554" cy="100421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10" idx="1"/>
          </p:cNvCxnSpPr>
          <p:nvPr/>
        </p:nvCxnSpPr>
        <p:spPr>
          <a:xfrm flipV="1">
            <a:off x="3191003" y="863778"/>
            <a:ext cx="1799043" cy="11023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7237" y="3387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１日の平均を出すアーキテクチャー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53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7314685" y="6611724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241813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11" name="フローチャート: 磁気ディスク 10"/>
          <p:cNvSpPr/>
          <p:nvPr/>
        </p:nvSpPr>
        <p:spPr>
          <a:xfrm>
            <a:off x="4026847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828909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25089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31" name="下矢印 30"/>
          <p:cNvSpPr/>
          <p:nvPr/>
        </p:nvSpPr>
        <p:spPr>
          <a:xfrm rot="10800000">
            <a:off x="4294159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184219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3" name="フローチャート: 磁気ディスク 32"/>
          <p:cNvSpPr/>
          <p:nvPr/>
        </p:nvSpPr>
        <p:spPr>
          <a:xfrm>
            <a:off x="6969253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771315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367495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36" name="下矢印 35"/>
          <p:cNvSpPr/>
          <p:nvPr/>
        </p:nvSpPr>
        <p:spPr>
          <a:xfrm rot="10800000">
            <a:off x="7236565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299407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8" name="フローチャート: 磁気ディスク 37"/>
          <p:cNvSpPr/>
          <p:nvPr/>
        </p:nvSpPr>
        <p:spPr>
          <a:xfrm>
            <a:off x="1084441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86503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82683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41" name="下矢印 40"/>
          <p:cNvSpPr/>
          <p:nvPr/>
        </p:nvSpPr>
        <p:spPr>
          <a:xfrm rot="10800000">
            <a:off x="1351753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83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サーバ管理システム提案方式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02361" y="1728858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現在の応答速度を取得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14373" y="1831461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１日の応答速度の平均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184321" y="3155776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現在と１日平均の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応答速度を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比較する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矢印コネクタ 39"/>
          <p:cNvCxnSpPr>
            <a:stCxn id="37" idx="2"/>
            <a:endCxn id="38" idx="3"/>
          </p:cNvCxnSpPr>
          <p:nvPr/>
        </p:nvCxnSpPr>
        <p:spPr>
          <a:xfrm flipH="1">
            <a:off x="5671474" y="2699204"/>
            <a:ext cx="786476" cy="890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38" idx="1"/>
          </p:cNvCxnSpPr>
          <p:nvPr/>
        </p:nvCxnSpPr>
        <p:spPr>
          <a:xfrm>
            <a:off x="2345938" y="2596601"/>
            <a:ext cx="838383" cy="9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3401491" y="4315796"/>
            <a:ext cx="2052814" cy="8223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平均よりも低い</a:t>
            </a:r>
            <a:endParaRPr kumimoji="1" lang="ja-JP" altLang="en-US" sz="1200" dirty="0"/>
          </a:p>
        </p:txBody>
      </p:sp>
      <p:cxnSp>
        <p:nvCxnSpPr>
          <p:cNvPr id="50" name="直線矢印コネクタ 49"/>
          <p:cNvCxnSpPr>
            <a:stCxn id="38" idx="2"/>
            <a:endCxn id="49" idx="0"/>
          </p:cNvCxnSpPr>
          <p:nvPr/>
        </p:nvCxnSpPr>
        <p:spPr>
          <a:xfrm>
            <a:off x="4427898" y="4023519"/>
            <a:ext cx="0" cy="29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9" idx="2"/>
            <a:endCxn id="57" idx="0"/>
          </p:cNvCxnSpPr>
          <p:nvPr/>
        </p:nvCxnSpPr>
        <p:spPr>
          <a:xfrm flipH="1">
            <a:off x="4427897" y="5138107"/>
            <a:ext cx="1" cy="398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447150" y="5537069"/>
            <a:ext cx="1961493" cy="42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アラートを送信</a:t>
            </a:r>
            <a:endParaRPr kumimoji="1" lang="ja-JP" altLang="en-US" dirty="0"/>
          </a:p>
        </p:txBody>
      </p:sp>
      <p:grpSp>
        <p:nvGrpSpPr>
          <p:cNvPr id="80" name="グループ化 79"/>
          <p:cNvGrpSpPr/>
          <p:nvPr/>
        </p:nvGrpSpPr>
        <p:grpSpPr>
          <a:xfrm>
            <a:off x="6509857" y="2839976"/>
            <a:ext cx="2608806" cy="2608290"/>
            <a:chOff x="2298138" y="1351370"/>
            <a:chExt cx="3533798" cy="3536219"/>
          </a:xfrm>
        </p:grpSpPr>
        <p:sp>
          <p:nvSpPr>
            <p:cNvPr id="81" name="角丸四角形 8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25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4214" y="548824"/>
            <a:ext cx="3984215" cy="4910667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8" name="円柱 7"/>
          <p:cNvSpPr/>
          <p:nvPr/>
        </p:nvSpPr>
        <p:spPr>
          <a:xfrm>
            <a:off x="4211071" y="3785537"/>
            <a:ext cx="1881651" cy="1363980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9376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現在の速度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4830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平均速度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81449" y="2592409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サーバ応答速度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評価アルゴリズム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4836428" y="2106246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10092" y="74780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評価付けシステム</a:t>
            </a:r>
            <a:endParaRPr kumimoji="1" lang="ja-JP" altLang="en-US" sz="2400" b="1" dirty="0"/>
          </a:p>
        </p:txBody>
      </p:sp>
      <p:sp>
        <p:nvSpPr>
          <p:cNvPr id="41" name="下矢印 40"/>
          <p:cNvSpPr/>
          <p:nvPr/>
        </p:nvSpPr>
        <p:spPr>
          <a:xfrm>
            <a:off x="4813644" y="3276204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29485" y="4219363"/>
            <a:ext cx="237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評価済み</a:t>
            </a:r>
            <a:endParaRPr kumimoji="1" lang="en-US" altLang="ja-JP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7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" y="312994"/>
            <a:ext cx="2751407" cy="3481854"/>
          </a:xfrm>
          <a:prstGeom prst="rect">
            <a:avLst/>
          </a:prstGeom>
        </p:spPr>
      </p:pic>
      <p:sp>
        <p:nvSpPr>
          <p:cNvPr id="1027" name="右矢印 1026"/>
          <p:cNvSpPr/>
          <p:nvPr/>
        </p:nvSpPr>
        <p:spPr>
          <a:xfrm rot="10800000">
            <a:off x="2687247" y="1449783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屈折矢印 204"/>
          <p:cNvSpPr/>
          <p:nvPr/>
        </p:nvSpPr>
        <p:spPr>
          <a:xfrm rot="5400000">
            <a:off x="1172538" y="3719762"/>
            <a:ext cx="1623626" cy="1397703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122651" y="738302"/>
            <a:ext cx="2243667" cy="59266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378935" y="3794848"/>
            <a:ext cx="2043304" cy="63982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/>
              <a:t>n</a:t>
            </a:r>
            <a:r>
              <a:rPr lang="ja-JP" altLang="en-US" sz="2000" b="1" dirty="0" smtClean="0"/>
              <a:t>段階で評価</a:t>
            </a:r>
            <a:r>
              <a:rPr lang="en-US" altLang="ja-JP" sz="2000" b="1" dirty="0" smtClean="0"/>
              <a:t/>
            </a:r>
            <a:br>
              <a:rPr lang="en-US" altLang="ja-JP" sz="2000" b="1" dirty="0" smtClean="0"/>
            </a:br>
            <a:r>
              <a:rPr lang="en-US" altLang="ja-JP" sz="2000" b="1" dirty="0" smtClean="0"/>
              <a:t>DB</a:t>
            </a:r>
            <a:r>
              <a:rPr lang="ja-JP" altLang="en-US" sz="2000" b="1" dirty="0" smtClean="0"/>
              <a:t>へ保存</a:t>
            </a:r>
            <a:endParaRPr lang="en-US" altLang="ja-JP" sz="2000" b="1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6423808" y="5968790"/>
            <a:ext cx="1465837" cy="26712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Step1</a:t>
            </a:r>
            <a:endParaRPr kumimoji="1" lang="ja-JP" altLang="en-US" sz="2400" b="1" dirty="0"/>
          </a:p>
        </p:txBody>
      </p:sp>
      <p:sp>
        <p:nvSpPr>
          <p:cNvPr id="26" name="正方形/長方形 25"/>
          <p:cNvSpPr/>
          <p:nvPr/>
        </p:nvSpPr>
        <p:spPr>
          <a:xfrm>
            <a:off x="6595350" y="417610"/>
            <a:ext cx="1465837" cy="16251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Step2</a:t>
            </a:r>
            <a:endParaRPr kumimoji="1" lang="ja-JP" altLang="en-US" sz="2400" b="1" dirty="0"/>
          </a:p>
        </p:txBody>
      </p:sp>
      <p:sp>
        <p:nvSpPr>
          <p:cNvPr id="27" name="正方形/長方形 26"/>
          <p:cNvSpPr/>
          <p:nvPr/>
        </p:nvSpPr>
        <p:spPr>
          <a:xfrm>
            <a:off x="1720461" y="2361367"/>
            <a:ext cx="1476499" cy="30499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Step3</a:t>
            </a:r>
            <a:endParaRPr kumimoji="1" lang="ja-JP" altLang="en-US" sz="2400" b="1" dirty="0"/>
          </a:p>
        </p:txBody>
      </p:sp>
      <p:sp>
        <p:nvSpPr>
          <p:cNvPr id="29" name="正方形/長方形 28"/>
          <p:cNvSpPr/>
          <p:nvPr/>
        </p:nvSpPr>
        <p:spPr>
          <a:xfrm>
            <a:off x="3587209" y="5930920"/>
            <a:ext cx="1476499" cy="30499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Step5</a:t>
            </a:r>
            <a:endParaRPr kumimoji="1" lang="ja-JP" altLang="en-US" sz="2400" b="1" dirty="0"/>
          </a:p>
        </p:txBody>
      </p:sp>
      <p:sp>
        <p:nvSpPr>
          <p:cNvPr id="31" name="正方形/長方形 30"/>
          <p:cNvSpPr/>
          <p:nvPr/>
        </p:nvSpPr>
        <p:spPr>
          <a:xfrm>
            <a:off x="2090517" y="3724788"/>
            <a:ext cx="1476499" cy="30499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Step4</a:t>
            </a:r>
            <a:endParaRPr kumimoji="1" lang="ja-JP" altLang="en-US" sz="2400" b="1" dirty="0"/>
          </a:p>
        </p:txBody>
      </p:sp>
      <p:sp>
        <p:nvSpPr>
          <p:cNvPr id="34" name="正方形/長方形 33"/>
          <p:cNvSpPr/>
          <p:nvPr/>
        </p:nvSpPr>
        <p:spPr>
          <a:xfrm>
            <a:off x="5816600" y="5301264"/>
            <a:ext cx="2549719" cy="64945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冗長的</a:t>
            </a:r>
            <a:r>
              <a:rPr kumimoji="1" lang="ja-JP" altLang="en-US" b="1" dirty="0" smtClean="0"/>
              <a:t>で不均一な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性能の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/>
              <a:t>サーバ環境</a:t>
            </a:r>
            <a:endParaRPr kumimoji="1" lang="ja-JP" altLang="en-US" b="1" dirty="0"/>
          </a:p>
        </p:txBody>
      </p:sp>
      <p:sp>
        <p:nvSpPr>
          <p:cNvPr id="1025" name="屈折矢印 1024"/>
          <p:cNvSpPr/>
          <p:nvPr/>
        </p:nvSpPr>
        <p:spPr>
          <a:xfrm rot="16200000">
            <a:off x="6155946" y="1257692"/>
            <a:ext cx="1107149" cy="1491327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6159302" y="2140643"/>
            <a:ext cx="2243667" cy="3089784"/>
            <a:chOff x="6400800" y="2140643"/>
            <a:chExt cx="2472266" cy="3231287"/>
          </a:xfrm>
        </p:grpSpPr>
        <p:sp>
          <p:nvSpPr>
            <p:cNvPr id="30" name="角丸四角形 29"/>
            <p:cNvSpPr/>
            <p:nvPr/>
          </p:nvSpPr>
          <p:spPr>
            <a:xfrm>
              <a:off x="6400800" y="2140643"/>
              <a:ext cx="2472266" cy="3231287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499849" y="3803026"/>
              <a:ext cx="4735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 smtClean="0">
                  <a:solidFill>
                    <a:schemeClr val="bg1"/>
                  </a:solidFill>
                </a:rPr>
                <a:t>・</a:t>
              </a:r>
              <a:endParaRPr kumimoji="1" lang="en-US" altLang="ja-JP" sz="1200" b="1" dirty="0" smtClean="0">
                <a:solidFill>
                  <a:schemeClr val="bg1"/>
                </a:solidFill>
              </a:endParaRPr>
            </a:p>
            <a:p>
              <a:r>
                <a:rPr kumimoji="1" lang="ja-JP" altLang="en-US" sz="1200" b="1" dirty="0" smtClean="0">
                  <a:solidFill>
                    <a:schemeClr val="bg1"/>
                  </a:solidFill>
                </a:rPr>
                <a:t>・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  <a:p>
              <a:r>
                <a:rPr kumimoji="1" lang="ja-JP" altLang="en-US" sz="1200" b="1" dirty="0">
                  <a:solidFill>
                    <a:schemeClr val="bg1"/>
                  </a:solidFill>
                </a:rPr>
                <a:t>・</a:t>
              </a:r>
            </a:p>
            <a:p>
              <a:endParaRPr kumimoji="1" lang="ja-JP" altLang="en-US" b="1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6798833" y="2373757"/>
              <a:ext cx="1697628" cy="633761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IP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アドレス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1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Web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サービス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6789374" y="3190438"/>
              <a:ext cx="1697628" cy="633761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IP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アドレス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Web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サービス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788117" y="4428343"/>
              <a:ext cx="1697628" cy="633761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IP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アドレス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n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Web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サービス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直線矢印コネクタ 8"/>
          <p:cNvCxnSpPr>
            <a:stCxn id="33" idx="3"/>
          </p:cNvCxnSpPr>
          <p:nvPr/>
        </p:nvCxnSpPr>
        <p:spPr>
          <a:xfrm flipV="1">
            <a:off x="5139845" y="2892309"/>
            <a:ext cx="1380686" cy="190820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3"/>
          </p:cNvCxnSpPr>
          <p:nvPr/>
        </p:nvCxnSpPr>
        <p:spPr>
          <a:xfrm flipV="1">
            <a:off x="5139845" y="3555812"/>
            <a:ext cx="1380686" cy="124470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3" idx="3"/>
            <a:endCxn id="24" idx="1"/>
          </p:cNvCxnSpPr>
          <p:nvPr/>
        </p:nvCxnSpPr>
        <p:spPr>
          <a:xfrm flipV="1">
            <a:off x="5139845" y="4631165"/>
            <a:ext cx="1370961" cy="16934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700097" y="4081581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89505" y="4569681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186531" y="5230428"/>
            <a:ext cx="2277856" cy="6747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114" name="右矢印 113"/>
          <p:cNvSpPr/>
          <p:nvPr/>
        </p:nvSpPr>
        <p:spPr>
          <a:xfrm rot="21036110">
            <a:off x="1031254" y="5324750"/>
            <a:ext cx="1682064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pic>
        <p:nvPicPr>
          <p:cNvPr id="115" name="図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52" y="5145556"/>
            <a:ext cx="864014" cy="712052"/>
          </a:xfrm>
          <a:prstGeom prst="rect">
            <a:avLst/>
          </a:prstGeom>
        </p:spPr>
      </p:pic>
      <p:pic>
        <p:nvPicPr>
          <p:cNvPr id="116" name="図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13" y="5329783"/>
            <a:ext cx="1017555" cy="62093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267" y="304758"/>
            <a:ext cx="2622590" cy="338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45376" y="2568001"/>
              <a:ext cx="3591662" cy="786896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rgbClr val="41719C"/>
                  </a:solidFill>
                </a:rPr>
                <a:t>応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答計測テーブルへ挿入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1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900777" y="104063"/>
            <a:ext cx="2744466" cy="6508514"/>
            <a:chOff x="5076711" y="95597"/>
            <a:chExt cx="2744466" cy="650851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5076711" y="95597"/>
              <a:ext cx="2744466" cy="6508514"/>
              <a:chOff x="5076711" y="95597"/>
              <a:chExt cx="2744466" cy="6508514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5076712" y="95597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700" b="1" dirty="0" smtClean="0">
                    <a:solidFill>
                      <a:schemeClr val="tx1"/>
                    </a:solidFill>
                  </a:rPr>
                  <a:t>192.168.1.81raspberry </a:t>
                </a:r>
                <a:r>
                  <a:rPr kumimoji="1" lang="en-US" altLang="ja-JP" sz="1700" b="1" dirty="0">
                    <a:solidFill>
                      <a:schemeClr val="tx1"/>
                    </a:solidFill>
                  </a:rPr>
                  <a:t>pi 4</a:t>
                </a:r>
              </a:p>
              <a:p>
                <a:pPr algn="ctr"/>
                <a:endParaRPr kumimoji="1" lang="en-US" altLang="ja-JP" sz="17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616898" y="517702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8" name="フローチャート: 磁気ディスク 37"/>
              <p:cNvSpPr/>
              <p:nvPr/>
            </p:nvSpPr>
            <p:spPr>
              <a:xfrm>
                <a:off x="5814836" y="1234461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076712" y="2342123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700" b="1" dirty="0" smtClean="0">
                    <a:solidFill>
                      <a:schemeClr val="tx1"/>
                    </a:solidFill>
                  </a:rPr>
                  <a:t>192.168.1.82 </a:t>
                </a:r>
                <a:r>
                  <a:rPr kumimoji="1" lang="en-US" altLang="ja-JP" sz="1700" b="1" dirty="0">
                    <a:solidFill>
                      <a:schemeClr val="tx1"/>
                    </a:solidFill>
                  </a:rPr>
                  <a:t>raspberry pi 4</a:t>
                </a: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5616898" y="2764228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1" name="フローチャート: 磁気ディスク 40"/>
              <p:cNvSpPr/>
              <p:nvPr/>
            </p:nvSpPr>
            <p:spPr>
              <a:xfrm>
                <a:off x="5814836" y="3480987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5076711" y="4588649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700" b="1" dirty="0" smtClean="0">
                    <a:solidFill>
                      <a:schemeClr val="tx1"/>
                    </a:solidFill>
                  </a:rPr>
                  <a:t>192.168.1.83 </a:t>
                </a:r>
                <a:r>
                  <a:rPr kumimoji="1" lang="en-US" altLang="ja-JP" sz="1700" b="1" dirty="0">
                    <a:solidFill>
                      <a:schemeClr val="tx1"/>
                    </a:solidFill>
                  </a:rPr>
                  <a:t>raspberry pi 4</a:t>
                </a: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5616897" y="5010754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4" name="フローチャート: 磁気ディスク 43"/>
              <p:cNvSpPr/>
              <p:nvPr/>
            </p:nvSpPr>
            <p:spPr>
              <a:xfrm>
                <a:off x="5814836" y="5727513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66" name="下矢印 65"/>
            <p:cNvSpPr/>
            <p:nvPr/>
          </p:nvSpPr>
          <p:spPr>
            <a:xfrm rot="10800000">
              <a:off x="6224721" y="325790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下矢印 66"/>
            <p:cNvSpPr/>
            <p:nvPr/>
          </p:nvSpPr>
          <p:spPr>
            <a:xfrm rot="10800000">
              <a:off x="6224721" y="93889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下矢印 67"/>
            <p:cNvSpPr/>
            <p:nvPr/>
          </p:nvSpPr>
          <p:spPr>
            <a:xfrm rot="10800000">
              <a:off x="6224721" y="5431951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2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 rot="16200000">
            <a:off x="3493235" y="705248"/>
            <a:ext cx="1944129" cy="6844159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t="68231"/>
          <a:stretch/>
        </p:blipFill>
        <p:spPr>
          <a:xfrm>
            <a:off x="5442252" y="3293135"/>
            <a:ext cx="1753870" cy="139053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33267" b="32459"/>
          <a:stretch/>
        </p:blipFill>
        <p:spPr>
          <a:xfrm>
            <a:off x="3472415" y="3278816"/>
            <a:ext cx="1753870" cy="1457252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t="-613" b="66339"/>
          <a:stretch/>
        </p:blipFill>
        <p:spPr>
          <a:xfrm>
            <a:off x="1502578" y="3293135"/>
            <a:ext cx="1753870" cy="1459409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1583579" y="3371563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580067" y="3396277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584102" y="3397421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 rot="16200000">
            <a:off x="7421028" y="360200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95118" y="4621251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23072" y="4629489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17674" y="4637727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626609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192.168.1.81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591767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192.168.1.82</a:t>
            </a:r>
            <a:endParaRPr kumimoji="1" lang="ja-JP" altLang="en-US" sz="2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56925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192.168.1.83</a:t>
            </a:r>
            <a:endParaRPr kumimoji="1" lang="ja-JP" altLang="en-US" sz="2000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313" y="172338"/>
            <a:ext cx="476138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35543" y="1351055"/>
            <a:ext cx="3984215" cy="3819677"/>
            <a:chOff x="2035543" y="1351055"/>
            <a:chExt cx="3984215" cy="381967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035543" y="1351055"/>
              <a:ext cx="3984215" cy="3819677"/>
              <a:chOff x="4179634" y="893568"/>
              <a:chExt cx="3984215" cy="3811749"/>
            </a:xfrm>
            <a:solidFill>
              <a:srgbClr val="BDEDFF"/>
            </a:solidFill>
          </p:grpSpPr>
          <p:sp>
            <p:nvSpPr>
              <p:cNvPr id="4" name="正方形/長方形 3"/>
              <p:cNvSpPr/>
              <p:nvPr/>
            </p:nvSpPr>
            <p:spPr>
              <a:xfrm>
                <a:off x="4179634" y="893568"/>
                <a:ext cx="3984215" cy="38117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002190" y="1093189"/>
                <a:ext cx="233910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ロードバランサ</a:t>
                </a:r>
                <a:endParaRPr kumimoji="1" lang="ja-JP" altLang="en-US" sz="2400" b="1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4274301" y="1599528"/>
                <a:ext cx="3331361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1,2,3 &gt;= 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C)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437133" y="3003864"/>
                <a:ext cx="346921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rgbClr val="41719C"/>
                    </a:solidFill>
                  </a:rPr>
                  <a:t>e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lse 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 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== D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2243045" y="2543166"/>
              <a:ext cx="3569216" cy="717728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rgbClr val="41719C"/>
                  </a:solidFill>
                </a:rPr>
                <a:t>最小接続を使う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（リーストコネクション）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243045" y="3945612"/>
              <a:ext cx="3569216" cy="717728"/>
            </a:xfrm>
            <a:prstGeom prst="rect">
              <a:avLst/>
            </a:prstGeom>
            <a:solidFill>
              <a:srgbClr val="FFD966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41719C"/>
                  </a:solidFill>
                </a:rPr>
                <a:t>X</a:t>
              </a:r>
              <a:r>
                <a:rPr kumimoji="1" lang="ja-JP" altLang="en-US" b="1" dirty="0">
                  <a:solidFill>
                    <a:srgbClr val="41719C"/>
                  </a:solidFill>
                </a:rPr>
                <a:t>サーバの重みづけを下げる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（コンフィグの設定変更）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8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19067" y="1515812"/>
            <a:ext cx="2552641" cy="1626814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36693" y="1933629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363304" y="622314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83833" y="317496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保存された評価で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4776"/>
              </p:ext>
            </p:extLst>
          </p:nvPr>
        </p:nvGraphicFramePr>
        <p:xfrm>
          <a:off x="974654" y="767974"/>
          <a:ext cx="3860955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Speed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Datetime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15:50:15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0.2371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15:51:15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24050"/>
              </p:ext>
            </p:extLst>
          </p:nvPr>
        </p:nvGraphicFramePr>
        <p:xfrm>
          <a:off x="425294" y="3266888"/>
          <a:ext cx="7773930" cy="15738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1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Now_speed_score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Ave_speed_score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Datetime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15:51:23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0.4561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15:52:23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889468" y="3986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応答速度テーブル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27429" y="28975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評価テーブル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119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469920" y="424675"/>
            <a:ext cx="2603157" cy="423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7122" y="91505"/>
            <a:ext cx="156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Integrated.py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5667437" y="570124"/>
            <a:ext cx="2208124" cy="388584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応答速計測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667437" y="1119716"/>
            <a:ext cx="2208124" cy="22952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計測結果を応答</a:t>
            </a:r>
            <a:r>
              <a:rPr kumimoji="1" lang="ja-JP" altLang="en-US" sz="900" b="1" dirty="0">
                <a:solidFill>
                  <a:srgbClr val="41719C"/>
                </a:solidFill>
              </a:rPr>
              <a:t>速度テーブル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へ挿入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667437" y="1510247"/>
            <a:ext cx="2208124" cy="24523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応答速度を評価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67437" y="1916493"/>
            <a:ext cx="2208124" cy="264227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評価済み速度を評価テーブルへ挿入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667437" y="2325969"/>
            <a:ext cx="2208124" cy="397496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応答速度テーブルから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41719C"/>
                </a:solidFill>
              </a:rPr>
            </a:br>
            <a:r>
              <a:rPr kumimoji="1" lang="ja-JP" altLang="en-US" sz="900" b="1" dirty="0" smtClean="0">
                <a:solidFill>
                  <a:srgbClr val="41719C"/>
                </a:solidFill>
              </a:rPr>
              <a:t>過去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>24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時間の平均を取り出す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667437" y="3452347"/>
            <a:ext cx="2208124" cy="35010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平均を評価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667437" y="3967964"/>
            <a:ext cx="2208124" cy="391479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評価済み平均速度を</a:t>
            </a:r>
            <a:endParaRPr kumimoji="1" lang="en-US" altLang="ja-JP" sz="1000" b="1" dirty="0" smtClean="0">
              <a:solidFill>
                <a:srgbClr val="41719C"/>
              </a:solidFill>
            </a:endParaRPr>
          </a:p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</a:t>
            </a:r>
            <a:r>
              <a:rPr kumimoji="1" lang="ja-JP" altLang="en-US" sz="1000" b="1" dirty="0">
                <a:solidFill>
                  <a:srgbClr val="41719C"/>
                </a:solidFill>
              </a:rPr>
              <a:t>テーブルへ挿入</a:t>
            </a:r>
            <a:endParaRPr kumimoji="1" lang="ja-JP" altLang="en-US" sz="1050" b="1" dirty="0">
              <a:solidFill>
                <a:srgbClr val="41719C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67437" y="2869295"/>
            <a:ext cx="2208124" cy="41754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抽出した平均を挿入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6673825" y="95420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6673825" y="1338290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>
            <a:off x="6671142" y="1745118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6671142" y="2147969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6671142" y="2712215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>
            <a:off x="6671142" y="328401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>
            <a:off x="6671141" y="3801892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6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8" y="305276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7" y="3159384"/>
            <a:ext cx="4585738" cy="12054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667" y="483287"/>
            <a:ext cx="3151905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037667"/>
            <a:chOff x="4591569" y="626533"/>
            <a:chExt cx="3984215" cy="5037667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037667"/>
            </a:xfrm>
            <a:prstGeom prst="rect">
              <a:avLst/>
            </a:prstGeom>
            <a:solidFill>
              <a:srgbClr val="BDEDFF"/>
            </a:solidFill>
            <a:ln w="19050">
              <a:solidFill>
                <a:srgbClr val="01B0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sz="2400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sz="2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時間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の</a:t>
              </a:r>
              <a:r>
                <a:rPr kumimoji="1" lang="en-US" altLang="ja-JP" b="1" dirty="0" smtClean="0">
                  <a:solidFill>
                    <a:schemeClr val="accent1">
                      <a:lumMod val="50000"/>
                    </a:schemeClr>
                  </a:solidFill>
                </a:rPr>
                <a:t/>
              </a:r>
              <a:br>
                <a:rPr kumimoji="1" lang="en-US" altLang="ja-JP" b="1" dirty="0" smtClean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データ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を抽出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0" y="1742211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平均</a:t>
              </a:r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の</a:t>
              </a:r>
              <a:r>
                <a:rPr kumimoji="1" lang="en-US" altLang="ja-JP" sz="2000" b="1" dirty="0" smtClean="0">
                  <a:solidFill>
                    <a:schemeClr val="tx1"/>
                  </a:solidFill>
                </a:rPr>
                <a:t/>
              </a:r>
              <a:br>
                <a:rPr kumimoji="1" lang="en-US" altLang="ja-JP" sz="2000" b="1" dirty="0" smtClean="0">
                  <a:solidFill>
                    <a:schemeClr val="tx1"/>
                  </a:solidFill>
                </a:rPr>
              </a:br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応答</a:t>
              </a:r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速度</a:t>
              </a:r>
              <a:endParaRPr kumimoji="1" lang="en-US" altLang="ja-JP" sz="2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292117" y="760865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 smtClean="0"/>
                <a:t>応答速度の計測</a:t>
              </a:r>
              <a:endParaRPr kumimoji="1" lang="ja-JP" altLang="en-US" sz="28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の</a:t>
              </a:r>
              <a:r>
                <a:rPr kumimoji="1" lang="en-US" altLang="ja-JP" sz="2000" b="1" dirty="0" smtClean="0">
                  <a:solidFill>
                    <a:schemeClr val="tx1"/>
                  </a:solidFill>
                </a:rPr>
                <a:t/>
              </a:r>
              <a:br>
                <a:rPr kumimoji="1" lang="en-US" altLang="ja-JP" sz="2000" b="1" dirty="0" smtClean="0">
                  <a:solidFill>
                    <a:schemeClr val="tx1"/>
                  </a:solidFill>
                </a:rPr>
              </a:br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応答</a:t>
              </a:r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速度</a:t>
              </a:r>
              <a:endParaRPr kumimoji="1" lang="en-US" altLang="ja-JP" sz="2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45376" y="2568001"/>
              <a:ext cx="3591662" cy="786896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 smtClean="0">
                  <a:solidFill>
                    <a:srgbClr val="41719C"/>
                  </a:solidFill>
                </a:rPr>
                <a:t>応</a:t>
              </a:r>
              <a:r>
                <a:rPr kumimoji="1" lang="ja-JP" altLang="en-US" sz="2400" b="1" dirty="0" smtClean="0">
                  <a:solidFill>
                    <a:schemeClr val="accent1">
                      <a:lumMod val="50000"/>
                    </a:schemeClr>
                  </a:solidFill>
                </a:rPr>
                <a:t>答計測テーブルへ挿入</a:t>
              </a:r>
              <a:endParaRPr kumimoji="1" lang="en-US" altLang="ja-JP" sz="2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7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プレゼン】見やすいプレゼン資料の作り方【初心者用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54" y="-597711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480" y="291982"/>
            <a:ext cx="2337611" cy="30489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66" y="291982"/>
            <a:ext cx="2411738" cy="297681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3" y="1335814"/>
            <a:ext cx="663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96669" y="3240624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応答評価</a:t>
            </a:r>
            <a:r>
              <a:rPr kumimoji="1" lang="en-US" altLang="ja-JP" b="1" dirty="0" smtClean="0"/>
              <a:t>DB</a:t>
            </a:r>
            <a:r>
              <a:rPr kumimoji="1" lang="ja-JP" altLang="en-US" b="1" dirty="0"/>
              <a:t>を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30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7979"/>
              </p:ext>
            </p:extLst>
          </p:nvPr>
        </p:nvGraphicFramePr>
        <p:xfrm>
          <a:off x="547225" y="2190259"/>
          <a:ext cx="7884676" cy="276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874">
                  <a:extLst>
                    <a:ext uri="{9D8B030D-6E8A-4147-A177-3AD203B41FA5}">
                      <a16:colId xmlns:a16="http://schemas.microsoft.com/office/drawing/2014/main" val="3485652126"/>
                    </a:ext>
                  </a:extLst>
                </a:gridCol>
                <a:gridCol w="837309">
                  <a:extLst>
                    <a:ext uri="{9D8B030D-6E8A-4147-A177-3AD203B41FA5}">
                      <a16:colId xmlns:a16="http://schemas.microsoft.com/office/drawing/2014/main" val="359627915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145896562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221901698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025677375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713905081"/>
                    </a:ext>
                  </a:extLst>
                </a:gridCol>
              </a:tblGrid>
              <a:tr h="460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08592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計測システム作成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21953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評価システム作成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12469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ロードバランサ実装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83884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実験・評価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15737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論文執筆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77780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6457950" y="5991225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2913132" y="3195429"/>
            <a:ext cx="1246173" cy="2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4033667" y="3641203"/>
            <a:ext cx="882464" cy="31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863752" y="4142444"/>
            <a:ext cx="1594198" cy="300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627815" y="4571322"/>
            <a:ext cx="1367116" cy="31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2913131" y="2776507"/>
            <a:ext cx="687825" cy="233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888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柱 8"/>
          <p:cNvSpPr/>
          <p:nvPr/>
        </p:nvSpPr>
        <p:spPr>
          <a:xfrm>
            <a:off x="3598101" y="708660"/>
            <a:ext cx="2487686" cy="1627332"/>
          </a:xfrm>
          <a:prstGeom prst="can">
            <a:avLst/>
          </a:prstGeom>
          <a:solidFill>
            <a:srgbClr val="FFD966"/>
          </a:solidFill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</a:t>
            </a:r>
            <a:endParaRPr kumimoji="1" lang="en-US" altLang="ja-JP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2023110" y="2680912"/>
            <a:ext cx="5433060" cy="2948940"/>
          </a:xfrm>
          <a:prstGeom prst="wedgeRectCallout">
            <a:avLst>
              <a:gd name="adj1" fmla="val -7649"/>
              <a:gd name="adj2" fmla="val -65407"/>
            </a:avLst>
          </a:prstGeom>
          <a:solidFill>
            <a:srgbClr val="BDED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93" y="2750820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1" y="4231582"/>
            <a:ext cx="4585738" cy="12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3241902" y="4341702"/>
            <a:ext cx="1629502" cy="11317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6" b="10847"/>
          <a:stretch/>
        </p:blipFill>
        <p:spPr>
          <a:xfrm>
            <a:off x="1394901" y="313867"/>
            <a:ext cx="6347073" cy="2825841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1826528" y="4737296"/>
            <a:ext cx="141537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69" y="4551562"/>
            <a:ext cx="864014" cy="7120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23" y="4629538"/>
            <a:ext cx="1017555" cy="620930"/>
          </a:xfrm>
          <a:prstGeom prst="rect">
            <a:avLst/>
          </a:prstGeom>
        </p:spPr>
      </p:pic>
      <p:sp>
        <p:nvSpPr>
          <p:cNvPr id="7" name="直方体 6"/>
          <p:cNvSpPr/>
          <p:nvPr/>
        </p:nvSpPr>
        <p:spPr>
          <a:xfrm>
            <a:off x="3359686" y="4719512"/>
            <a:ext cx="1406523" cy="60880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ロードバランサ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直方体 11"/>
          <p:cNvSpPr/>
          <p:nvPr/>
        </p:nvSpPr>
        <p:spPr>
          <a:xfrm>
            <a:off x="6165518" y="3803278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サーバ１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直方体 12"/>
          <p:cNvSpPr/>
          <p:nvPr/>
        </p:nvSpPr>
        <p:spPr>
          <a:xfrm>
            <a:off x="6165517" y="4464025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サーバ２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直方体 13"/>
          <p:cNvSpPr/>
          <p:nvPr/>
        </p:nvSpPr>
        <p:spPr>
          <a:xfrm>
            <a:off x="6165516" y="5179607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サーバ３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7" idx="5"/>
            <a:endCxn id="12" idx="2"/>
          </p:cNvCxnSpPr>
          <p:nvPr/>
        </p:nvCxnSpPr>
        <p:spPr>
          <a:xfrm flipV="1">
            <a:off x="4766209" y="4124011"/>
            <a:ext cx="1399309" cy="8238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5"/>
            <a:endCxn id="14" idx="2"/>
          </p:cNvCxnSpPr>
          <p:nvPr/>
        </p:nvCxnSpPr>
        <p:spPr>
          <a:xfrm>
            <a:off x="4766209" y="4947813"/>
            <a:ext cx="1399307" cy="55252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5"/>
            <a:endCxn id="13" idx="2"/>
          </p:cNvCxnSpPr>
          <p:nvPr/>
        </p:nvCxnSpPr>
        <p:spPr>
          <a:xfrm flipV="1">
            <a:off x="4766209" y="4784758"/>
            <a:ext cx="1399308" cy="16305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207243" y="3715986"/>
            <a:ext cx="17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ここが遅いと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ボトルネックに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11399" y="4358175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0252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360814" y="1607157"/>
            <a:ext cx="3984215" cy="4910667"/>
          </a:xfrm>
          <a:prstGeom prst="rect">
            <a:avLst/>
          </a:prstGeom>
          <a:solidFill>
            <a:srgbClr val="BDEDFF"/>
          </a:solidFill>
          <a:ln w="19050"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>
          <a:xfrm>
            <a:off x="2428909" y="4983965"/>
            <a:ext cx="1881651" cy="1363980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0368" y="2388131"/>
            <a:ext cx="1737032" cy="776447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sz="2400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sz="24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2400" b="1" dirty="0" smtClean="0">
                <a:solidFill>
                  <a:srgbClr val="41719C"/>
                </a:solidFill>
              </a:rPr>
            </a:br>
            <a:r>
              <a:rPr kumimoji="1" lang="ja-JP" altLang="en-US" sz="2400" b="1" dirty="0" smtClean="0">
                <a:solidFill>
                  <a:srgbClr val="41719C"/>
                </a:solidFill>
              </a:rPr>
              <a:t>現在の速度</a:t>
            </a:r>
            <a:endParaRPr kumimoji="1" lang="ja-JP" altLang="en-US" sz="2400" b="1" dirty="0">
              <a:solidFill>
                <a:srgbClr val="41719C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43605" y="2381549"/>
            <a:ext cx="1677425" cy="776446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sz="2400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sz="24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2400" b="1" dirty="0" smtClean="0">
                <a:solidFill>
                  <a:srgbClr val="41719C"/>
                </a:solidFill>
              </a:rPr>
            </a:br>
            <a:r>
              <a:rPr kumimoji="1" lang="ja-JP" altLang="en-US" sz="2400" b="1" dirty="0" smtClean="0">
                <a:solidFill>
                  <a:srgbClr val="41719C"/>
                </a:solidFill>
              </a:rPr>
              <a:t>平均速度</a:t>
            </a:r>
            <a:endParaRPr kumimoji="1" lang="ja-JP" altLang="en-US" sz="2400" b="1" dirty="0">
              <a:solidFill>
                <a:srgbClr val="41719C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74994" y="3749017"/>
            <a:ext cx="2790284" cy="788897"/>
          </a:xfrm>
          <a:prstGeom prst="rect">
            <a:avLst/>
          </a:prstGeom>
          <a:solidFill>
            <a:srgbClr val="DEEBF7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41719C"/>
                </a:solidFill>
              </a:rPr>
              <a:t>応答</a:t>
            </a:r>
            <a:r>
              <a:rPr kumimoji="1" lang="ja-JP" altLang="en-US" sz="2400" b="1" dirty="0" smtClean="0">
                <a:solidFill>
                  <a:srgbClr val="41719C"/>
                </a:solidFill>
              </a:rPr>
              <a:t>速度</a:t>
            </a:r>
            <a:r>
              <a:rPr kumimoji="1" lang="en-US" altLang="ja-JP" sz="24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2400" b="1" dirty="0" smtClean="0">
                <a:solidFill>
                  <a:srgbClr val="41719C"/>
                </a:solidFill>
              </a:rPr>
            </a:br>
            <a:r>
              <a:rPr kumimoji="1" lang="ja-JP" altLang="en-US" sz="2400" b="1" dirty="0" smtClean="0">
                <a:solidFill>
                  <a:srgbClr val="41719C"/>
                </a:solidFill>
              </a:rPr>
              <a:t>評価アルゴリズム</a:t>
            </a:r>
            <a:endParaRPr kumimoji="1" lang="ja-JP" altLang="en-US" sz="2400" b="1" dirty="0">
              <a:solidFill>
                <a:srgbClr val="41719C"/>
              </a:solidFill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3050249" y="3245248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14981" y="17294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評価付けシステム</a:t>
            </a:r>
            <a:endParaRPr kumimoji="1" lang="ja-JP" altLang="en-US" sz="2800" b="1" dirty="0"/>
          </a:p>
        </p:txBody>
      </p:sp>
      <p:sp>
        <p:nvSpPr>
          <p:cNvPr id="10" name="下矢印 9"/>
          <p:cNvSpPr/>
          <p:nvPr/>
        </p:nvSpPr>
        <p:spPr>
          <a:xfrm>
            <a:off x="3028609" y="4659880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80777" y="5427914"/>
            <a:ext cx="237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評価済み</a:t>
            </a:r>
            <a:endParaRPr kumimoji="1" lang="en-US" altLang="ja-JP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</a:t>
            </a:r>
            <a:r>
              <a:rPr kumimoji="1" lang="ja-JP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速度</a:t>
            </a:r>
            <a:r>
              <a:rPr kumimoji="1" lang="en-US" altLang="ja-JP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129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" y="312994"/>
            <a:ext cx="2751407" cy="3481854"/>
          </a:xfrm>
          <a:prstGeom prst="rect">
            <a:avLst/>
          </a:prstGeom>
        </p:spPr>
      </p:pic>
      <p:sp>
        <p:nvSpPr>
          <p:cNvPr id="209" name="右矢印 208"/>
          <p:cNvSpPr/>
          <p:nvPr/>
        </p:nvSpPr>
        <p:spPr>
          <a:xfrm>
            <a:off x="1308924" y="6220832"/>
            <a:ext cx="1682064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279894" y="999551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2140643"/>
            <a:ext cx="2472266" cy="3231287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402" y="6021952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17" y="6113074"/>
            <a:ext cx="1017555" cy="620930"/>
          </a:xfrm>
          <a:prstGeom prst="rect">
            <a:avLst/>
          </a:prstGeom>
        </p:spPr>
      </p:pic>
      <p:sp>
        <p:nvSpPr>
          <p:cNvPr id="1027" name="右矢印 1026"/>
          <p:cNvSpPr/>
          <p:nvPr/>
        </p:nvSpPr>
        <p:spPr>
          <a:xfrm rot="10800000">
            <a:off x="2687247" y="1449783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屈折矢印 204"/>
          <p:cNvSpPr/>
          <p:nvPr/>
        </p:nvSpPr>
        <p:spPr>
          <a:xfrm rot="5400000">
            <a:off x="1172538" y="3719762"/>
            <a:ext cx="1623626" cy="1397703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85711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92931" y="3900042"/>
            <a:ext cx="2445211" cy="600058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応答速度</a:t>
            </a:r>
            <a:r>
              <a:rPr lang="en-US" altLang="ja-JP" b="1" dirty="0" smtClean="0"/>
              <a:t>n</a:t>
            </a:r>
            <a:r>
              <a:rPr lang="ja-JP" altLang="en-US" b="1" dirty="0" smtClean="0"/>
              <a:t>段階で評価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b="1" dirty="0" smtClean="0"/>
              <a:t>DB</a:t>
            </a:r>
            <a:r>
              <a:rPr lang="ja-JP" altLang="en-US" b="1" dirty="0" smtClean="0"/>
              <a:t>へ保存</a:t>
            </a:r>
            <a:endParaRPr lang="en-US" altLang="ja-JP" b="1" dirty="0" smtClean="0"/>
          </a:p>
        </p:txBody>
      </p:sp>
      <p:cxnSp>
        <p:nvCxnSpPr>
          <p:cNvPr id="9" name="直線矢印コネクタ 8"/>
          <p:cNvCxnSpPr>
            <a:stCxn id="33" idx="3"/>
          </p:cNvCxnSpPr>
          <p:nvPr/>
        </p:nvCxnSpPr>
        <p:spPr>
          <a:xfrm flipV="1">
            <a:off x="5139845" y="2856489"/>
            <a:ext cx="1588709" cy="194402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3"/>
            <a:endCxn id="23" idx="1"/>
          </p:cNvCxnSpPr>
          <p:nvPr/>
        </p:nvCxnSpPr>
        <p:spPr>
          <a:xfrm flipV="1">
            <a:off x="5139845" y="3507319"/>
            <a:ext cx="1649529" cy="129319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3" idx="3"/>
            <a:endCxn id="24" idx="1"/>
          </p:cNvCxnSpPr>
          <p:nvPr/>
        </p:nvCxnSpPr>
        <p:spPr>
          <a:xfrm flipV="1">
            <a:off x="5139845" y="4745224"/>
            <a:ext cx="1648272" cy="5529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700097" y="4081581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89505" y="4569681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99849" y="3803026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898369" y="5234053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6798833" y="2373757"/>
            <a:ext cx="1697628" cy="63376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IP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アドレス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1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サービス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789374" y="3190438"/>
            <a:ext cx="1697628" cy="63376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IP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アドレス</a:t>
            </a:r>
            <a:r>
              <a:rPr kumimoji="1" lang="en-US" altLang="ja-JP" sz="1400" b="1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サービス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788117" y="4428343"/>
            <a:ext cx="1697628" cy="63376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IP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アドレス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n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サービス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361" y="406400"/>
            <a:ext cx="2615300" cy="3417799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7030624" y="6153456"/>
            <a:ext cx="1465837" cy="26712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Step1</a:t>
            </a:r>
            <a:endParaRPr kumimoji="1" lang="ja-JP" altLang="en-US" b="1" dirty="0"/>
          </a:p>
        </p:txBody>
      </p:sp>
      <p:sp>
        <p:nvSpPr>
          <p:cNvPr id="26" name="正方形/長方形 25"/>
          <p:cNvSpPr/>
          <p:nvPr/>
        </p:nvSpPr>
        <p:spPr>
          <a:xfrm>
            <a:off x="6873499" y="536425"/>
            <a:ext cx="1465837" cy="16251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Step2</a:t>
            </a:r>
            <a:endParaRPr kumimoji="1" lang="ja-JP" altLang="en-US" b="1" dirty="0"/>
          </a:p>
        </p:txBody>
      </p:sp>
      <p:sp>
        <p:nvSpPr>
          <p:cNvPr id="27" name="正方形/長方形 26"/>
          <p:cNvSpPr/>
          <p:nvPr/>
        </p:nvSpPr>
        <p:spPr>
          <a:xfrm>
            <a:off x="1737862" y="2322714"/>
            <a:ext cx="1476499" cy="30499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Step3</a:t>
            </a:r>
            <a:endParaRPr kumimoji="1" lang="ja-JP" altLang="en-US" b="1" dirty="0"/>
          </a:p>
        </p:txBody>
      </p:sp>
      <p:sp>
        <p:nvSpPr>
          <p:cNvPr id="29" name="正方形/長方形 28"/>
          <p:cNvSpPr/>
          <p:nvPr/>
        </p:nvSpPr>
        <p:spPr>
          <a:xfrm>
            <a:off x="4281952" y="5898493"/>
            <a:ext cx="1476499" cy="30499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Step5</a:t>
            </a:r>
            <a:endParaRPr kumimoji="1" lang="ja-JP" altLang="en-US" b="1" dirty="0"/>
          </a:p>
        </p:txBody>
      </p:sp>
      <p:sp>
        <p:nvSpPr>
          <p:cNvPr id="31" name="正方形/長方形 30"/>
          <p:cNvSpPr/>
          <p:nvPr/>
        </p:nvSpPr>
        <p:spPr>
          <a:xfrm>
            <a:off x="1744220" y="3202147"/>
            <a:ext cx="1476499" cy="30499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Step4</a:t>
            </a:r>
            <a:endParaRPr kumimoji="1" lang="ja-JP" altLang="en-US" b="1" dirty="0"/>
          </a:p>
        </p:txBody>
      </p:sp>
      <p:sp>
        <p:nvSpPr>
          <p:cNvPr id="34" name="正方形/長方形 33"/>
          <p:cNvSpPr/>
          <p:nvPr/>
        </p:nvSpPr>
        <p:spPr>
          <a:xfrm>
            <a:off x="6472577" y="5470122"/>
            <a:ext cx="2528061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冗長的で不均一</a:t>
            </a:r>
            <a:r>
              <a:rPr kumimoji="1" lang="ja-JP" altLang="en-US" b="1" dirty="0" smtClean="0"/>
              <a:t>な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性能の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/>
              <a:t>サーバ環境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5702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63172"/>
              </p:ext>
            </p:extLst>
          </p:nvPr>
        </p:nvGraphicFramePr>
        <p:xfrm>
          <a:off x="1523999" y="1405466"/>
          <a:ext cx="4568050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2468">
                  <a:extLst>
                    <a:ext uri="{9D8B030D-6E8A-4147-A177-3AD203B41FA5}">
                      <a16:colId xmlns:a16="http://schemas.microsoft.com/office/drawing/2014/main" val="2128745079"/>
                    </a:ext>
                  </a:extLst>
                </a:gridCol>
                <a:gridCol w="1400493">
                  <a:extLst>
                    <a:ext uri="{9D8B030D-6E8A-4147-A177-3AD203B41FA5}">
                      <a16:colId xmlns:a16="http://schemas.microsoft.com/office/drawing/2014/main" val="1451391942"/>
                    </a:ext>
                  </a:extLst>
                </a:gridCol>
                <a:gridCol w="2475089">
                  <a:extLst>
                    <a:ext uri="{9D8B030D-6E8A-4147-A177-3AD203B41FA5}">
                      <a16:colId xmlns:a16="http://schemas.microsoft.com/office/drawing/2014/main" val="90939200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時刻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応答速度</a:t>
                      </a:r>
                      <a:r>
                        <a:rPr kumimoji="1" lang="en-US" altLang="ja-JP" dirty="0" smtClean="0"/>
                        <a:t>(S)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ロードバランサの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リバース先</a:t>
                      </a:r>
                      <a:r>
                        <a:rPr kumimoji="1" lang="en-US" altLang="ja-JP" dirty="0" smtClean="0"/>
                        <a:t>(IP)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7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0.5536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0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0.4328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66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0.3254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192.168.1.83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57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0.2329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723252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685" y="4260930"/>
            <a:ext cx="4341752" cy="22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4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617681"/>
            <a:ext cx="2415909" cy="298196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sp>
        <p:nvSpPr>
          <p:cNvPr id="209" name="右矢印 208"/>
          <p:cNvSpPr/>
          <p:nvPr/>
        </p:nvSpPr>
        <p:spPr>
          <a:xfrm>
            <a:off x="1001140" y="5031346"/>
            <a:ext cx="1682064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99955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2140643"/>
            <a:ext cx="2472266" cy="3231287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18" y="483246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33" y="492358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275020" y="540465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73232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屈折矢印 204"/>
          <p:cNvSpPr/>
          <p:nvPr/>
        </p:nvSpPr>
        <p:spPr>
          <a:xfrm rot="5400000">
            <a:off x="1359691" y="349206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85711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254887" y="3559581"/>
            <a:ext cx="2291158" cy="610913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応答速度を</a:t>
            </a:r>
            <a:r>
              <a:rPr lang="en-US" altLang="ja-JP" b="1" dirty="0" smtClean="0"/>
              <a:t>L1</a:t>
            </a:r>
            <a:r>
              <a:rPr lang="ja-JP" altLang="en-US" b="1" dirty="0" smtClean="0"/>
              <a:t>～</a:t>
            </a:r>
            <a:r>
              <a:rPr lang="en-US" altLang="ja-JP" b="1" dirty="0" smtClean="0"/>
              <a:t>Ln</a:t>
            </a:r>
            <a:r>
              <a:rPr lang="ja-JP" altLang="en-US" b="1" dirty="0" smtClean="0"/>
              <a:t>の</a:t>
            </a:r>
            <a:r>
              <a:rPr lang="en-US" altLang="ja-JP" b="1" dirty="0"/>
              <a:t>n</a:t>
            </a:r>
            <a:r>
              <a:rPr lang="ja-JP" altLang="en-US" b="1" dirty="0" smtClean="0"/>
              <a:t>段階で評価</a:t>
            </a:r>
            <a:endParaRPr lang="en-US" altLang="ja-JP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719" y="688492"/>
            <a:ext cx="2293458" cy="299131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791" y="2398489"/>
            <a:ext cx="2094283" cy="2284673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33" idx="3"/>
          </p:cNvCxnSpPr>
          <p:nvPr/>
        </p:nvCxnSpPr>
        <p:spPr>
          <a:xfrm flipV="1">
            <a:off x="5139845" y="2856489"/>
            <a:ext cx="1588709" cy="194402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3"/>
          </p:cNvCxnSpPr>
          <p:nvPr/>
        </p:nvCxnSpPr>
        <p:spPr>
          <a:xfrm flipV="1">
            <a:off x="5139845" y="3695787"/>
            <a:ext cx="1520922" cy="110472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3" idx="3"/>
          </p:cNvCxnSpPr>
          <p:nvPr/>
        </p:nvCxnSpPr>
        <p:spPr>
          <a:xfrm flipV="1">
            <a:off x="5139845" y="4327662"/>
            <a:ext cx="1520922" cy="47285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700097" y="4081581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89505" y="4569681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90185" y="469044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898369" y="5234053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5791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/>
          <p:cNvSpPr/>
          <p:nvPr/>
        </p:nvSpPr>
        <p:spPr>
          <a:xfrm rot="16200000">
            <a:off x="275490" y="-504088"/>
            <a:ext cx="5282555" cy="6087531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 rot="19680766">
            <a:off x="1921274" y="5477945"/>
            <a:ext cx="2115926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屈折矢印 23"/>
          <p:cNvSpPr/>
          <p:nvPr/>
        </p:nvSpPr>
        <p:spPr>
          <a:xfrm rot="16200000">
            <a:off x="6285531" y="728275"/>
            <a:ext cx="1136511" cy="1786509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878" y="5228649"/>
            <a:ext cx="864014" cy="712052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117" y="5779870"/>
            <a:ext cx="1017555" cy="620930"/>
          </a:xfrm>
          <a:prstGeom prst="rect">
            <a:avLst/>
          </a:prstGeom>
        </p:spPr>
      </p:pic>
      <p:sp>
        <p:nvSpPr>
          <p:cNvPr id="39" name="屈折矢印 38"/>
          <p:cNvSpPr/>
          <p:nvPr/>
        </p:nvSpPr>
        <p:spPr>
          <a:xfrm rot="5400000">
            <a:off x="1446181" y="3436741"/>
            <a:ext cx="1468282" cy="1449583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43" name="正方形/長方形 42"/>
          <p:cNvSpPr/>
          <p:nvPr/>
        </p:nvSpPr>
        <p:spPr>
          <a:xfrm>
            <a:off x="73647" y="4826731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各サーバの評価値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S</a:t>
            </a:r>
            <a:r>
              <a:rPr kumimoji="1" lang="ja-JP" altLang="en-US" b="1" dirty="0" smtClean="0"/>
              <a:t>～</a:t>
            </a:r>
            <a:r>
              <a:rPr kumimoji="1" lang="en-US" altLang="ja-JP" b="1" dirty="0" smtClean="0"/>
              <a:t>D</a:t>
            </a:r>
            <a:r>
              <a:rPr kumimoji="1" lang="ja-JP" altLang="en-US" b="1" dirty="0" smtClean="0"/>
              <a:t>を与える</a:t>
            </a:r>
            <a:endParaRPr kumimoji="1" lang="ja-JP" altLang="en-US" b="1" dirty="0"/>
          </a:p>
        </p:txBody>
      </p:sp>
      <p:sp>
        <p:nvSpPr>
          <p:cNvPr id="62" name="正方形/長方形 61"/>
          <p:cNvSpPr/>
          <p:nvPr/>
        </p:nvSpPr>
        <p:spPr>
          <a:xfrm>
            <a:off x="4011482" y="5164455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25" y="387594"/>
            <a:ext cx="2619989" cy="366316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695" y="387594"/>
            <a:ext cx="2602371" cy="3048037"/>
          </a:xfrm>
          <a:prstGeom prst="rect">
            <a:avLst/>
          </a:prstGeom>
        </p:spPr>
      </p:pic>
      <p:sp>
        <p:nvSpPr>
          <p:cNvPr id="20" name="右矢印 19"/>
          <p:cNvSpPr/>
          <p:nvPr/>
        </p:nvSpPr>
        <p:spPr>
          <a:xfrm rot="10800000">
            <a:off x="2663985" y="1625600"/>
            <a:ext cx="586495" cy="56418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4688" y="-99715"/>
            <a:ext cx="460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</a:rPr>
              <a:t>192.168.1.80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 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raspberry pi 4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042" y="1904999"/>
            <a:ext cx="1840033" cy="4367011"/>
          </a:xfrm>
          <a:prstGeom prst="rect">
            <a:avLst/>
          </a:prstGeom>
        </p:spPr>
      </p:pic>
      <p:sp>
        <p:nvSpPr>
          <p:cNvPr id="36" name="右矢印 35"/>
          <p:cNvSpPr/>
          <p:nvPr/>
        </p:nvSpPr>
        <p:spPr>
          <a:xfrm rot="20784576">
            <a:off x="5136361" y="4282515"/>
            <a:ext cx="1838144" cy="30034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2996171" y="3771214"/>
            <a:ext cx="2552641" cy="1134654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348" y="3992302"/>
            <a:ext cx="2350340" cy="76944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/>
              <a:t>ロードバランサ</a:t>
            </a:r>
            <a:endParaRPr kumimoji="1" lang="en-US" altLang="ja-JP" sz="2400" b="1" dirty="0" smtClean="0"/>
          </a:p>
          <a:p>
            <a:pPr algn="ctr"/>
            <a:r>
              <a:rPr kumimoji="1" lang="en-US" altLang="ja-JP" sz="2000" b="1" dirty="0"/>
              <a:t>NGINX</a:t>
            </a:r>
            <a:endParaRPr kumimoji="1" lang="ja-JP" altLang="en-US" sz="2000" b="1" dirty="0"/>
          </a:p>
        </p:txBody>
      </p:sp>
      <p:sp>
        <p:nvSpPr>
          <p:cNvPr id="48" name="正方形/長方形 47"/>
          <p:cNvSpPr/>
          <p:nvPr/>
        </p:nvSpPr>
        <p:spPr>
          <a:xfrm>
            <a:off x="4690553" y="6467946"/>
            <a:ext cx="4326466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冗長的な</a:t>
            </a:r>
            <a:r>
              <a:rPr kumimoji="1" lang="en-US" altLang="ja-JP" b="1" dirty="0"/>
              <a:t>Web</a:t>
            </a:r>
            <a:r>
              <a:rPr kumimoji="1" lang="ja-JP" altLang="en-US" b="1" dirty="0"/>
              <a:t>サービスを積んだサーバ群</a:t>
            </a:r>
            <a:r>
              <a:rPr kumimoji="1" lang="en-US" altLang="ja-JP" b="1" dirty="0"/>
              <a:t/>
            </a:r>
            <a:br>
              <a:rPr kumimoji="1" lang="en-US" altLang="ja-JP" b="1" dirty="0"/>
            </a:br>
            <a:r>
              <a:rPr kumimoji="1" lang="ja-JP" altLang="en-US" b="1" dirty="0"/>
              <a:t>性能制限で異種環境を再現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9313" y="3013376"/>
            <a:ext cx="133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7030A0"/>
                </a:solidFill>
              </a:rPr>
              <a:t>メモリ制限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813996" y="4521965"/>
            <a:ext cx="133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7030A0"/>
                </a:solidFill>
              </a:rPr>
              <a:t>CPU</a:t>
            </a:r>
            <a:r>
              <a:rPr kumimoji="1" lang="ja-JP" altLang="en-US" sz="1400" b="1" dirty="0" smtClean="0">
                <a:solidFill>
                  <a:srgbClr val="7030A0"/>
                </a:solidFill>
              </a:rPr>
              <a:t>制限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033917" y="6028628"/>
            <a:ext cx="1687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7030A0"/>
                </a:solidFill>
              </a:rPr>
              <a:t>トラフィック制限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2635769" y="668865"/>
            <a:ext cx="3984215" cy="4671877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endParaRPr kumimoji="1" lang="ja-JP" altLang="en-US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2889576" y="1356898"/>
            <a:ext cx="3591662" cy="1025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b="1" dirty="0" smtClean="0">
                <a:solidFill>
                  <a:schemeClr val="accent1">
                    <a:lumMod val="50000"/>
                  </a:schemeClr>
                </a:solidFill>
              </a:rPr>
              <a:t>応答速度計測プログラム</a:t>
            </a:r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506151" y="1753966"/>
            <a:ext cx="2358511" cy="4624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分に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回計測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58325" y="82016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応答速度の計測</a:t>
            </a:r>
            <a:endParaRPr kumimoji="1" lang="ja-JP" altLang="en-US" sz="24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3894208" y="2689841"/>
            <a:ext cx="1467335" cy="6578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現在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の応答速度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365518" y="2216405"/>
            <a:ext cx="639774" cy="4734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柱 25"/>
          <p:cNvSpPr/>
          <p:nvPr/>
        </p:nvSpPr>
        <p:spPr>
          <a:xfrm>
            <a:off x="3687049" y="3741986"/>
            <a:ext cx="1881651" cy="1204429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96448" y="4175913"/>
            <a:ext cx="237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  <a:endParaRPr kumimoji="1" lang="ja-JP" altLang="en-US" dirty="0"/>
          </a:p>
        </p:txBody>
      </p:sp>
      <p:sp>
        <p:nvSpPr>
          <p:cNvPr id="28" name="下矢印 27"/>
          <p:cNvSpPr/>
          <p:nvPr/>
        </p:nvSpPr>
        <p:spPr>
          <a:xfrm>
            <a:off x="4365518" y="3349591"/>
            <a:ext cx="639774" cy="4734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29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4232</TotalTime>
  <Words>1274</Words>
  <Application>Microsoft Office PowerPoint</Application>
  <PresentationFormat>画面に合わせる (4:3)</PresentationFormat>
  <Paragraphs>335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0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サーバ管理システム提案方式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松尾 祐介</cp:lastModifiedBy>
  <cp:revision>145</cp:revision>
  <cp:lastPrinted>2021-11-04T19:33:38Z</cp:lastPrinted>
  <dcterms:created xsi:type="dcterms:W3CDTF">2021-04-16T03:36:38Z</dcterms:created>
  <dcterms:modified xsi:type="dcterms:W3CDTF">2022-01-20T11:04:03Z</dcterms:modified>
</cp:coreProperties>
</file>