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4" r:id="rId3"/>
    <p:sldId id="283" r:id="rId4"/>
    <p:sldId id="257" r:id="rId5"/>
    <p:sldId id="282" r:id="rId6"/>
    <p:sldId id="259" r:id="rId7"/>
    <p:sldId id="260" r:id="rId8"/>
    <p:sldId id="261" r:id="rId9"/>
    <p:sldId id="258" r:id="rId10"/>
    <p:sldId id="263" r:id="rId11"/>
    <p:sldId id="281" r:id="rId12"/>
    <p:sldId id="264" r:id="rId13"/>
    <p:sldId id="278" r:id="rId14"/>
    <p:sldId id="279" r:id="rId15"/>
    <p:sldId id="272" r:id="rId16"/>
    <p:sldId id="273" r:id="rId17"/>
    <p:sldId id="274" r:id="rId18"/>
    <p:sldId id="275" r:id="rId19"/>
    <p:sldId id="276" r:id="rId20"/>
    <p:sldId id="27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56"/>
      </p:cViewPr>
      <p:guideLst/>
    </p:cSldViewPr>
  </p:slideViewPr>
  <p:notesTextViewPr>
    <p:cViewPr>
      <p:scale>
        <a:sx n="1" d="1"/>
        <a:sy n="1" d="1"/>
      </p:scale>
      <p:origin x="0" y="0"/>
    </p:cViewPr>
  </p:notesTextViewPr>
  <p:sorterViewPr>
    <p:cViewPr>
      <p:scale>
        <a:sx n="125" d="100"/>
        <a:sy n="125" d="100"/>
      </p:scale>
      <p:origin x="0" y="-32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6742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4022844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4117979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https://www.thinkwithgoogle.com/marketing-strategies/app-and-mobile/mobile-page-speed-new-industry-benchmarks/</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244732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93762"/>
            <a:ext cx="7772400" cy="2387600"/>
          </a:xfrm>
        </p:spPr>
        <p:txBody>
          <a:bodyPr>
            <a:normAutofit fontScale="90000"/>
          </a:bodyPr>
          <a:lstStyle/>
          <a:p>
            <a:r>
              <a:rPr kumimoji="1" lang="ja-JP" altLang="en-US" dirty="0" smtClean="0"/>
              <a:t>観光地検索システムに</a:t>
            </a:r>
            <a:r>
              <a:rPr kumimoji="1" lang="en-US" altLang="ja-JP" dirty="0" smtClean="0"/>
              <a:t/>
            </a:r>
            <a:br>
              <a:rPr kumimoji="1" lang="en-US" altLang="ja-JP" dirty="0" smtClean="0"/>
            </a:br>
            <a:r>
              <a:rPr kumimoji="1" lang="ja-JP" altLang="en-US" dirty="0" smtClean="0"/>
              <a:t>おけるレスポンス速度を考慮したロードバランサー</a:t>
            </a:r>
            <a:endParaRPr kumimoji="1" lang="ja-JP" altLang="en-US" dirty="0"/>
          </a:p>
        </p:txBody>
      </p:sp>
      <p:sp>
        <p:nvSpPr>
          <p:cNvPr id="3" name="サブタイトル 2"/>
          <p:cNvSpPr>
            <a:spLocks noGrp="1"/>
          </p:cNvSpPr>
          <p:nvPr>
            <p:ph type="subTitle" idx="1"/>
          </p:nvPr>
        </p:nvSpPr>
        <p:spPr>
          <a:xfrm>
            <a:off x="1143000" y="4181444"/>
            <a:ext cx="6858000" cy="1655762"/>
          </a:xfrm>
        </p:spPr>
        <p:txBody>
          <a:bodyPr/>
          <a:lstStyle/>
          <a:p>
            <a:r>
              <a:rPr kumimoji="1" lang="ja-JP" altLang="en-US" dirty="0"/>
              <a:t>学籍番号</a:t>
            </a:r>
            <a:r>
              <a:rPr kumimoji="1" lang="ja-JP" altLang="en-US" dirty="0" smtClean="0"/>
              <a:t>：</a:t>
            </a:r>
            <a:r>
              <a:rPr kumimoji="1" lang="en-US" altLang="ja-JP" dirty="0" smtClean="0"/>
              <a:t>1821086</a:t>
            </a:r>
            <a:r>
              <a:rPr kumimoji="1" lang="en-US" altLang="ja-JP" dirty="0"/>
              <a:t>	</a:t>
            </a:r>
            <a:r>
              <a:rPr kumimoji="1" lang="ja-JP" altLang="en-US" dirty="0"/>
              <a:t>氏名</a:t>
            </a:r>
            <a:r>
              <a:rPr kumimoji="1" lang="ja-JP" altLang="en-US" dirty="0" smtClean="0"/>
              <a:t>：松尾祐介</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4" name="テキスト ボックス 3"/>
          <p:cNvSpPr txBox="1"/>
          <p:nvPr/>
        </p:nvSpPr>
        <p:spPr>
          <a:xfrm>
            <a:off x="5835771" y="1084149"/>
            <a:ext cx="3041217" cy="300082"/>
          </a:xfrm>
          <a:prstGeom prst="rect">
            <a:avLst/>
          </a:prstGeom>
          <a:noFill/>
        </p:spPr>
        <p:txBody>
          <a:bodyPr wrap="none" rtlCol="0">
            <a:spAutoFit/>
          </a:bodyPr>
          <a:lstStyle/>
          <a:p>
            <a:r>
              <a:rPr lang="ja-JP" altLang="en-US" sz="1350" b="1" dirty="0"/>
              <a:t>情報工学科 </a:t>
            </a:r>
            <a:r>
              <a:rPr lang="ja-JP" altLang="en-US" sz="1350" b="1" dirty="0" smtClean="0"/>
              <a:t>中間発表</a:t>
            </a:r>
            <a:r>
              <a:rPr lang="ja-JP" altLang="en-US" sz="1350" b="1" dirty="0"/>
              <a:t>　</a:t>
            </a:r>
            <a:r>
              <a:rPr lang="en-US" altLang="ja-JP" sz="1350" b="1" dirty="0"/>
              <a:t>20XX</a:t>
            </a:r>
            <a:r>
              <a:rPr lang="ja-JP" altLang="en-US" sz="1350" b="1" dirty="0"/>
              <a:t>年</a:t>
            </a:r>
            <a:r>
              <a:rPr lang="en-US" altLang="ja-JP" sz="1350" b="1" dirty="0"/>
              <a:t>X</a:t>
            </a:r>
            <a:r>
              <a:rPr lang="ja-JP" altLang="en-US" sz="1350" b="1" dirty="0"/>
              <a:t>月</a:t>
            </a:r>
            <a:r>
              <a:rPr lang="en-US" altLang="ja-JP" sz="1350" b="1" dirty="0"/>
              <a:t>XX</a:t>
            </a:r>
            <a:r>
              <a:rPr lang="ja-JP" altLang="en-US" sz="1350" b="1" dirty="0"/>
              <a:t>日</a:t>
            </a:r>
          </a:p>
        </p:txBody>
      </p:sp>
    </p:spTree>
    <p:extLst>
      <p:ext uri="{BB962C8B-B14F-4D97-AF65-F5344CB8AC3E}">
        <p14:creationId xmlns:p14="http://schemas.microsoft.com/office/powerpoint/2010/main" val="417790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提案方式</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10</a:t>
            </a:fld>
            <a:endParaRPr kumimoji="1" lang="ja-JP" altLang="en-US"/>
          </a:p>
        </p:txBody>
      </p:sp>
      <p:pic>
        <p:nvPicPr>
          <p:cNvPr id="3" name="図 2"/>
          <p:cNvPicPr>
            <a:picLocks noChangeAspect="1"/>
          </p:cNvPicPr>
          <p:nvPr/>
        </p:nvPicPr>
        <p:blipFill>
          <a:blip r:embed="rId2"/>
          <a:stretch>
            <a:fillRect/>
          </a:stretch>
        </p:blipFill>
        <p:spPr>
          <a:xfrm>
            <a:off x="890517" y="1118438"/>
            <a:ext cx="7362966" cy="5603038"/>
          </a:xfrm>
          <a:prstGeom prst="rect">
            <a:avLst/>
          </a:prstGeom>
        </p:spPr>
      </p:pic>
    </p:spTree>
    <p:extLst>
      <p:ext uri="{BB962C8B-B14F-4D97-AF65-F5344CB8AC3E}">
        <p14:creationId xmlns:p14="http://schemas.microsoft.com/office/powerpoint/2010/main" val="172466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7061" y="145409"/>
            <a:ext cx="7966710" cy="1325563"/>
          </a:xfrm>
        </p:spPr>
        <p:txBody>
          <a:bodyPr/>
          <a:lstStyle/>
          <a:p>
            <a:r>
              <a:rPr lang="ja-JP" altLang="en-US" sz="3600" dirty="0" smtClean="0"/>
              <a:t>応答速度データ</a:t>
            </a:r>
            <a:r>
              <a:rPr lang="ja-JP" altLang="en-US" sz="3600" dirty="0"/>
              <a:t>ベース</a:t>
            </a:r>
            <a:r>
              <a:rPr lang="ja-JP" altLang="en-US" sz="3600" dirty="0" smtClean="0"/>
              <a:t>のスキーマ</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pic>
        <p:nvPicPr>
          <p:cNvPr id="11" name="図 10"/>
          <p:cNvPicPr>
            <a:picLocks noChangeAspect="1"/>
          </p:cNvPicPr>
          <p:nvPr/>
        </p:nvPicPr>
        <p:blipFill>
          <a:blip r:embed="rId2"/>
          <a:stretch>
            <a:fillRect/>
          </a:stretch>
        </p:blipFill>
        <p:spPr>
          <a:xfrm>
            <a:off x="1927522" y="1065717"/>
            <a:ext cx="4985787" cy="4522382"/>
          </a:xfrm>
          <a:prstGeom prst="rect">
            <a:avLst/>
          </a:prstGeom>
        </p:spPr>
      </p:pic>
      <p:sp>
        <p:nvSpPr>
          <p:cNvPr id="16" name="正方形/長方形 15"/>
          <p:cNvSpPr/>
          <p:nvPr/>
        </p:nvSpPr>
        <p:spPr>
          <a:xfrm>
            <a:off x="383404" y="1869335"/>
            <a:ext cx="2355246" cy="1422972"/>
          </a:xfrm>
          <a:prstGeom prst="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サーバ</a:t>
            </a:r>
            <a:r>
              <a:rPr kumimoji="1" lang="en-US" altLang="ja-JP" b="1" dirty="0" smtClean="0"/>
              <a:t>3</a:t>
            </a:r>
            <a:r>
              <a:rPr kumimoji="1" lang="ja-JP" altLang="en-US" b="1" dirty="0" smtClean="0"/>
              <a:t>台で</a:t>
            </a:r>
            <a:endParaRPr kumimoji="1" lang="en-US" altLang="ja-JP" b="1" dirty="0" smtClean="0"/>
          </a:p>
          <a:p>
            <a:pPr algn="ctr"/>
            <a:r>
              <a:rPr kumimoji="1" lang="ja-JP" altLang="en-US" b="1" dirty="0" smtClean="0"/>
              <a:t>負荷分散している為</a:t>
            </a:r>
            <a:endParaRPr kumimoji="1" lang="en-US" altLang="ja-JP" b="1" dirty="0" smtClean="0"/>
          </a:p>
          <a:p>
            <a:pPr algn="ctr"/>
            <a:r>
              <a:rPr kumimoji="1" lang="ja-JP" altLang="en-US" b="1" dirty="0" smtClean="0"/>
              <a:t>実際は、このテーブルが</a:t>
            </a:r>
            <a:r>
              <a:rPr kumimoji="1" lang="en-US" altLang="ja-JP" b="1" dirty="0" smtClean="0"/>
              <a:t>3</a:t>
            </a:r>
            <a:r>
              <a:rPr kumimoji="1" lang="ja-JP" altLang="en-US" b="1" dirty="0" smtClean="0"/>
              <a:t>つ存在する</a:t>
            </a:r>
            <a:endParaRPr kumimoji="1" lang="ja-JP" altLang="en-US" b="1" dirty="0"/>
          </a:p>
        </p:txBody>
      </p:sp>
      <p:sp>
        <p:nvSpPr>
          <p:cNvPr id="19" name="正方形/長方形 18"/>
          <p:cNvSpPr/>
          <p:nvPr/>
        </p:nvSpPr>
        <p:spPr>
          <a:xfrm>
            <a:off x="6160104" y="2373862"/>
            <a:ext cx="2355246" cy="1422972"/>
          </a:xfrm>
          <a:prstGeom prst="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プログラムの処理時間の関係で後に挿入する評価テーブルの時刻は若干遅くなる。</a:t>
            </a:r>
            <a:endParaRPr kumimoji="1" lang="ja-JP" altLang="en-US" b="1" dirty="0"/>
          </a:p>
        </p:txBody>
      </p:sp>
      <p:cxnSp>
        <p:nvCxnSpPr>
          <p:cNvPr id="21" name="直線コネクタ 20"/>
          <p:cNvCxnSpPr>
            <a:endCxn id="19" idx="2"/>
          </p:cNvCxnSpPr>
          <p:nvPr/>
        </p:nvCxnSpPr>
        <p:spPr>
          <a:xfrm flipV="1">
            <a:off x="5547360" y="3796834"/>
            <a:ext cx="1790367" cy="3397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endCxn id="19" idx="2"/>
          </p:cNvCxnSpPr>
          <p:nvPr/>
        </p:nvCxnSpPr>
        <p:spPr>
          <a:xfrm flipV="1">
            <a:off x="6418636" y="3796834"/>
            <a:ext cx="919091" cy="10973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494983" y="5725489"/>
            <a:ext cx="8020367" cy="521945"/>
          </a:xfrm>
          <a:prstGeom prst="rect">
            <a:avLst/>
          </a:prstGeom>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別プログラムで処理された現在速、平均速、評価などが保管される。</a:t>
            </a:r>
            <a:endParaRPr kumimoji="1" lang="en-US" altLang="ja-JP" b="1" dirty="0" smtClean="0"/>
          </a:p>
          <a:p>
            <a:pPr algn="ctr"/>
            <a:r>
              <a:rPr lang="ja-JP" altLang="en-US" b="1" dirty="0" smtClean="0"/>
              <a:t>ロードバランサはこの評価を基に割り振り先を決めることになる。</a:t>
            </a:r>
            <a:endParaRPr kumimoji="1" lang="ja-JP" altLang="en-US" b="1" dirty="0"/>
          </a:p>
        </p:txBody>
      </p:sp>
    </p:spTree>
    <p:extLst>
      <p:ext uri="{BB962C8B-B14F-4D97-AF65-F5344CB8AC3E}">
        <p14:creationId xmlns:p14="http://schemas.microsoft.com/office/powerpoint/2010/main" val="11386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12</a:t>
            </a:fld>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5477324"/>
          </a:xfrm>
        </p:spPr>
        <p:txBody>
          <a:bodyPr>
            <a:normAutofit/>
          </a:bodyPr>
          <a:lstStyle/>
          <a:p>
            <a:pPr algn="ctr"/>
            <a:r>
              <a:rPr lang="ja-JP" altLang="en-US" sz="6600" dirty="0"/>
              <a:t>卒</a:t>
            </a:r>
            <a:r>
              <a:rPr lang="ja-JP" altLang="en-US" sz="6600" dirty="0" smtClean="0"/>
              <a:t>研</a:t>
            </a:r>
            <a:r>
              <a:rPr lang="en-US" altLang="ja-JP" sz="6600" dirty="0" smtClean="0"/>
              <a:t/>
            </a:r>
            <a:br>
              <a:rPr lang="en-US" altLang="ja-JP" sz="6600" dirty="0" smtClean="0"/>
            </a:br>
            <a:r>
              <a:rPr lang="ja-JP" altLang="en-US" sz="6600" dirty="0" smtClean="0"/>
              <a:t>プログラム</a:t>
            </a:r>
            <a:r>
              <a:rPr lang="en-US" altLang="ja-JP" sz="6600" dirty="0" smtClean="0"/>
              <a:t/>
            </a:r>
            <a:br>
              <a:rPr lang="en-US" altLang="ja-JP" sz="6600" dirty="0" smtClean="0"/>
            </a:br>
            <a:r>
              <a:rPr lang="ja-JP" altLang="en-US" sz="6600" dirty="0" smtClean="0"/>
              <a:t>実験</a:t>
            </a:r>
            <a:r>
              <a:rPr lang="ja-JP" altLang="en-US" sz="6600" dirty="0"/>
              <a:t>システムの説明</a:t>
            </a:r>
            <a:endParaRPr kumimoji="1" lang="ja-JP" altLang="en-US" sz="6600"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325047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6" name="タイトル 1"/>
          <p:cNvSpPr>
            <a:spLocks noGrp="1"/>
          </p:cNvSpPr>
          <p:nvPr>
            <p:ph type="title"/>
          </p:nvPr>
        </p:nvSpPr>
        <p:spPr/>
        <p:txBody>
          <a:bodyPr/>
          <a:lstStyle/>
          <a:p>
            <a:r>
              <a:rPr lang="ja-JP" altLang="en-US" sz="4000" dirty="0" smtClean="0"/>
              <a:t>ロードバランサに使われる技術</a:t>
            </a:r>
            <a:endParaRPr kumimoji="1" lang="ja-JP" altLang="en-US" dirty="0"/>
          </a:p>
        </p:txBody>
      </p:sp>
      <p:sp>
        <p:nvSpPr>
          <p:cNvPr id="7" name="コンテンツ プレースホルダー 2"/>
          <p:cNvSpPr txBox="1">
            <a:spLocks/>
          </p:cNvSpPr>
          <p:nvPr/>
        </p:nvSpPr>
        <p:spPr>
          <a:xfrm>
            <a:off x="275129" y="1690689"/>
            <a:ext cx="8510525" cy="47966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dirty="0" smtClean="0"/>
              <a:t>WEB</a:t>
            </a:r>
            <a:r>
              <a:rPr lang="ja-JP" altLang="en-US" dirty="0" smtClean="0"/>
              <a:t>サーバで</a:t>
            </a:r>
            <a:r>
              <a:rPr lang="ja-JP" altLang="en-US" dirty="0"/>
              <a:t>負荷分散するにはプロキシ機能を応用</a:t>
            </a:r>
            <a:r>
              <a:rPr lang="ja-JP" altLang="en-US" dirty="0" smtClean="0"/>
              <a:t>する</a:t>
            </a:r>
            <a:endParaRPr lang="en-US" altLang="ja-JP" dirty="0" smtClean="0"/>
          </a:p>
          <a:p>
            <a:pPr lvl="1"/>
            <a:endParaRPr lang="en-US" altLang="ja-JP" dirty="0" smtClean="0"/>
          </a:p>
          <a:p>
            <a:pPr lvl="1"/>
            <a:r>
              <a:rPr lang="ja-JP" altLang="en-US" dirty="0" smtClean="0"/>
              <a:t>フォワードプロキシ</a:t>
            </a:r>
            <a:endParaRPr lang="en-US" altLang="ja-JP" dirty="0" smtClean="0"/>
          </a:p>
          <a:p>
            <a:pPr lvl="2"/>
            <a:r>
              <a:rPr lang="en-US" altLang="ja-JP" sz="2200" dirty="0"/>
              <a:t>Client </a:t>
            </a:r>
            <a:r>
              <a:rPr lang="ja-JP" altLang="en-US" sz="2200" dirty="0"/>
              <a:t>から不特定の </a:t>
            </a:r>
            <a:r>
              <a:rPr lang="en-US" altLang="ja-JP" sz="2200" dirty="0"/>
              <a:t>Server </a:t>
            </a:r>
            <a:r>
              <a:rPr lang="ja-JP" altLang="en-US" sz="2200" dirty="0"/>
              <a:t>にアクセスする際、</a:t>
            </a:r>
            <a:r>
              <a:rPr lang="en-US" altLang="ja-JP" sz="2200" dirty="0"/>
              <a:t/>
            </a:r>
            <a:br>
              <a:rPr lang="en-US" altLang="ja-JP" sz="2200" dirty="0"/>
            </a:br>
            <a:r>
              <a:rPr lang="en-US" altLang="ja-JP" sz="2200" dirty="0">
                <a:solidFill>
                  <a:srgbClr val="FF0000"/>
                </a:solidFill>
              </a:rPr>
              <a:t>Client </a:t>
            </a:r>
            <a:r>
              <a:rPr lang="ja-JP" altLang="en-US" sz="2200" dirty="0">
                <a:solidFill>
                  <a:srgbClr val="FF0000"/>
                </a:solidFill>
              </a:rPr>
              <a:t>の代わりに通信</a:t>
            </a:r>
            <a:r>
              <a:rPr lang="ja-JP" altLang="en-US" sz="2200" dirty="0"/>
              <a:t>を行ってくれる</a:t>
            </a:r>
            <a:r>
              <a:rPr lang="ja-JP" altLang="en-US" sz="2200" dirty="0" smtClean="0"/>
              <a:t>もの</a:t>
            </a:r>
            <a:r>
              <a:rPr lang="ja-JP" altLang="en-US" sz="2200" dirty="0"/>
              <a:t>。</a:t>
            </a:r>
            <a:r>
              <a:rPr lang="ja-JP" altLang="en-US" sz="2200" dirty="0" smtClean="0"/>
              <a:t>企業</a:t>
            </a:r>
            <a:r>
              <a:rPr lang="ja-JP" altLang="en-US" sz="2200" dirty="0"/>
              <a:t>等の内部ネットワークとインターネットの間に設置</a:t>
            </a:r>
            <a:r>
              <a:rPr lang="ja-JP" altLang="en-US" sz="2200" dirty="0" smtClean="0"/>
              <a:t>される。セキュリティ</a:t>
            </a:r>
            <a:r>
              <a:rPr lang="ja-JP" altLang="en-US" sz="2200" dirty="0"/>
              <a:t>を確保する等の理由</a:t>
            </a:r>
            <a:r>
              <a:rPr lang="ja-JP" altLang="en-US" sz="2200" dirty="0" smtClean="0"/>
              <a:t>からクライアントに代わってインターネット</a:t>
            </a:r>
            <a:r>
              <a:rPr lang="ja-JP" altLang="en-US" sz="2200" dirty="0"/>
              <a:t>との接続を「代理」</a:t>
            </a:r>
            <a:r>
              <a:rPr lang="ja-JP" altLang="en-US" sz="2200" dirty="0" smtClean="0"/>
              <a:t>する。</a:t>
            </a:r>
            <a:r>
              <a:rPr lang="en-US" altLang="ja-JP" dirty="0" smtClean="0"/>
              <a:t/>
            </a:r>
            <a:br>
              <a:rPr lang="en-US" altLang="ja-JP" dirty="0" smtClean="0"/>
            </a:br>
            <a:endParaRPr lang="en-US" altLang="ja-JP" dirty="0" smtClean="0"/>
          </a:p>
          <a:p>
            <a:pPr lvl="1"/>
            <a:r>
              <a:rPr lang="ja-JP" altLang="en-US" dirty="0" smtClean="0"/>
              <a:t>リバースプロキシ</a:t>
            </a:r>
            <a:endParaRPr lang="en-US" altLang="ja-JP" dirty="0" smtClean="0"/>
          </a:p>
          <a:p>
            <a:pPr lvl="2"/>
            <a:r>
              <a:rPr lang="ja-JP" altLang="en-US" sz="2400" dirty="0"/>
              <a:t>不特定多数の </a:t>
            </a:r>
            <a:r>
              <a:rPr lang="en-US" altLang="ja-JP" sz="2400" dirty="0"/>
              <a:t>Client </a:t>
            </a:r>
            <a:r>
              <a:rPr lang="ja-JP" altLang="en-US" sz="2400" dirty="0"/>
              <a:t>から</a:t>
            </a:r>
            <a:r>
              <a:rPr lang="ja-JP" altLang="en-US" sz="2400" dirty="0" smtClean="0"/>
              <a:t>、特定</a:t>
            </a:r>
            <a:r>
              <a:rPr lang="ja-JP" altLang="en-US" sz="2400" dirty="0"/>
              <a:t>の </a:t>
            </a:r>
            <a:r>
              <a:rPr lang="en-US" altLang="ja-JP" sz="2400" dirty="0">
                <a:solidFill>
                  <a:srgbClr val="FF0000"/>
                </a:solidFill>
              </a:rPr>
              <a:t>Server </a:t>
            </a:r>
            <a:r>
              <a:rPr lang="ja-JP" altLang="en-US" sz="2400" dirty="0" smtClean="0">
                <a:solidFill>
                  <a:srgbClr val="FF0000"/>
                </a:solidFill>
              </a:rPr>
              <a:t>へ通信</a:t>
            </a:r>
            <a:r>
              <a:rPr lang="ja-JP" altLang="en-US" sz="2400" dirty="0">
                <a:solidFill>
                  <a:srgbClr val="FF0000"/>
                </a:solidFill>
              </a:rPr>
              <a:t>を代わり</a:t>
            </a:r>
            <a:r>
              <a:rPr lang="ja-JP" altLang="en-US" sz="2400" dirty="0"/>
              <a:t>に行って</a:t>
            </a:r>
            <a:r>
              <a:rPr lang="ja-JP" altLang="en-US" sz="2400" dirty="0" smtClean="0"/>
              <a:t>くれる。</a:t>
            </a:r>
            <a:r>
              <a:rPr lang="en-US" altLang="ja-JP" sz="2400" dirty="0" smtClean="0"/>
              <a:t>Web</a:t>
            </a:r>
            <a:r>
              <a:rPr lang="ja-JP" altLang="en-US" sz="2400" dirty="0" smtClean="0"/>
              <a:t>サーバへのアクセスはプロキシ</a:t>
            </a:r>
            <a:r>
              <a:rPr lang="en-US" altLang="ja-JP" sz="2400" dirty="0" smtClean="0"/>
              <a:t>―</a:t>
            </a:r>
            <a:r>
              <a:rPr lang="ja-JP" altLang="en-US" sz="2400" dirty="0" smtClean="0"/>
              <a:t>サーバが一括して受けるので直接アクセスはできない。</a:t>
            </a:r>
            <a:endParaRPr lang="en-US" altLang="ja-JP" sz="2400" dirty="0" smtClean="0"/>
          </a:p>
          <a:p>
            <a:pPr lvl="2"/>
            <a:endParaRPr lang="en-US" altLang="ja-JP" sz="2400" dirty="0"/>
          </a:p>
          <a:p>
            <a:pPr marL="914400" lvl="2" indent="0">
              <a:buNone/>
            </a:pPr>
            <a:r>
              <a:rPr lang="ja-JP" altLang="en-US" sz="2400" dirty="0" smtClean="0"/>
              <a:t>参考：</a:t>
            </a:r>
            <a:r>
              <a:rPr lang="en-US" altLang="ja-JP" sz="2400" dirty="0" smtClean="0"/>
              <a:t/>
            </a:r>
            <a:br>
              <a:rPr lang="en-US" altLang="ja-JP" sz="2400" dirty="0" smtClean="0"/>
            </a:br>
            <a:r>
              <a:rPr lang="en-US" altLang="ja-JP" sz="2400" dirty="0" smtClean="0"/>
              <a:t>https</a:t>
            </a:r>
            <a:r>
              <a:rPr lang="en-US" altLang="ja-JP" sz="2400" dirty="0"/>
              <a:t>://qiita.com/att55/items/162950627dc593c72f23</a:t>
            </a:r>
            <a:endParaRPr lang="en-US" altLang="ja-JP" sz="2400" dirty="0" smtClean="0"/>
          </a:p>
        </p:txBody>
      </p:sp>
      <p:sp>
        <p:nvSpPr>
          <p:cNvPr id="9" name="コンテンツ プレースホルダー 2"/>
          <p:cNvSpPr txBox="1">
            <a:spLocks/>
          </p:cNvSpPr>
          <p:nvPr/>
        </p:nvSpPr>
        <p:spPr>
          <a:xfrm>
            <a:off x="275129" y="3657601"/>
            <a:ext cx="7806190" cy="852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endParaRPr lang="en-US" altLang="ja-JP" dirty="0" smtClean="0"/>
          </a:p>
        </p:txBody>
      </p:sp>
      <p:sp>
        <p:nvSpPr>
          <p:cNvPr id="2" name="正方形/長方形 1"/>
          <p:cNvSpPr/>
          <p:nvPr/>
        </p:nvSpPr>
        <p:spPr>
          <a:xfrm>
            <a:off x="992777" y="3893404"/>
            <a:ext cx="2290817" cy="383057"/>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3380469" y="3907129"/>
            <a:ext cx="2723823" cy="369332"/>
          </a:xfrm>
          <a:prstGeom prst="rect">
            <a:avLst/>
          </a:prstGeom>
          <a:noFill/>
        </p:spPr>
        <p:txBody>
          <a:bodyPr wrap="none" rtlCol="0">
            <a:spAutoFit/>
          </a:bodyPr>
          <a:lstStyle/>
          <a:p>
            <a:r>
              <a:rPr kumimoji="1" lang="ja-JP" altLang="en-US" b="1" dirty="0" smtClean="0">
                <a:solidFill>
                  <a:srgbClr val="FF0000"/>
                </a:solidFill>
              </a:rPr>
              <a:t>ロードバランサはこっち</a:t>
            </a:r>
            <a:endParaRPr kumimoji="1" lang="ja-JP" altLang="en-US" b="1" dirty="0">
              <a:solidFill>
                <a:srgbClr val="FF0000"/>
              </a:solidFill>
            </a:endParaRPr>
          </a:p>
        </p:txBody>
      </p:sp>
    </p:spTree>
    <p:extLst>
      <p:ext uri="{BB962C8B-B14F-4D97-AF65-F5344CB8AC3E}">
        <p14:creationId xmlns:p14="http://schemas.microsoft.com/office/powerpoint/2010/main" val="3494471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15</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4023265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16</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2343263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17</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41361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1690143"/>
            <a:ext cx="8771766" cy="543259"/>
          </a:xfrm>
        </p:spPr>
        <p:txBody>
          <a:bodyPr>
            <a:normAutofit/>
          </a:bodyPr>
          <a:lstStyle/>
          <a:p>
            <a:r>
              <a:rPr lang="ja-JP" altLang="en-US" dirty="0" smtClean="0"/>
              <a:t>簡易的</a:t>
            </a:r>
            <a:r>
              <a:rPr lang="ja-JP" altLang="en-US" dirty="0"/>
              <a:t>な検索システムを作成しデータベースと接続</a:t>
            </a:r>
            <a:r>
              <a:rPr lang="ja-JP" altLang="en-US" dirty="0" smtClean="0"/>
              <a:t>。</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
        <p:nvSpPr>
          <p:cNvPr id="6" name="タイトル 1"/>
          <p:cNvSpPr>
            <a:spLocks noGrp="1"/>
          </p:cNvSpPr>
          <p:nvPr>
            <p:ph type="title"/>
          </p:nvPr>
        </p:nvSpPr>
        <p:spPr/>
        <p:txBody>
          <a:bodyPr>
            <a:normAutofit/>
          </a:bodyPr>
          <a:lstStyle/>
          <a:p>
            <a:r>
              <a:rPr kumimoji="1" lang="ja-JP" altLang="en-US" sz="4000" dirty="0" smtClean="0"/>
              <a:t>ラズパイ上に検索システムの作成</a:t>
            </a:r>
            <a:endParaRPr kumimoji="1" lang="ja-JP" altLang="en-US" sz="4000"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27202"/>
          <a:stretch/>
        </p:blipFill>
        <p:spPr>
          <a:xfrm>
            <a:off x="345428" y="2331740"/>
            <a:ext cx="4283216" cy="3138427"/>
          </a:xfrm>
          <a:prstGeom prst="rect">
            <a:avLst/>
          </a:prstGeom>
        </p:spPr>
      </p:pic>
      <p:pic>
        <p:nvPicPr>
          <p:cNvPr id="9" name="図 8"/>
          <p:cNvPicPr>
            <a:picLocks noChangeAspect="1"/>
          </p:cNvPicPr>
          <p:nvPr/>
        </p:nvPicPr>
        <p:blipFill>
          <a:blip r:embed="rId3"/>
          <a:stretch>
            <a:fillRect/>
          </a:stretch>
        </p:blipFill>
        <p:spPr>
          <a:xfrm>
            <a:off x="4945793" y="2331740"/>
            <a:ext cx="3389004" cy="2960302"/>
          </a:xfrm>
          <a:prstGeom prst="rect">
            <a:avLst/>
          </a:prstGeom>
        </p:spPr>
      </p:pic>
      <p:sp>
        <p:nvSpPr>
          <p:cNvPr id="10" name="テキスト ボックス 9"/>
          <p:cNvSpPr txBox="1"/>
          <p:nvPr/>
        </p:nvSpPr>
        <p:spPr>
          <a:xfrm>
            <a:off x="1437811" y="4922710"/>
            <a:ext cx="1800493" cy="369332"/>
          </a:xfrm>
          <a:prstGeom prst="rect">
            <a:avLst/>
          </a:prstGeom>
          <a:noFill/>
        </p:spPr>
        <p:txBody>
          <a:bodyPr wrap="none" rtlCol="0">
            <a:spAutoFit/>
          </a:bodyPr>
          <a:lstStyle/>
          <a:p>
            <a:r>
              <a:rPr kumimoji="1" lang="ja-JP" altLang="en-US" dirty="0" smtClean="0"/>
              <a:t>観光地入力画面</a:t>
            </a:r>
            <a:endParaRPr kumimoji="1" lang="ja-JP" altLang="en-US" dirty="0"/>
          </a:p>
        </p:txBody>
      </p:sp>
      <p:sp>
        <p:nvSpPr>
          <p:cNvPr id="11" name="テキスト ボックス 10"/>
          <p:cNvSpPr txBox="1"/>
          <p:nvPr/>
        </p:nvSpPr>
        <p:spPr>
          <a:xfrm>
            <a:off x="6086297" y="5205714"/>
            <a:ext cx="1107996" cy="369332"/>
          </a:xfrm>
          <a:prstGeom prst="rect">
            <a:avLst/>
          </a:prstGeom>
          <a:noFill/>
        </p:spPr>
        <p:txBody>
          <a:bodyPr wrap="none" rtlCol="0">
            <a:spAutoFit/>
          </a:bodyPr>
          <a:lstStyle/>
          <a:p>
            <a:r>
              <a:rPr kumimoji="1" lang="ja-JP" altLang="en-US" dirty="0"/>
              <a:t>実行結果</a:t>
            </a:r>
          </a:p>
        </p:txBody>
      </p:sp>
      <p:sp>
        <p:nvSpPr>
          <p:cNvPr id="12" name="テキスト ボックス 11"/>
          <p:cNvSpPr txBox="1"/>
          <p:nvPr/>
        </p:nvSpPr>
        <p:spPr>
          <a:xfrm>
            <a:off x="1011570" y="5813638"/>
            <a:ext cx="7120860" cy="646331"/>
          </a:xfrm>
          <a:prstGeom prst="rect">
            <a:avLst/>
          </a:prstGeom>
          <a:noFill/>
        </p:spPr>
        <p:txBody>
          <a:bodyPr wrap="none" rtlCol="0">
            <a:spAutoFit/>
          </a:bodyPr>
          <a:lstStyle/>
          <a:p>
            <a:r>
              <a:rPr kumimoji="1" lang="ja-JP" altLang="en-US" dirty="0" smtClean="0"/>
              <a:t>ラズパイの</a:t>
            </a:r>
            <a:r>
              <a:rPr kumimoji="1" lang="en-US" altLang="ja-JP" dirty="0" smtClean="0"/>
              <a:t>IP</a:t>
            </a:r>
            <a:r>
              <a:rPr kumimoji="1" lang="ja-JP" altLang="en-US" dirty="0" smtClean="0"/>
              <a:t>アドレスを自宅では「</a:t>
            </a:r>
            <a:r>
              <a:rPr kumimoji="1" lang="en-US" altLang="ja-JP" dirty="0" smtClean="0"/>
              <a:t>192.168</a:t>
            </a:r>
            <a:r>
              <a:rPr kumimoji="1" lang="en-US" altLang="ja-JP" dirty="0"/>
              <a:t>.</a:t>
            </a:r>
            <a:r>
              <a:rPr kumimoji="1" lang="en-US" altLang="ja-JP" dirty="0" smtClean="0"/>
              <a:t>1.81</a:t>
            </a:r>
            <a:r>
              <a:rPr kumimoji="1" lang="ja-JP" altLang="en-US" dirty="0" smtClean="0"/>
              <a:t>」に固定した。</a:t>
            </a:r>
            <a:endParaRPr kumimoji="1" lang="en-US" altLang="ja-JP" dirty="0" smtClean="0"/>
          </a:p>
          <a:p>
            <a:r>
              <a:rPr kumimoji="1" lang="en-US" altLang="ja-JP" dirty="0" smtClean="0"/>
              <a:t>PC</a:t>
            </a:r>
            <a:r>
              <a:rPr kumimoji="1" lang="ja-JP" altLang="en-US" dirty="0" smtClean="0"/>
              <a:t>からそこへアクセスし検証した結果ちゃんと動いている</a:t>
            </a:r>
            <a:r>
              <a:rPr kumimoji="1" lang="ja-JP" altLang="en-US" dirty="0" err="1" smtClean="0"/>
              <a:t>っぽい</a:t>
            </a:r>
            <a:r>
              <a:rPr kumimoji="1" lang="ja-JP" altLang="en-US" dirty="0" smtClean="0"/>
              <a:t>。</a:t>
            </a:r>
            <a:endParaRPr kumimoji="1" lang="en-US" altLang="ja-JP" dirty="0" smtClean="0"/>
          </a:p>
        </p:txBody>
      </p:sp>
    </p:spTree>
    <p:extLst>
      <p:ext uri="{BB962C8B-B14F-4D97-AF65-F5344CB8AC3E}">
        <p14:creationId xmlns:p14="http://schemas.microsoft.com/office/powerpoint/2010/main" val="3407028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5055525"/>
            <a:ext cx="8771766" cy="1743792"/>
          </a:xfrm>
        </p:spPr>
        <p:txBody>
          <a:bodyPr>
            <a:noAutofit/>
          </a:bodyPr>
          <a:lstStyle/>
          <a:p>
            <a:pPr marL="0" indent="0">
              <a:buNone/>
            </a:pPr>
            <a:r>
              <a:rPr lang="ja-JP" altLang="en-US" sz="2300" dirty="0" smtClean="0"/>
              <a:t>別プログラムで計測した「現在の応答速度」「応答速度の平均」を監視できるようにした。</a:t>
            </a:r>
            <a:r>
              <a:rPr lang="ja-JP" altLang="ja-JP" sz="2300" dirty="0" smtClean="0"/>
              <a:t>平均</a:t>
            </a:r>
            <a:r>
              <a:rPr lang="ja-JP" altLang="ja-JP" sz="2300" dirty="0"/>
              <a:t>の方は</a:t>
            </a:r>
            <a:r>
              <a:rPr lang="en-US" altLang="ja-JP" sz="2300" dirty="0"/>
              <a:t>30</a:t>
            </a:r>
            <a:r>
              <a:rPr lang="ja-JP" altLang="ja-JP" sz="2300" dirty="0"/>
              <a:t>分に</a:t>
            </a:r>
            <a:r>
              <a:rPr lang="en-US" altLang="ja-JP" sz="2300" dirty="0"/>
              <a:t>1</a:t>
            </a:r>
            <a:r>
              <a:rPr lang="ja-JP" altLang="ja-JP" sz="2300" dirty="0"/>
              <a:t>回</a:t>
            </a:r>
            <a:r>
              <a:rPr lang="ja-JP" altLang="ja-JP" sz="2300" dirty="0" smtClean="0"/>
              <a:t>、現在</a:t>
            </a:r>
            <a:r>
              <a:rPr lang="ja-JP" altLang="en-US" sz="2300" dirty="0"/>
              <a:t>の方は</a:t>
            </a:r>
            <a:r>
              <a:rPr lang="en-US" altLang="ja-JP" sz="2300" dirty="0"/>
              <a:t>1</a:t>
            </a:r>
            <a:r>
              <a:rPr lang="ja-JP" altLang="en-US" sz="2300" dirty="0"/>
              <a:t>分に</a:t>
            </a:r>
            <a:r>
              <a:rPr lang="en-US" altLang="ja-JP" sz="2300" dirty="0"/>
              <a:t>1</a:t>
            </a:r>
            <a:r>
              <a:rPr lang="ja-JP" altLang="en-US" sz="2300" dirty="0"/>
              <a:t>回リクエストを送信している関係で、完全なリアルタイムではな</a:t>
            </a:r>
            <a:r>
              <a:rPr lang="ja-JP" altLang="en-US" sz="2300" dirty="0" smtClean="0"/>
              <a:t>いがサーバに異常があったら分かるようになっている。</a:t>
            </a:r>
            <a:endParaRPr lang="en-US" altLang="ja-JP" sz="2300"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
        <p:nvSpPr>
          <p:cNvPr id="6" name="タイトル 1"/>
          <p:cNvSpPr>
            <a:spLocks noGrp="1"/>
          </p:cNvSpPr>
          <p:nvPr>
            <p:ph type="title"/>
          </p:nvPr>
        </p:nvSpPr>
        <p:spPr/>
        <p:txBody>
          <a:bodyPr/>
          <a:lstStyle/>
          <a:p>
            <a:r>
              <a:rPr lang="ja-JP" altLang="en-US" dirty="0"/>
              <a:t>応答</a:t>
            </a:r>
            <a:r>
              <a:rPr lang="ja-JP" altLang="en-US" dirty="0" smtClean="0"/>
              <a:t>速度を監視するシステム</a:t>
            </a:r>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33" y="1487564"/>
            <a:ext cx="4284734" cy="3317419"/>
          </a:xfrm>
          <a:prstGeom prst="rect">
            <a:avLst/>
          </a:prstGeom>
        </p:spPr>
      </p:pic>
      <p:sp>
        <p:nvSpPr>
          <p:cNvPr id="8" name="コンテンツ プレースホルダー 2"/>
          <p:cNvSpPr txBox="1">
            <a:spLocks/>
          </p:cNvSpPr>
          <p:nvPr/>
        </p:nvSpPr>
        <p:spPr>
          <a:xfrm>
            <a:off x="5286627" y="2032337"/>
            <a:ext cx="3544312" cy="2772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smtClean="0"/>
          </a:p>
        </p:txBody>
      </p:sp>
    </p:spTree>
    <p:extLst>
      <p:ext uri="{BB962C8B-B14F-4D97-AF65-F5344CB8AC3E}">
        <p14:creationId xmlns:p14="http://schemas.microsoft.com/office/powerpoint/2010/main" val="831751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smtClean="0"/>
              <a:t>ロードバランサの割り振り方法</a:t>
            </a:r>
            <a:endParaRPr kumimoji="1" lang="ja-JP" altLang="en-US" dirty="0"/>
          </a:p>
        </p:txBody>
      </p:sp>
      <p:sp>
        <p:nvSpPr>
          <p:cNvPr id="3" name="コンテンツ プレースホルダー 2"/>
          <p:cNvSpPr>
            <a:spLocks noGrp="1"/>
          </p:cNvSpPr>
          <p:nvPr>
            <p:ph idx="1"/>
          </p:nvPr>
        </p:nvSpPr>
        <p:spPr>
          <a:xfrm>
            <a:off x="564045" y="3210339"/>
            <a:ext cx="8015909" cy="3568149"/>
          </a:xfrm>
        </p:spPr>
        <p:txBody>
          <a:bodyPr>
            <a:noAutofit/>
          </a:bodyPr>
          <a:lstStyle/>
          <a:p>
            <a:pPr marL="0" indent="0">
              <a:buNone/>
            </a:pPr>
            <a:r>
              <a:rPr lang="ja-JP" altLang="en-US" sz="2200" dirty="0" smtClean="0"/>
              <a:t>候補１</a:t>
            </a:r>
            <a:endParaRPr lang="en-US" altLang="ja-JP" sz="2200" dirty="0" smtClean="0"/>
          </a:p>
          <a:p>
            <a:pPr marL="0" indent="0">
              <a:buNone/>
            </a:pPr>
            <a:r>
              <a:rPr lang="ja-JP" altLang="en-US" sz="2200" dirty="0" smtClean="0"/>
              <a:t>基本的に空いてる場所に割り振る</a:t>
            </a:r>
            <a:r>
              <a:rPr lang="en-US" altLang="ja-JP" sz="2200" dirty="0" smtClean="0"/>
              <a:t/>
            </a:r>
            <a:br>
              <a:rPr lang="en-US" altLang="ja-JP" sz="2200" dirty="0" smtClean="0"/>
            </a:br>
            <a:r>
              <a:rPr lang="ja-JP" altLang="en-US" sz="2200" dirty="0" smtClean="0"/>
              <a:t>極端に遅いサーバ（</a:t>
            </a:r>
            <a:r>
              <a:rPr lang="en-US" altLang="ja-JP" sz="2200" dirty="0" smtClean="0"/>
              <a:t>D</a:t>
            </a:r>
            <a:r>
              <a:rPr lang="ja-JP" altLang="en-US" sz="2200" dirty="0" smtClean="0"/>
              <a:t>評価サーバ）が現れたら重みを下げる案</a:t>
            </a:r>
            <a:endParaRPr lang="en-US" altLang="ja-JP" sz="2200" dirty="0" smtClean="0"/>
          </a:p>
          <a:p>
            <a:pPr marL="0" indent="0">
              <a:buNone/>
            </a:pPr>
            <a:r>
              <a:rPr lang="ja-JP" altLang="en-US" sz="2200" dirty="0" smtClean="0"/>
              <a:t>候補２</a:t>
            </a:r>
            <a:endParaRPr lang="en-US" altLang="ja-JP" sz="2200" dirty="0" smtClean="0"/>
          </a:p>
          <a:p>
            <a:pPr marL="0" indent="0">
              <a:buNone/>
            </a:pPr>
            <a:r>
              <a:rPr lang="ja-JP" altLang="en-US" sz="2200" dirty="0"/>
              <a:t>基本的</a:t>
            </a:r>
            <a:r>
              <a:rPr lang="ja-JP" altLang="en-US" sz="2200" dirty="0" smtClean="0"/>
              <a:t>に応答速度で割り振る</a:t>
            </a:r>
            <a:r>
              <a:rPr lang="en-US" altLang="ja-JP" sz="2200" dirty="0"/>
              <a:t/>
            </a:r>
            <a:br>
              <a:rPr lang="en-US" altLang="ja-JP" sz="2200" dirty="0"/>
            </a:br>
            <a:r>
              <a:rPr lang="ja-JP" altLang="en-US" sz="2200" dirty="0" smtClean="0"/>
              <a:t>ラズパイ３台すべての平均と</a:t>
            </a:r>
            <a:r>
              <a:rPr lang="en-US" altLang="ja-JP" sz="2200" dirty="0" smtClean="0"/>
              <a:t>1</a:t>
            </a:r>
            <a:r>
              <a:rPr lang="ja-JP" altLang="en-US" sz="2200" dirty="0" smtClean="0"/>
              <a:t>台の平均を比べて低ければ優先度を下げる案</a:t>
            </a:r>
            <a:endParaRPr lang="en-US" altLang="ja-JP" sz="2200" dirty="0" smtClean="0"/>
          </a:p>
          <a:p>
            <a:pPr marL="0" indent="0">
              <a:buNone/>
            </a:pPr>
            <a:r>
              <a:rPr lang="ja-JP" altLang="en-US" sz="2200" dirty="0" smtClean="0"/>
              <a:t>候補３</a:t>
            </a:r>
            <a:endParaRPr lang="en-US" altLang="ja-JP" sz="2200" dirty="0" smtClean="0"/>
          </a:p>
          <a:p>
            <a:pPr marL="0" indent="0">
              <a:buNone/>
            </a:pPr>
            <a:endParaRPr lang="en-US" altLang="ja-JP" sz="2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pic>
        <p:nvPicPr>
          <p:cNvPr id="7" name="図 6"/>
          <p:cNvPicPr>
            <a:picLocks noChangeAspect="1"/>
          </p:cNvPicPr>
          <p:nvPr/>
        </p:nvPicPr>
        <p:blipFill>
          <a:blip r:embed="rId3"/>
          <a:stretch>
            <a:fillRect/>
          </a:stretch>
        </p:blipFill>
        <p:spPr>
          <a:xfrm>
            <a:off x="395081" y="1268860"/>
            <a:ext cx="6979754" cy="1834771"/>
          </a:xfrm>
          <a:prstGeom prst="rect">
            <a:avLst/>
          </a:prstGeom>
        </p:spPr>
      </p:pic>
      <p:sp>
        <p:nvSpPr>
          <p:cNvPr id="8" name="コンテンツ プレースホルダー 2"/>
          <p:cNvSpPr txBox="1">
            <a:spLocks/>
          </p:cNvSpPr>
          <p:nvPr/>
        </p:nvSpPr>
        <p:spPr>
          <a:xfrm>
            <a:off x="7456833" y="2056364"/>
            <a:ext cx="1408872" cy="7789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4400" dirty="0" smtClean="0"/>
              <a:t>×</a:t>
            </a:r>
            <a:r>
              <a:rPr lang="ja-JP" altLang="en-US" sz="4400" dirty="0" smtClean="0"/>
              <a:t>３</a:t>
            </a:r>
            <a:endParaRPr lang="en-US" altLang="ja-JP" sz="4400" dirty="0" smtClean="0"/>
          </a:p>
        </p:txBody>
      </p:sp>
    </p:spTree>
    <p:extLst>
      <p:ext uri="{BB962C8B-B14F-4D97-AF65-F5344CB8AC3E}">
        <p14:creationId xmlns:p14="http://schemas.microsoft.com/office/powerpoint/2010/main" val="339667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91314" y="4960418"/>
            <a:ext cx="8771766" cy="1497026"/>
          </a:xfrm>
        </p:spPr>
        <p:txBody>
          <a:bodyPr>
            <a:normAutofit/>
          </a:bodyPr>
          <a:lstStyle/>
          <a:p>
            <a:pPr marL="0" indent="0">
              <a:buNone/>
            </a:pPr>
            <a:r>
              <a:rPr lang="ja-JP" altLang="en-US" sz="2000" dirty="0" smtClean="0"/>
              <a:t>自作関数を作り、取得したレスポンス速度に応じて評価、コメントするようにした。主観的にならない様、評価</a:t>
            </a:r>
            <a:r>
              <a:rPr lang="ja-JP" altLang="en-US" sz="2000" dirty="0"/>
              <a:t>は</a:t>
            </a:r>
            <a:r>
              <a:rPr lang="en-US" altLang="ja-JP" sz="2000" dirty="0"/>
              <a:t>Google</a:t>
            </a:r>
            <a:r>
              <a:rPr lang="ja-JP" altLang="en-US" sz="2000" dirty="0"/>
              <a:t>の開発者向け</a:t>
            </a:r>
            <a:r>
              <a:rPr lang="ja-JP" altLang="en-US" sz="2000" dirty="0" smtClean="0"/>
              <a:t>学習サイト「</a:t>
            </a:r>
            <a:r>
              <a:rPr lang="en-US" altLang="ja-JP" sz="2000" dirty="0" err="1"/>
              <a:t>web.dev</a:t>
            </a:r>
            <a:r>
              <a:rPr lang="ja-JP" altLang="en-US" sz="2000" dirty="0"/>
              <a:t>」が収集したユーザエクスペリエンスを参考にしている。</a:t>
            </a:r>
          </a:p>
          <a:p>
            <a:pPr marL="0" indent="0">
              <a:buNone/>
            </a:pPr>
            <a:r>
              <a:rPr lang="ja-JP" altLang="en-US" sz="2000" dirty="0" smtClean="0"/>
              <a:t>参考：</a:t>
            </a:r>
            <a:r>
              <a:rPr lang="en-US" altLang="ja-JP" sz="2000" dirty="0" smtClean="0"/>
              <a:t>https</a:t>
            </a:r>
            <a:r>
              <a:rPr lang="en-US" altLang="ja-JP" sz="2000" dirty="0"/>
              <a:t>://web.dev/rail/</a:t>
            </a:r>
            <a:endParaRPr lang="en-US" altLang="ja-JP" sz="2000"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sp>
        <p:nvSpPr>
          <p:cNvPr id="6" name="タイトル 1"/>
          <p:cNvSpPr>
            <a:spLocks noGrp="1"/>
          </p:cNvSpPr>
          <p:nvPr>
            <p:ph type="title"/>
          </p:nvPr>
        </p:nvSpPr>
        <p:spPr/>
        <p:txBody>
          <a:bodyPr/>
          <a:lstStyle/>
          <a:p>
            <a:r>
              <a:rPr lang="ja-JP" altLang="en-US" dirty="0"/>
              <a:t>応答</a:t>
            </a:r>
            <a:r>
              <a:rPr lang="ja-JP" altLang="en-US" dirty="0" smtClean="0"/>
              <a:t>速度を監視するシステム</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b="53050"/>
          <a:stretch/>
        </p:blipFill>
        <p:spPr>
          <a:xfrm>
            <a:off x="628650" y="1811418"/>
            <a:ext cx="3826903" cy="2776765"/>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t="45781"/>
          <a:stretch/>
        </p:blipFill>
        <p:spPr>
          <a:xfrm>
            <a:off x="4677197" y="1811418"/>
            <a:ext cx="3405864" cy="2853855"/>
          </a:xfrm>
          <a:prstGeom prst="rect">
            <a:avLst/>
          </a:prstGeom>
        </p:spPr>
      </p:pic>
    </p:spTree>
    <p:extLst>
      <p:ext uri="{BB962C8B-B14F-4D97-AF65-F5344CB8AC3E}">
        <p14:creationId xmlns:p14="http://schemas.microsoft.com/office/powerpoint/2010/main" val="21825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lang="ja-JP" altLang="en-US" dirty="0"/>
              <a:t>やること</a:t>
            </a:r>
            <a:endParaRPr kumimoji="1" lang="ja-JP" altLang="en-US" dirty="0"/>
          </a:p>
        </p:txBody>
      </p:sp>
      <p:sp>
        <p:nvSpPr>
          <p:cNvPr id="3" name="コンテンツ プレースホルダー 2"/>
          <p:cNvSpPr>
            <a:spLocks noGrp="1"/>
          </p:cNvSpPr>
          <p:nvPr>
            <p:ph idx="1"/>
          </p:nvPr>
        </p:nvSpPr>
        <p:spPr>
          <a:xfrm>
            <a:off x="564045" y="1269033"/>
            <a:ext cx="8015909" cy="5509455"/>
          </a:xfrm>
        </p:spPr>
        <p:txBody>
          <a:bodyPr>
            <a:noAutofit/>
          </a:bodyPr>
          <a:lstStyle/>
          <a:p>
            <a:pPr marL="0" indent="0">
              <a:buNone/>
            </a:pPr>
            <a:r>
              <a:rPr lang="en-US" altLang="ja-JP" sz="2200" dirty="0" smtClean="0"/>
              <a:t>NGINX</a:t>
            </a:r>
            <a:r>
              <a:rPr lang="ja-JP" altLang="en-US" sz="2200" dirty="0" smtClean="0"/>
              <a:t>コンフィグ重みづけの検証</a:t>
            </a:r>
            <a:endParaRPr lang="en-US" altLang="ja-JP" sz="2200" dirty="0" smtClean="0"/>
          </a:p>
          <a:p>
            <a:pPr marL="0" indent="0">
              <a:buNone/>
            </a:pPr>
            <a:r>
              <a:rPr lang="en-US" altLang="ja-JP" sz="2200" dirty="0" smtClean="0"/>
              <a:t>1.1.1</a:t>
            </a:r>
            <a:endParaRPr lang="en-US" altLang="ja-JP" sz="2200" dirty="0"/>
          </a:p>
          <a:p>
            <a:pPr marL="0" indent="0">
              <a:buNone/>
            </a:pPr>
            <a:r>
              <a:rPr lang="ja-JP" altLang="en-US" sz="2200" dirty="0" smtClean="0"/>
              <a:t>・すべての重みが等しか</a:t>
            </a:r>
            <a:r>
              <a:rPr lang="ja-JP" altLang="en-US" sz="2200" dirty="0"/>
              <a:t>った</a:t>
            </a:r>
            <a:r>
              <a:rPr lang="ja-JP" altLang="en-US" sz="2200" dirty="0" smtClean="0"/>
              <a:t>場合どうなるのか</a:t>
            </a:r>
            <a:endParaRPr lang="en-US" altLang="ja-JP" sz="2200" dirty="0" smtClean="0"/>
          </a:p>
          <a:p>
            <a:pPr marL="0" indent="0">
              <a:buNone/>
            </a:pPr>
            <a:r>
              <a:rPr lang="ja-JP" altLang="en-US" sz="2200" dirty="0" smtClean="0"/>
              <a:t>・数字が異なる場合</a:t>
            </a:r>
            <a:r>
              <a:rPr lang="en-US" altLang="ja-JP" sz="2200" dirty="0" smtClean="0"/>
              <a:t/>
            </a:r>
            <a:br>
              <a:rPr lang="en-US" altLang="ja-JP" sz="2200" dirty="0" smtClean="0"/>
            </a:br>
            <a:r>
              <a:rPr lang="en-US" altLang="ja-JP" sz="2200" dirty="0" smtClean="0"/>
              <a:t>1.2.1</a:t>
            </a:r>
            <a:br>
              <a:rPr lang="en-US" altLang="ja-JP" sz="2200" dirty="0" smtClean="0"/>
            </a:br>
            <a:r>
              <a:rPr lang="en-US" altLang="ja-JP" sz="2200" dirty="0" smtClean="0"/>
              <a:t>1.1.2</a:t>
            </a:r>
          </a:p>
          <a:p>
            <a:pPr marL="0" indent="0">
              <a:buNone/>
            </a:pPr>
            <a:r>
              <a:rPr lang="en-US" altLang="ja-JP" sz="2200" dirty="0" smtClean="0"/>
              <a:t>3.1.1</a:t>
            </a:r>
          </a:p>
          <a:p>
            <a:pPr marL="0" indent="0">
              <a:buNone/>
            </a:pPr>
            <a:r>
              <a:rPr lang="en-US" altLang="ja-JP" sz="2200" dirty="0" smtClean="0"/>
              <a:t>3.3.1</a:t>
            </a:r>
          </a:p>
          <a:p>
            <a:pPr marL="0" indent="0">
              <a:buNone/>
            </a:pPr>
            <a:endParaRPr lang="en-US" altLang="ja-JP" sz="2200" dirty="0" smtClean="0"/>
          </a:p>
          <a:p>
            <a:pPr marL="0" indent="0">
              <a:buNone/>
            </a:pPr>
            <a:r>
              <a:rPr lang="ja-JP" altLang="en-US" sz="2400" dirty="0"/>
              <a:t>応答速度に基づいて自動でコンフィグを書き換え、</a:t>
            </a:r>
            <a:r>
              <a:rPr lang="en-US" altLang="ja-JP" sz="2400" dirty="0" err="1"/>
              <a:t>nginx</a:t>
            </a:r>
            <a:r>
              <a:rPr lang="ja-JP" altLang="en-US" sz="2400" dirty="0"/>
              <a:t>を</a:t>
            </a:r>
            <a:r>
              <a:rPr lang="en-US" altLang="ja-JP" sz="2400" dirty="0"/>
              <a:t>reload</a:t>
            </a:r>
            <a:r>
              <a:rPr lang="ja-JP" altLang="en-US" sz="2400" dirty="0"/>
              <a:t>するプログラムの作成する。</a:t>
            </a:r>
            <a:endParaRPr lang="en-US" altLang="ja-JP" sz="2400" dirty="0"/>
          </a:p>
          <a:p>
            <a:pPr marL="0" indent="0">
              <a:buNone/>
            </a:pPr>
            <a:endParaRPr lang="en-US" altLang="ja-JP" sz="22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4310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lang="ja-JP" altLang="en-US" dirty="0" smtClean="0"/>
              <a:t>進捗</a:t>
            </a:r>
            <a:endParaRPr kumimoji="1" lang="ja-JP" altLang="en-US" dirty="0"/>
          </a:p>
        </p:txBody>
      </p:sp>
      <p:sp>
        <p:nvSpPr>
          <p:cNvPr id="3" name="コンテンツ プレースホルダー 2"/>
          <p:cNvSpPr>
            <a:spLocks noGrp="1"/>
          </p:cNvSpPr>
          <p:nvPr>
            <p:ph idx="1"/>
          </p:nvPr>
        </p:nvSpPr>
        <p:spPr>
          <a:xfrm>
            <a:off x="564045" y="1269033"/>
            <a:ext cx="8015909" cy="5509455"/>
          </a:xfrm>
        </p:spPr>
        <p:txBody>
          <a:bodyPr>
            <a:noAutofit/>
          </a:bodyPr>
          <a:lstStyle/>
          <a:p>
            <a:r>
              <a:rPr lang="ja-JP" altLang="en-US" sz="2200" dirty="0" smtClean="0"/>
              <a:t>課題の妥当性を再検討する</a:t>
            </a:r>
            <a:endParaRPr lang="en-US" altLang="ja-JP" sz="2200" dirty="0" smtClean="0"/>
          </a:p>
          <a:p>
            <a:pPr marL="0" indent="0">
              <a:buNone/>
            </a:pPr>
            <a:r>
              <a:rPr lang="ja-JP" altLang="en-US" sz="2200" dirty="0" smtClean="0"/>
              <a:t>→背景と課題のスライドに「性能が不均一なサーバ」を使う事例などを追加して妥当性を示した。</a:t>
            </a:r>
            <a:endParaRPr lang="en-US" altLang="ja-JP" sz="2200" dirty="0" smtClean="0"/>
          </a:p>
          <a:p>
            <a:pPr marL="0" indent="0">
              <a:buNone/>
            </a:pPr>
            <a:r>
              <a:rPr lang="ja-JP" altLang="en-US" sz="2200" dirty="0" smtClean="0"/>
              <a:t>（聞いてもらい、</a:t>
            </a:r>
            <a:r>
              <a:rPr lang="ja-JP" altLang="en-US" sz="2200" dirty="0"/>
              <a:t>妥当性</a:t>
            </a:r>
            <a:r>
              <a:rPr lang="ja-JP" altLang="en-US" sz="2200" dirty="0" smtClean="0"/>
              <a:t>が</a:t>
            </a:r>
            <a:r>
              <a:rPr lang="ja-JP" altLang="en-US" sz="2200" dirty="0"/>
              <a:t>あるか</a:t>
            </a:r>
            <a:r>
              <a:rPr lang="ja-JP" altLang="en-US" sz="2200" dirty="0" smtClean="0"/>
              <a:t>ディスカッションしたい。）</a:t>
            </a:r>
          </a:p>
          <a:p>
            <a:pPr marL="0" indent="0">
              <a:buNone/>
            </a:pPr>
            <a:endParaRPr lang="en-US" altLang="ja-JP" sz="2200" dirty="0" smtClean="0"/>
          </a:p>
          <a:p>
            <a:pPr marL="0" indent="0">
              <a:buNone/>
            </a:pPr>
            <a:r>
              <a:rPr lang="en-US" altLang="ja-JP" sz="2200" dirty="0" smtClean="0"/>
              <a:t>NGINX</a:t>
            </a:r>
            <a:r>
              <a:rPr lang="ja-JP" altLang="en-US" sz="2200" dirty="0" smtClean="0"/>
              <a:t>コンフィグ重みづけの検証</a:t>
            </a:r>
            <a:endParaRPr lang="en-US" altLang="ja-JP" sz="2200" dirty="0"/>
          </a:p>
          <a:p>
            <a:pPr marL="0" indent="0">
              <a:buNone/>
            </a:pPr>
            <a:r>
              <a:rPr lang="ja-JP" altLang="en-US" sz="2200" dirty="0" smtClean="0"/>
              <a:t>・すべての重みが等しか</a:t>
            </a:r>
            <a:r>
              <a:rPr lang="ja-JP" altLang="en-US" sz="2200" dirty="0"/>
              <a:t>った</a:t>
            </a:r>
            <a:r>
              <a:rPr lang="ja-JP" altLang="en-US" sz="2200" dirty="0" smtClean="0"/>
              <a:t>場合どうなるのか</a:t>
            </a:r>
            <a:endParaRPr lang="en-US" altLang="ja-JP" sz="2200" dirty="0" smtClean="0"/>
          </a:p>
          <a:p>
            <a:pPr marL="0" indent="0">
              <a:buNone/>
            </a:pPr>
            <a:r>
              <a:rPr lang="ja-JP" altLang="en-US" sz="2200" dirty="0" smtClean="0"/>
              <a:t>・数字が異なる場合</a:t>
            </a:r>
            <a:r>
              <a:rPr lang="en-US" altLang="ja-JP" sz="2200" dirty="0" smtClean="0"/>
              <a:t/>
            </a:r>
            <a:br>
              <a:rPr lang="en-US" altLang="ja-JP" sz="2200" dirty="0" smtClean="0"/>
            </a:br>
            <a:r>
              <a:rPr lang="en-US" altLang="ja-JP" sz="2200" dirty="0" smtClean="0"/>
              <a:t>1.2.1</a:t>
            </a:r>
            <a:br>
              <a:rPr lang="en-US" altLang="ja-JP" sz="2200" dirty="0" smtClean="0"/>
            </a:br>
            <a:r>
              <a:rPr lang="en-US" altLang="ja-JP" sz="2200" dirty="0" smtClean="0"/>
              <a:t>1.1.2</a:t>
            </a:r>
          </a:p>
          <a:p>
            <a:pPr marL="0" indent="0">
              <a:buNone/>
            </a:pPr>
            <a:r>
              <a:rPr lang="en-US" altLang="ja-JP" sz="2200" dirty="0" smtClean="0"/>
              <a:t>3.1.1</a:t>
            </a:r>
          </a:p>
          <a:p>
            <a:pPr marL="0" indent="0">
              <a:buNone/>
            </a:pPr>
            <a:r>
              <a:rPr lang="en-US" altLang="ja-JP" sz="2200" dirty="0" smtClean="0"/>
              <a:t>3.3.1</a:t>
            </a:r>
          </a:p>
          <a:p>
            <a:pPr marL="0" indent="0">
              <a:buNone/>
            </a:pPr>
            <a:endParaRPr lang="en-US" altLang="ja-JP" sz="22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86221"/>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564045" y="1269033"/>
            <a:ext cx="8015909" cy="5509455"/>
          </a:xfrm>
        </p:spPr>
        <p:txBody>
          <a:bodyPr>
            <a:noAutofit/>
          </a:bodyPr>
          <a:lstStyle/>
          <a:p>
            <a:r>
              <a:rPr lang="ja-JP" altLang="en-US" sz="2200" dirty="0"/>
              <a:t>昨今の</a:t>
            </a:r>
            <a:r>
              <a:rPr lang="en-US" altLang="ja-JP" sz="2200" dirty="0"/>
              <a:t>WEB</a:t>
            </a:r>
            <a:r>
              <a:rPr lang="ja-JP" altLang="en-US" sz="2200" dirty="0"/>
              <a:t>ページは電気や水道などと同じく重要なライフラインになりつつある</a:t>
            </a:r>
            <a:r>
              <a:rPr lang="ja-JP" altLang="en-US" sz="2200" dirty="0" smtClean="0"/>
              <a:t>。しかし、アクセス</a:t>
            </a:r>
            <a:r>
              <a:rPr lang="ja-JP" altLang="en-US" sz="2200" dirty="0"/>
              <a:t>が増加する</a:t>
            </a:r>
            <a:r>
              <a:rPr lang="ja-JP" altLang="en-US" sz="2200" dirty="0" smtClean="0"/>
              <a:t>と、応答</a:t>
            </a:r>
            <a:r>
              <a:rPr lang="ja-JP" altLang="en-US" sz="2200" dirty="0"/>
              <a:t>速度の低下や接続しにくいなど</a:t>
            </a:r>
            <a:r>
              <a:rPr lang="ja-JP" altLang="en-US" sz="2200" dirty="0" smtClean="0"/>
              <a:t>、サービス</a:t>
            </a:r>
            <a:r>
              <a:rPr lang="ja-JP" altLang="en-US" sz="2200" dirty="0"/>
              <a:t>の低下につながってしまう</a:t>
            </a:r>
            <a:r>
              <a:rPr lang="ja-JP" altLang="en-US" sz="2200" dirty="0" smtClean="0"/>
              <a:t>。サービス</a:t>
            </a:r>
            <a:r>
              <a:rPr lang="ja-JP" altLang="en-US" sz="2200" dirty="0"/>
              <a:t>を止めることなく、サーバの保守や修理拡張等が行えるロードバランサーの需要は</a:t>
            </a:r>
            <a:r>
              <a:rPr lang="ja-JP" altLang="en-US" sz="2200" dirty="0" smtClean="0"/>
              <a:t>今後増加</a:t>
            </a:r>
            <a:r>
              <a:rPr lang="ja-JP" altLang="en-US" sz="2200" dirty="0"/>
              <a:t>傾向になると予想される</a:t>
            </a:r>
            <a:r>
              <a:rPr lang="ja-JP" altLang="en-US" sz="2200" dirty="0" smtClean="0"/>
              <a:t>。</a:t>
            </a:r>
            <a:endParaRPr lang="en-US" altLang="ja-JP" sz="2200" dirty="0" smtClean="0"/>
          </a:p>
          <a:p>
            <a:endParaRPr lang="ja-JP" altLang="en-US" sz="2200" dirty="0"/>
          </a:p>
          <a:p>
            <a:r>
              <a:rPr lang="ja-JP" altLang="en-US" sz="2200" dirty="0"/>
              <a:t>ロードバランサーは企業に限った話ではない。個人サイトレベルでも必要になりつつ</a:t>
            </a:r>
            <a:r>
              <a:rPr lang="ja-JP" altLang="en-US" sz="2200" dirty="0" smtClean="0"/>
              <a:t>ある</a:t>
            </a:r>
            <a:r>
              <a:rPr lang="ja-JP" altLang="en-US" sz="2200" dirty="0"/>
              <a:t>。</a:t>
            </a:r>
            <a:r>
              <a:rPr lang="en-US" altLang="ja-JP" sz="2200" dirty="0" smtClean="0"/>
              <a:t>Google</a:t>
            </a:r>
            <a:r>
              <a:rPr lang="ja-JP" altLang="en-US" sz="2200" dirty="0"/>
              <a:t>の発表した情報による</a:t>
            </a:r>
            <a:r>
              <a:rPr lang="ja-JP" altLang="en-US" sz="2200" dirty="0" smtClean="0"/>
              <a:t>と競合</a:t>
            </a:r>
            <a:r>
              <a:rPr lang="ja-JP" altLang="en-US" sz="2200" dirty="0"/>
              <a:t>サイトと比較し自身のサイトの表示速度が遅い</a:t>
            </a:r>
            <a:r>
              <a:rPr lang="ja-JP" altLang="en-US" sz="2200" dirty="0" smtClean="0"/>
              <a:t>とランキング</a:t>
            </a:r>
            <a:r>
              <a:rPr lang="ja-JP" altLang="en-US" sz="2200" dirty="0"/>
              <a:t>評価で不利に</a:t>
            </a:r>
            <a:r>
              <a:rPr lang="ja-JP" altLang="en-US" sz="2200" dirty="0" smtClean="0"/>
              <a:t>なるとされている。自身</a:t>
            </a:r>
            <a:r>
              <a:rPr lang="ja-JP" altLang="en-US" sz="2200" dirty="0"/>
              <a:t>のサイトを上位にランクインさせるためには応答速度も重要な要素となる。</a:t>
            </a:r>
          </a:p>
          <a:p>
            <a:endParaRPr lang="ja-JP" altLang="en-US" sz="2200" dirty="0"/>
          </a:p>
          <a:p>
            <a:r>
              <a:rPr lang="ja-JP" altLang="en-US" sz="2200" dirty="0"/>
              <a:t>個人で高性能なサーバをいくつも立てて、負荷分散するのはコスト面で難しい</a:t>
            </a:r>
            <a:r>
              <a:rPr lang="ja-JP" altLang="en-US" sz="2200" dirty="0" smtClean="0"/>
              <a:t>。不要</a:t>
            </a:r>
            <a:r>
              <a:rPr lang="ja-JP" altLang="en-US" sz="2200" dirty="0"/>
              <a:t>なコンピューターや型落ちのサーバ等が利用されるケースも少なくない。</a:t>
            </a:r>
            <a:endParaRPr lang="en-US" altLang="ja-JP" sz="2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73923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a:bodyPr>
          <a:lstStyle/>
          <a:p>
            <a:pPr>
              <a:lnSpc>
                <a:spcPct val="120000"/>
              </a:lnSpc>
            </a:pPr>
            <a:r>
              <a:rPr lang="ja-JP" altLang="en-US" dirty="0"/>
              <a:t>既存技術では、導入のしやすさから順に</a:t>
            </a:r>
            <a:r>
              <a:rPr lang="ja-JP" altLang="en-US" dirty="0" smtClean="0"/>
              <a:t>割り振る</a:t>
            </a:r>
            <a:r>
              <a:rPr lang="en-US" altLang="ja-JP" dirty="0" smtClean="0"/>
              <a:t/>
            </a:r>
            <a:br>
              <a:rPr lang="en-US" altLang="ja-JP" dirty="0" smtClean="0"/>
            </a:br>
            <a:r>
              <a:rPr lang="ja-JP" altLang="en-US" dirty="0" smtClean="0"/>
              <a:t>「ラウンドロビン」や最も</a:t>
            </a:r>
            <a:r>
              <a:rPr lang="ja-JP" altLang="en-US" dirty="0"/>
              <a:t>空いているサーバに</a:t>
            </a:r>
            <a:r>
              <a:rPr lang="ja-JP" altLang="en-US" dirty="0" smtClean="0"/>
              <a:t>割り振る</a:t>
            </a:r>
            <a:r>
              <a:rPr lang="en-US" altLang="ja-JP" dirty="0" smtClean="0"/>
              <a:t/>
            </a:r>
            <a:br>
              <a:rPr lang="en-US" altLang="ja-JP" dirty="0" smtClean="0"/>
            </a:br>
            <a:r>
              <a:rPr lang="ja-JP" altLang="en-US" dirty="0" smtClean="0"/>
              <a:t>「リーストコネクション」</a:t>
            </a:r>
            <a:r>
              <a:rPr lang="en-US" altLang="ja-JP" dirty="0" smtClean="0"/>
              <a:t>(</a:t>
            </a:r>
            <a:r>
              <a:rPr lang="ja-JP" altLang="en-US" dirty="0"/>
              <a:t>最小接続</a:t>
            </a:r>
            <a:r>
              <a:rPr lang="en-US" altLang="ja-JP" dirty="0"/>
              <a:t>) </a:t>
            </a:r>
            <a:r>
              <a:rPr lang="ja-JP" altLang="en-US" dirty="0"/>
              <a:t>がよく利用されている。</a:t>
            </a:r>
          </a:p>
          <a:p>
            <a:pPr>
              <a:lnSpc>
                <a:spcPct val="120000"/>
              </a:lnSpc>
            </a:pPr>
            <a:endParaRPr lang="ja-JP" altLang="en-US" dirty="0"/>
          </a:p>
          <a:p>
            <a:pPr>
              <a:lnSpc>
                <a:spcPct val="120000"/>
              </a:lnSpc>
            </a:pPr>
            <a:r>
              <a:rPr lang="ja-JP" altLang="en-US" dirty="0"/>
              <a:t>しかし、サーバのスペックにバラつき</a:t>
            </a:r>
            <a:r>
              <a:rPr lang="ja-JP" altLang="en-US" dirty="0" smtClean="0"/>
              <a:t>がある場合、</a:t>
            </a:r>
            <a:r>
              <a:rPr lang="en-US" altLang="ja-JP" dirty="0" smtClean="0"/>
              <a:t/>
            </a:r>
            <a:br>
              <a:rPr lang="en-US" altLang="ja-JP" dirty="0" smtClean="0"/>
            </a:br>
            <a:r>
              <a:rPr lang="ja-JP" altLang="en-US" dirty="0" smtClean="0"/>
              <a:t>応答</a:t>
            </a:r>
            <a:r>
              <a:rPr lang="ja-JP" altLang="en-US" dirty="0"/>
              <a:t>速度が一定とは限らない</a:t>
            </a:r>
            <a:r>
              <a:rPr lang="ja-JP" altLang="en-US" dirty="0" smtClean="0"/>
              <a:t>。単純</a:t>
            </a:r>
            <a:r>
              <a:rPr lang="ja-JP" altLang="en-US" dirty="0"/>
              <a:t>に空いて</a:t>
            </a:r>
            <a:r>
              <a:rPr lang="ja-JP" altLang="en-US" dirty="0" smtClean="0"/>
              <a:t>いる</a:t>
            </a:r>
            <a:r>
              <a:rPr lang="en-US" altLang="ja-JP" dirty="0" smtClean="0"/>
              <a:t/>
            </a:r>
            <a:br>
              <a:rPr lang="en-US" altLang="ja-JP" dirty="0" smtClean="0"/>
            </a:br>
            <a:r>
              <a:rPr lang="ja-JP" altLang="en-US" dirty="0" smtClean="0"/>
              <a:t>サーバ</a:t>
            </a:r>
            <a:r>
              <a:rPr lang="ja-JP" altLang="en-US" dirty="0"/>
              <a:t>へ割り振るだけでなく</a:t>
            </a:r>
            <a:r>
              <a:rPr lang="ja-JP" altLang="en-US" dirty="0" smtClean="0"/>
              <a:t>、応答</a:t>
            </a:r>
            <a:r>
              <a:rPr lang="ja-JP" altLang="en-US" dirty="0"/>
              <a:t>速度も加味</a:t>
            </a:r>
            <a:r>
              <a:rPr lang="ja-JP" altLang="en-US" dirty="0" smtClean="0"/>
              <a:t>して</a:t>
            </a:r>
            <a:r>
              <a:rPr lang="en-US" altLang="ja-JP" dirty="0" smtClean="0"/>
              <a:t/>
            </a:r>
            <a:br>
              <a:rPr lang="en-US" altLang="ja-JP" dirty="0" smtClean="0"/>
            </a:br>
            <a:r>
              <a:rPr lang="ja-JP" altLang="en-US" dirty="0" smtClean="0"/>
              <a:t>ロードバランスを行う必要がある。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a:t>ロードバランサーは順に接続先を均等に割り振る方法や、コネクション数が最も少ないサーバに転送する方法がとられている。</a:t>
            </a:r>
          </a:p>
          <a:p>
            <a:endParaRPr lang="ja-JP" altLang="en-US" dirty="0"/>
          </a:p>
          <a:p>
            <a:r>
              <a:rPr lang="ja-JP" altLang="en-US" dirty="0"/>
              <a:t>しかしこの方法では、応答速度が遅いサーバにつないでしまうと返って速度が落ちてしまう。</a:t>
            </a:r>
          </a:p>
          <a:p>
            <a:endParaRPr lang="ja-JP" altLang="en-US" dirty="0"/>
          </a:p>
          <a:p>
            <a:r>
              <a:rPr lang="ja-JP" altLang="en-US" dirty="0"/>
              <a:t>コネクション数だけでなく応答速度も考慮したロードバランサーが必要ではないかと考えた。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478844"/>
            <a:ext cx="7886700" cy="4698119"/>
          </a:xfrm>
        </p:spPr>
        <p:txBody>
          <a:bodyPr/>
          <a:lstStyle/>
          <a:p>
            <a:r>
              <a:rPr lang="ja-JP" altLang="en-US" dirty="0"/>
              <a:t>応答速度を考慮したロードバランサーの</a:t>
            </a:r>
            <a:r>
              <a:rPr lang="ja-JP" altLang="en-US" dirty="0" smtClean="0"/>
              <a:t>構築し</a:t>
            </a:r>
            <a:r>
              <a:rPr lang="en-US" altLang="ja-JP" dirty="0"/>
              <a:t/>
            </a:r>
            <a:br>
              <a:rPr lang="en-US" altLang="ja-JP" dirty="0"/>
            </a:br>
            <a:r>
              <a:rPr lang="ja-JP" altLang="en-US" dirty="0" smtClean="0"/>
              <a:t>ボトルネックの解消を計る。</a:t>
            </a:r>
            <a:endParaRPr lang="en-US" altLang="ja-JP" dirty="0" smtClean="0"/>
          </a:p>
          <a:p>
            <a:endParaRPr lang="en-US" altLang="ja-JP" dirty="0"/>
          </a:p>
          <a:p>
            <a:pPr marL="0" indent="0">
              <a:buNone/>
            </a:pPr>
            <a:r>
              <a:rPr lang="ja-JP" altLang="en-US" dirty="0" smtClean="0"/>
              <a:t>　　　　　　　　　挿入する図は作成中</a:t>
            </a:r>
            <a:endParaRPr lang="ja-JP" altLang="en-US" dirty="0"/>
          </a:p>
          <a:p>
            <a:endParaRPr lang="ja-JP" altLang="en-US" dirty="0"/>
          </a:p>
          <a:p>
            <a:r>
              <a:rPr lang="ja-JP" altLang="en-US" dirty="0"/>
              <a:t>サーバを監視し評価するシステムの構築。</a:t>
            </a:r>
          </a:p>
          <a:p>
            <a:endParaRPr lang="ja-JP" altLang="en-US" dirty="0"/>
          </a:p>
          <a:p>
            <a:r>
              <a:rPr lang="ja-JP" altLang="en-US" dirty="0"/>
              <a:t>応答速度が著しく低下しているサーバの重みづけを下げるアルゴリズムの提案。</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marL="0" indent="0">
              <a:buNone/>
            </a:pPr>
            <a:r>
              <a:rPr lang="ja-JP" altLang="en-US" u="sng" dirty="0" smtClean="0">
                <a:latin typeface="ＭＳ Ｐゴシック" panose="020B0600070205080204" pitchFamily="50" charset="-128"/>
              </a:rPr>
              <a:t>リバースプロキシによるロードバランシング手法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①：</a:t>
            </a:r>
            <a:r>
              <a:rPr lang="en-US" altLang="ja-JP" dirty="0">
                <a:latin typeface="ＭＳ Ｐゴシック" panose="020B0600070205080204" pitchFamily="50" charset="-128"/>
              </a:rPr>
              <a:t>[</a:t>
            </a:r>
            <a:r>
              <a:rPr lang="en-US" altLang="ja-JP" dirty="0" smtClean="0">
                <a:latin typeface="ＭＳ Ｐゴシック" panose="020B0600070205080204" pitchFamily="50" charset="-128"/>
              </a:rPr>
              <a:t>2008]</a:t>
            </a:r>
            <a:r>
              <a:rPr lang="ja-JP" altLang="en-US" dirty="0" smtClean="0">
                <a:latin typeface="ＭＳ Ｐゴシック" panose="020B0600070205080204" pitchFamily="50" charset="-128"/>
              </a:rPr>
              <a:t>土居幸一郎</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後藤滋樹「</a:t>
            </a:r>
            <a:r>
              <a:rPr lang="en-US" altLang="ja-JP" dirty="0" smtClean="0">
                <a:latin typeface="ＭＳ Ｐゴシック" panose="020B0600070205080204" pitchFamily="50" charset="-128"/>
              </a:rPr>
              <a:t>HTTP</a:t>
            </a:r>
            <a:r>
              <a:rPr lang="ja-JP" altLang="en-US" dirty="0" smtClean="0">
                <a:latin typeface="ＭＳ Ｐゴシック" panose="020B0600070205080204" pitchFamily="50" charset="-128"/>
              </a:rPr>
              <a:t>セッションのハンドオーバーによる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サーバのロードバランス」</a:t>
            </a:r>
            <a:endParaRPr lang="en-US" altLang="ja-JP" dirty="0" smtClean="0">
              <a:latin typeface="ＭＳ Ｐゴシック" panose="020B0600070205080204" pitchFamily="50" charset="-128"/>
            </a:endParaRPr>
          </a:p>
          <a:p>
            <a:pPr marL="0" indent="0">
              <a:lnSpc>
                <a:spcPct val="100000"/>
              </a:lnSpc>
              <a:buNone/>
            </a:pPr>
            <a:endParaRPr lang="en-US" altLang="ja-JP" dirty="0">
              <a:latin typeface="ＭＳ Ｐゴシック" panose="020B0600070205080204" pitchFamily="50" charset="-128"/>
            </a:endParaRPr>
          </a:p>
          <a:p>
            <a:pPr marL="0" indent="0">
              <a:buNone/>
            </a:pPr>
            <a:r>
              <a:rPr lang="ja-JP" altLang="en-US" u="sng" dirty="0" smtClean="0">
                <a:latin typeface="ＭＳ Ｐゴシック" panose="020B0600070205080204" pitchFamily="50" charset="-128"/>
              </a:rPr>
              <a:t>応答速度評価付けシステムの評価手法</a:t>
            </a:r>
            <a:endParaRPr lang="en-US" altLang="ja-JP" u="sng" dirty="0">
              <a:latin typeface="ＭＳ Ｐゴシック" panose="020B0600070205080204" pitchFamily="50" charset="-128"/>
            </a:endParaRPr>
          </a:p>
          <a:p>
            <a:pPr marL="0" indent="0">
              <a:lnSpc>
                <a:spcPct val="100000"/>
              </a:lnSpc>
              <a:buNone/>
            </a:pPr>
            <a:r>
              <a:rPr lang="ja-JP" altLang="en-US" dirty="0">
                <a:latin typeface="ＭＳ Ｐゴシック" panose="020B0600070205080204" pitchFamily="50" charset="-128"/>
              </a:rPr>
              <a:t>　②：</a:t>
            </a:r>
            <a:r>
              <a:rPr lang="en-US" altLang="ja-JP" dirty="0" smtClean="0">
                <a:latin typeface="ＭＳ Ｐゴシック" panose="020B0600070205080204" pitchFamily="50" charset="-128"/>
              </a:rPr>
              <a:t>[2007]</a:t>
            </a:r>
            <a:r>
              <a:rPr lang="ja-JP" altLang="en-US" dirty="0" smtClean="0">
                <a:latin typeface="ＭＳ Ｐゴシック" panose="020B0600070205080204" pitchFamily="50" charset="-128"/>
              </a:rPr>
              <a:t>河野知行「複数のロードバランサによる</a:t>
            </a:r>
            <a:r>
              <a:rPr lang="en-US" altLang="ja-JP" dirty="0" smtClean="0">
                <a:latin typeface="ＭＳ Ｐゴシック" panose="020B0600070205080204" pitchFamily="50" charset="-128"/>
              </a:rPr>
              <a:t>WEB</a:t>
            </a:r>
            <a:r>
              <a:rPr lang="ja-JP" altLang="en-US" dirty="0" smtClean="0">
                <a:latin typeface="ＭＳ Ｐゴシック" panose="020B0600070205080204" pitchFamily="50" charset="-128"/>
              </a:rPr>
              <a:t>システムの応答時間最適化」</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TotalTime>
  <Words>1164</Words>
  <Application>Microsoft Office PowerPoint</Application>
  <PresentationFormat>画面に合わせる (4:3)</PresentationFormat>
  <Paragraphs>131</Paragraphs>
  <Slides>20</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ＭＳ Ｐゴシック</vt:lpstr>
      <vt:lpstr>Arial</vt:lpstr>
      <vt:lpstr>Calibri</vt:lpstr>
      <vt:lpstr>Calibri Light</vt:lpstr>
      <vt:lpstr>Office テーマ</vt:lpstr>
      <vt:lpstr>観光地検索システムに おけるレスポンス速度を考慮したロードバランサー</vt:lpstr>
      <vt:lpstr>ロードバランサの割り振り方法</vt:lpstr>
      <vt:lpstr>やること</vt:lpstr>
      <vt:lpstr>進捗</vt:lpstr>
      <vt:lpstr>研究背景</vt:lpstr>
      <vt:lpstr>研究課題</vt:lpstr>
      <vt:lpstr>研究動機</vt:lpstr>
      <vt:lpstr>研究目的</vt:lpstr>
      <vt:lpstr>関連研究</vt:lpstr>
      <vt:lpstr>提案方式</vt:lpstr>
      <vt:lpstr>応答速度データベースのスキーマ</vt:lpstr>
      <vt:lpstr>今後のスケジュール</vt:lpstr>
      <vt:lpstr>卒研 プログラム 実験システムの説明</vt:lpstr>
      <vt:lpstr>ロードバランサに使われる技術</vt:lpstr>
      <vt:lpstr>Kait.jp応答速度の計測結果</vt:lpstr>
      <vt:lpstr>平均を出すプログラム</vt:lpstr>
      <vt:lpstr>プログラムが正しく動いているか</vt:lpstr>
      <vt:lpstr>ラズパイ上に検索システムの作成</vt:lpstr>
      <vt:lpstr>応答速度を監視するシステム</vt:lpstr>
      <vt:lpstr>応答速度を監視するシステム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32</cp:revision>
  <dcterms:created xsi:type="dcterms:W3CDTF">2018-06-14T09:18:55Z</dcterms:created>
  <dcterms:modified xsi:type="dcterms:W3CDTF">2021-07-09T08:51:31Z</dcterms:modified>
</cp:coreProperties>
</file>