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3" r:id="rId7"/>
    <p:sldId id="267" r:id="rId8"/>
    <p:sldId id="265" r:id="rId9"/>
    <p:sldId id="269"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2021/10/13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2021/10/13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2021/10/13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2021/10/13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53077"/>
            <a:ext cx="8303683" cy="5325534"/>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a:t>
            </a:r>
            <a:r>
              <a:rPr lang="ja-JP" altLang="en-US" sz="2200" dirty="0" smtClean="0">
                <a:solidFill>
                  <a:schemeClr val="bg1"/>
                </a:solidFill>
              </a:rPr>
              <a:t>におけるレスポンス</a:t>
            </a:r>
            <a:r>
              <a:rPr lang="ja-JP" altLang="en-US" sz="2200" dirty="0">
                <a:solidFill>
                  <a:schemeClr val="bg1"/>
                </a:solidFill>
              </a:rPr>
              <a:t>速度を考慮したロードバランサー</a:t>
            </a:r>
            <a:endParaRPr lang="en-US" altLang="ja-JP" sz="2200" dirty="0" smtClean="0">
              <a:solidFill>
                <a:schemeClr val="bg1"/>
              </a:solidFill>
            </a:endParaRPr>
          </a:p>
          <a:p>
            <a:pPr algn="ctr"/>
            <a:r>
              <a:rPr lang="ja-JP" altLang="en-US" sz="2200" dirty="0" smtClean="0">
                <a:solidFill>
                  <a:schemeClr val="bg1"/>
                </a:solidFill>
              </a:rPr>
              <a:t>学籍</a:t>
            </a:r>
            <a:r>
              <a:rPr lang="ja-JP" altLang="en-US" sz="2200" dirty="0">
                <a:solidFill>
                  <a:schemeClr val="bg1"/>
                </a:solidFill>
              </a:rPr>
              <a:t>番号：</a:t>
            </a:r>
            <a:r>
              <a:rPr lang="en-US" altLang="ja-JP" sz="2200" dirty="0" smtClean="0">
                <a:solidFill>
                  <a:schemeClr val="bg1"/>
                </a:solidFill>
              </a:rPr>
              <a:t>1821086  </a:t>
            </a:r>
            <a:r>
              <a:rPr lang="ja-JP" altLang="en-US" sz="2200" dirty="0" smtClean="0">
                <a:solidFill>
                  <a:schemeClr val="bg1"/>
                </a:solidFill>
              </a:rPr>
              <a:t>氏名</a:t>
            </a:r>
            <a:r>
              <a:rPr lang="ja-JP" altLang="en-US" sz="2200" dirty="0">
                <a:solidFill>
                  <a:schemeClr val="bg1"/>
                </a:solidFill>
              </a:rPr>
              <a:t>：松尾祐</a:t>
            </a:r>
            <a:r>
              <a:rPr lang="ja-JP" altLang="en-US" sz="2200" dirty="0" smtClean="0">
                <a:solidFill>
                  <a:schemeClr val="bg1"/>
                </a:solidFill>
              </a:rPr>
              <a:t>介</a:t>
            </a:r>
            <a:endParaRPr lang="en-US" altLang="ja-JP" sz="2200" dirty="0" smtClean="0">
              <a:solidFill>
                <a:schemeClr val="bg1"/>
              </a:solidFill>
            </a:endParaRPr>
          </a:p>
        </p:txBody>
      </p:sp>
      <p:sp>
        <p:nvSpPr>
          <p:cNvPr id="7" name="テキスト ボックス 6"/>
          <p:cNvSpPr txBox="1"/>
          <p:nvPr/>
        </p:nvSpPr>
        <p:spPr>
          <a:xfrm>
            <a:off x="4690532" y="1156677"/>
            <a:ext cx="4453467" cy="400110"/>
          </a:xfrm>
          <a:prstGeom prst="rect">
            <a:avLst/>
          </a:prstGeom>
          <a:noFill/>
        </p:spPr>
        <p:txBody>
          <a:bodyPr wrap="square" rtlCol="0">
            <a:spAutoFit/>
          </a:bodyPr>
          <a:lstStyle/>
          <a:p>
            <a:pPr algn="r"/>
            <a:r>
              <a:rPr lang="ja-JP" altLang="en-US" sz="2000" dirty="0" smtClean="0"/>
              <a:t>情報工学科　中間発表　</a:t>
            </a:r>
            <a:r>
              <a:rPr lang="en-US" altLang="ja-JP" sz="2000" dirty="0" smtClean="0"/>
              <a:t>2021/07/27</a:t>
            </a:r>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t>，</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a:t>
            </a:r>
            <a:r>
              <a:rPr lang="ja-JP" altLang="en-US" dirty="0" smtClean="0"/>
              <a:t>，この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a:t>
            </a:r>
            <a:r>
              <a:rPr lang="ja-JP" altLang="en-US"/>
              <a:t>落ちて</a:t>
            </a:r>
            <a:r>
              <a:rPr lang="ja-JP" altLang="en-US" smtClean="0"/>
              <a:t>しまう．</a:t>
            </a:r>
            <a:endParaRPr lang="ja-JP" altLang="en-US" dirty="0"/>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a:t>
            </a:r>
            <a:r>
              <a:rPr lang="en-US" altLang="ja-JP" sz="3200" dirty="0" smtClean="0">
                <a:latin typeface="ＭＳ Ｐゴシック" panose="020B0600070205080204" pitchFamily="50" charset="-128"/>
              </a:rPr>
              <a:t>S</a:t>
            </a:r>
            <a:r>
              <a:rPr lang="ja-JP" altLang="en-US" sz="3200" dirty="0" smtClean="0">
                <a:latin typeface="ＭＳ Ｐゴシック" panose="020B0600070205080204" pitchFamily="50" charset="-128"/>
              </a:rPr>
              <a:t>～</a:t>
            </a:r>
            <a:r>
              <a:rPr lang="en-US" altLang="ja-JP" sz="3200" dirty="0" smtClean="0">
                <a:latin typeface="ＭＳ Ｐゴシック" panose="020B0600070205080204" pitchFamily="50" charset="-128"/>
              </a:rPr>
              <a:t>D</a:t>
            </a:r>
            <a:r>
              <a:rPr lang="ja-JP" altLang="en-US" sz="3200" dirty="0" smtClean="0">
                <a:latin typeface="ＭＳ Ｐゴシック" panose="020B0600070205080204" pitchFamily="50" charset="-128"/>
              </a:rPr>
              <a:t>評価を付ける．</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r>
              <a:rPr lang="en-US" altLang="ja-JP" dirty="0" smtClean="0"/>
              <a:t/>
            </a:r>
            <a:br>
              <a:rPr lang="en-US" altLang="ja-JP" dirty="0" smtClean="0"/>
            </a:br>
            <a:r>
              <a:rPr lang="en-US" altLang="ja-JP" dirty="0" smtClean="0"/>
              <a:t>Nginx</a:t>
            </a:r>
            <a:r>
              <a:rPr lang="ja-JP" altLang="en-US" dirty="0" smtClean="0"/>
              <a:t>を使いロードバランサに重みを加えることで設定を任意で変更可能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4132" y="76200"/>
            <a:ext cx="7886700" cy="1325563"/>
          </a:xfrm>
        </p:spPr>
        <p:txBody>
          <a:bodyPr/>
          <a:lstStyle/>
          <a:p>
            <a:r>
              <a:rPr lang="ja-JP" altLang="en-US" dirty="0" smtClean="0"/>
              <a:t>ロードバランサの計算方法</a:t>
            </a:r>
            <a:endParaRPr kumimoji="1" lang="ja-JP" altLang="en-US" dirty="0"/>
          </a:p>
        </p:txBody>
      </p:sp>
      <p:sp>
        <p:nvSpPr>
          <p:cNvPr id="3" name="コンテンツ プレースホルダー 2"/>
          <p:cNvSpPr>
            <a:spLocks noGrp="1"/>
          </p:cNvSpPr>
          <p:nvPr>
            <p:ph idx="1"/>
          </p:nvPr>
        </p:nvSpPr>
        <p:spPr>
          <a:xfrm>
            <a:off x="474132" y="1155171"/>
            <a:ext cx="8398933" cy="4695296"/>
          </a:xfrm>
        </p:spPr>
        <p:txBody>
          <a:bodyPr>
            <a:normAutofit fontScale="92500"/>
          </a:bodyPr>
          <a:lstStyle/>
          <a:p>
            <a:pPr marL="0" indent="0">
              <a:buNone/>
            </a:pPr>
            <a:r>
              <a:rPr lang="ja-JP" altLang="en-US" dirty="0"/>
              <a:t>＜</a:t>
            </a:r>
            <a:r>
              <a:rPr lang="ja-JP" altLang="en-US" dirty="0" smtClean="0"/>
              <a:t>候補１＞</a:t>
            </a:r>
            <a:endParaRPr lang="en-US" altLang="ja-JP" dirty="0"/>
          </a:p>
          <a:p>
            <a:pPr marL="0" indent="0">
              <a:buNone/>
            </a:pPr>
            <a:r>
              <a:rPr lang="ja-JP" altLang="en-US" dirty="0"/>
              <a:t>基本的に空いてる場所に割り振る（最小接続</a:t>
            </a:r>
            <a:r>
              <a:rPr lang="ja-JP" altLang="en-US" dirty="0" smtClean="0"/>
              <a:t>）</a:t>
            </a:r>
            <a:endParaRPr lang="en-US" altLang="ja-JP" dirty="0" smtClean="0"/>
          </a:p>
          <a:p>
            <a:pPr marL="0" indent="0">
              <a:buNone/>
            </a:pPr>
            <a:r>
              <a:rPr lang="ja-JP" altLang="en-US" dirty="0" smtClean="0"/>
              <a:t>極端</a:t>
            </a:r>
            <a:r>
              <a:rPr lang="ja-JP" altLang="en-US" dirty="0"/>
              <a:t>に遅いサーバ（</a:t>
            </a:r>
            <a:r>
              <a:rPr lang="en-US" altLang="ja-JP" dirty="0"/>
              <a:t>D</a:t>
            </a:r>
            <a:r>
              <a:rPr lang="ja-JP" altLang="en-US" dirty="0"/>
              <a:t>評価サーバ）が現れたら重みを</a:t>
            </a:r>
            <a:r>
              <a:rPr lang="ja-JP" altLang="en-US" dirty="0" smtClean="0"/>
              <a:t>下げる．</a:t>
            </a:r>
            <a:endParaRPr lang="en-US" altLang="ja-JP" dirty="0"/>
          </a:p>
          <a:p>
            <a:pPr marL="0" indent="0">
              <a:buNone/>
            </a:pPr>
            <a:r>
              <a:rPr lang="ja-JP" altLang="en-US" dirty="0"/>
              <a:t>＜</a:t>
            </a:r>
            <a:r>
              <a:rPr lang="ja-JP" altLang="en-US" dirty="0" smtClean="0"/>
              <a:t>候補２</a:t>
            </a:r>
            <a:r>
              <a:rPr lang="ja-JP" altLang="en-US" dirty="0"/>
              <a:t> ＞</a:t>
            </a:r>
            <a:endParaRPr lang="en-US" altLang="ja-JP" dirty="0"/>
          </a:p>
          <a:p>
            <a:pPr marL="0" indent="0">
              <a:buNone/>
            </a:pPr>
            <a:r>
              <a:rPr lang="ja-JP" altLang="en-US" dirty="0"/>
              <a:t>負荷</a:t>
            </a:r>
            <a:r>
              <a:rPr lang="ja-JP" altLang="en-US" dirty="0" smtClean="0"/>
              <a:t>分散する全てのサーバの平均</a:t>
            </a:r>
            <a:r>
              <a:rPr lang="ja-JP" altLang="en-US" dirty="0"/>
              <a:t>と</a:t>
            </a:r>
            <a:r>
              <a:rPr lang="en-US" altLang="ja-JP" dirty="0"/>
              <a:t>1</a:t>
            </a:r>
            <a:r>
              <a:rPr lang="ja-JP" altLang="en-US" dirty="0"/>
              <a:t>台の平均を</a:t>
            </a:r>
            <a:r>
              <a:rPr lang="ja-JP" altLang="en-US" dirty="0" smtClean="0"/>
              <a:t>比べて低ければ，優先度</a:t>
            </a:r>
            <a:r>
              <a:rPr lang="ja-JP" altLang="en-US" dirty="0"/>
              <a:t>を</a:t>
            </a:r>
            <a:r>
              <a:rPr lang="ja-JP" altLang="en-US" dirty="0" smtClean="0"/>
              <a:t>下げる</a:t>
            </a:r>
            <a:endParaRPr lang="en-US" altLang="ja-JP" dirty="0"/>
          </a:p>
          <a:p>
            <a:pPr marL="0" indent="0">
              <a:buNone/>
            </a:pPr>
            <a:r>
              <a:rPr lang="ja-JP" altLang="en-US" dirty="0" smtClean="0"/>
              <a:t>＜候補３</a:t>
            </a:r>
            <a:r>
              <a:rPr lang="ja-JP" altLang="en-US" dirty="0"/>
              <a:t> ＞</a:t>
            </a:r>
            <a:endParaRPr lang="en-US" altLang="ja-JP" dirty="0"/>
          </a:p>
          <a:p>
            <a:pPr marL="0" indent="0">
              <a:buNone/>
            </a:pPr>
            <a:r>
              <a:rPr lang="ja-JP" altLang="en-US" dirty="0"/>
              <a:t>目的はユーザを速いサーバへ届けること</a:t>
            </a:r>
            <a:r>
              <a:rPr lang="ja-JP" altLang="en-US" dirty="0" smtClean="0"/>
              <a:t>。優先</a:t>
            </a:r>
            <a:r>
              <a:rPr lang="ja-JP" altLang="en-US" dirty="0"/>
              <a:t>してＡ評価サーバへ</a:t>
            </a:r>
            <a:r>
              <a:rPr lang="ja-JP" altLang="en-US" dirty="0" smtClean="0"/>
              <a:t>送り続ける．大量</a:t>
            </a:r>
            <a:r>
              <a:rPr lang="ja-JP" altLang="en-US" dirty="0"/>
              <a:t>のリクエストでＡ評価</a:t>
            </a:r>
            <a:r>
              <a:rPr lang="ja-JP" altLang="en-US" dirty="0" smtClean="0"/>
              <a:t>が</a:t>
            </a:r>
            <a:r>
              <a:rPr lang="en-US" altLang="ja-JP" dirty="0" smtClean="0"/>
              <a:t>B</a:t>
            </a:r>
            <a:r>
              <a:rPr lang="ja-JP" altLang="en-US" dirty="0" smtClean="0"/>
              <a:t>評価</a:t>
            </a:r>
            <a:r>
              <a:rPr lang="ja-JP" altLang="en-US" dirty="0"/>
              <a:t>になって</a:t>
            </a:r>
            <a:r>
              <a:rPr lang="ja-JP" altLang="en-US" dirty="0" smtClean="0"/>
              <a:t>しまったら，次</a:t>
            </a:r>
            <a:r>
              <a:rPr lang="ja-JP" altLang="en-US" dirty="0"/>
              <a:t>に評価が高いサーバへ</a:t>
            </a:r>
            <a:r>
              <a:rPr lang="ja-JP" altLang="en-US" dirty="0" smtClean="0"/>
              <a:t>送る</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
        <p:nvSpPr>
          <p:cNvPr id="8" name="コンテンツ プレースホルダー 2"/>
          <p:cNvSpPr txBox="1">
            <a:spLocks/>
          </p:cNvSpPr>
          <p:nvPr/>
        </p:nvSpPr>
        <p:spPr>
          <a:xfrm>
            <a:off x="674158" y="5964503"/>
            <a:ext cx="7998883" cy="4958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solidFill>
                  <a:srgbClr val="FF0000"/>
                </a:solidFill>
              </a:rPr>
              <a:t>上記の候補を</a:t>
            </a:r>
            <a:r>
              <a:rPr lang="ja-JP" altLang="ja-JP" dirty="0" smtClean="0">
                <a:solidFill>
                  <a:srgbClr val="FF0000"/>
                </a:solidFill>
              </a:rPr>
              <a:t>実験</a:t>
            </a:r>
            <a:r>
              <a:rPr lang="ja-JP" altLang="en-US" dirty="0" smtClean="0">
                <a:solidFill>
                  <a:srgbClr val="FF0000"/>
                </a:solidFill>
              </a:rPr>
              <a:t>し、提案システムの</a:t>
            </a:r>
            <a:r>
              <a:rPr lang="ja-JP" altLang="ja-JP" dirty="0" smtClean="0">
                <a:solidFill>
                  <a:srgbClr val="FF0000"/>
                </a:solidFill>
              </a:rPr>
              <a:t>実現可能性</a:t>
            </a:r>
            <a:r>
              <a:rPr lang="ja-JP" altLang="en-US" dirty="0" smtClean="0">
                <a:solidFill>
                  <a:srgbClr val="FF0000"/>
                </a:solidFill>
              </a:rPr>
              <a:t>を示す．</a:t>
            </a:r>
            <a:endParaRPr lang="ja-JP" altLang="en-US" dirty="0">
              <a:solidFill>
                <a:srgbClr val="FF0000"/>
              </a:solidFill>
            </a:endParaRPr>
          </a:p>
        </p:txBody>
      </p:sp>
    </p:spTree>
    <p:extLst>
      <p:ext uri="{BB962C8B-B14F-4D97-AF65-F5344CB8AC3E}">
        <p14:creationId xmlns:p14="http://schemas.microsoft.com/office/powerpoint/2010/main" val="42457213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2806</TotalTime>
  <Words>768</Words>
  <Application>Microsoft Office PowerPoint</Application>
  <PresentationFormat>画面に合わせる (4:3)</PresentationFormat>
  <Paragraphs>68</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開発環境、進捗、今後のスケジュール</vt:lpstr>
      <vt:lpstr>ロードバランサの計算方法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63</cp:revision>
  <dcterms:created xsi:type="dcterms:W3CDTF">2018-06-14T09:18:55Z</dcterms:created>
  <dcterms:modified xsi:type="dcterms:W3CDTF">2021-10-13T06:44:12Z</dcterms:modified>
</cp:coreProperties>
</file>