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1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333f50e484678f3e" providerId="LiveId" clId="{2235F3F4-CE85-4C64-B3EA-BD21A2FF00DA}"/>
    <pc:docChg chg="undo modSld">
      <pc:chgData name="" userId="333f50e484678f3e" providerId="LiveId" clId="{2235F3F4-CE85-4C64-B3EA-BD21A2FF00DA}" dt="2020-08-11T10:58:31.882" v="22"/>
      <pc:docMkLst>
        <pc:docMk/>
      </pc:docMkLst>
      <pc:sldChg chg="modSp">
        <pc:chgData name="" userId="333f50e484678f3e" providerId="LiveId" clId="{2235F3F4-CE85-4C64-B3EA-BD21A2FF00DA}" dt="2020-08-11T10:58:31.882" v="22"/>
        <pc:sldMkLst>
          <pc:docMk/>
          <pc:sldMk cId="4177902719" sldId="256"/>
        </pc:sldMkLst>
        <pc:spChg chg="mod">
          <ac:chgData name="" userId="333f50e484678f3e" providerId="LiveId" clId="{2235F3F4-CE85-4C64-B3EA-BD21A2FF00DA}" dt="2020-08-11T10:58:31.882" v="22"/>
          <ac:spMkLst>
            <pc:docMk/>
            <pc:sldMk cId="4177902719" sldId="256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71B5F-C8EC-4379-AD76-80FD414F3861}" type="datetimeFigureOut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28324-DCC9-430F-AD2C-1DD1805E2C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893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28324-DCC9-430F-AD2C-1DD1805E2C4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322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9840-96BF-4512-A2C1-C87E0BBF3D2F}" type="datetime1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1160-128F-4DAD-AE29-4A8CC0E7B9E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153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B6116-28DE-44C1-8891-65688903BD50}" type="datetime1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1160-128F-4DAD-AE29-4A8CC0E7B9E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683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4BF4-1FC0-40EE-A15F-5986BB2387E9}" type="datetime1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1160-128F-4DAD-AE29-4A8CC0E7B9E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863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124D-C094-469A-99BC-7EA66CDB293F}" type="datetime1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1160-128F-4DAD-AE29-4A8CC0E7B9E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600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FAA8-DC38-46BC-9A48-0414366DDF43}" type="datetime1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1160-128F-4DAD-AE29-4A8CC0E7B9E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120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1DD3-8484-4FD8-9D55-71FA047E405C}" type="datetime1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1160-128F-4DAD-AE29-4A8CC0E7B9E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563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3252-B303-4BFD-B995-E88780D087A2}" type="datetime1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1160-128F-4DAD-AE29-4A8CC0E7B9E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164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3884-A525-473B-9B85-E710649C3EE9}" type="datetime1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1160-128F-4DAD-AE29-4A8CC0E7B9E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446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9591-4670-4AF8-B7B7-F5F2443A761A}" type="datetime1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1160-128F-4DAD-AE29-4A8CC0E7B9E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29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F6BA0-5DA2-4153-9B76-E2457FA21F47}" type="datetime1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1160-128F-4DAD-AE29-4A8CC0E7B9E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529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58CC-0A81-4826-A84E-1F1030B25368}" type="datetime1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1160-128F-4DAD-AE29-4A8CC0E7B9E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474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53A0B-EAD4-46D7-BD2F-C5BFFB89C890}" type="datetime1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51160-128F-4DAD-AE29-4A8CC0E7B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0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493762"/>
            <a:ext cx="7772400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観光地検索システムに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おけるレスポンス速度を考慮したロードバランサー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4181444"/>
            <a:ext cx="6858000" cy="1655762"/>
          </a:xfrm>
        </p:spPr>
        <p:txBody>
          <a:bodyPr/>
          <a:lstStyle/>
          <a:p>
            <a:r>
              <a:rPr kumimoji="1" lang="ja-JP" altLang="en-US" dirty="0"/>
              <a:t>学籍番号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1821086</a:t>
            </a:r>
            <a:r>
              <a:rPr kumimoji="1" lang="en-US" altLang="ja-JP" dirty="0"/>
              <a:t>	</a:t>
            </a:r>
            <a:r>
              <a:rPr kumimoji="1" lang="ja-JP" altLang="en-US" dirty="0"/>
              <a:t>氏名</a:t>
            </a:r>
            <a:r>
              <a:rPr kumimoji="1" lang="ja-JP" altLang="en-US" dirty="0" smtClean="0"/>
              <a:t>：松尾祐介</a:t>
            </a:r>
            <a:endParaRPr kumimoji="1" lang="en-US" altLang="ja-JP" dirty="0"/>
          </a:p>
          <a:p>
            <a:r>
              <a:rPr lang="ja-JP" altLang="en-US" dirty="0"/>
              <a:t>指導教員</a:t>
            </a:r>
            <a:r>
              <a:rPr lang="ja-JP" altLang="en-US" dirty="0" smtClean="0"/>
              <a:t>：鷹野孝典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1160-128F-4DAD-AE29-4A8CC0E7B9E9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835771" y="1084149"/>
            <a:ext cx="30412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b="1" dirty="0"/>
              <a:t>情報工学科 </a:t>
            </a:r>
            <a:r>
              <a:rPr lang="ja-JP" altLang="en-US" sz="1350" b="1" dirty="0" smtClean="0"/>
              <a:t>中間発表</a:t>
            </a:r>
            <a:r>
              <a:rPr lang="ja-JP" altLang="en-US" sz="1350" b="1" dirty="0"/>
              <a:t>　</a:t>
            </a:r>
            <a:r>
              <a:rPr lang="en-US" altLang="ja-JP" sz="1350" b="1" dirty="0"/>
              <a:t>20XX</a:t>
            </a:r>
            <a:r>
              <a:rPr lang="ja-JP" altLang="en-US" sz="1350" b="1" dirty="0"/>
              <a:t>年</a:t>
            </a:r>
            <a:r>
              <a:rPr lang="en-US" altLang="ja-JP" sz="1350" b="1" dirty="0"/>
              <a:t>X</a:t>
            </a:r>
            <a:r>
              <a:rPr lang="ja-JP" altLang="en-US" sz="1350" b="1" dirty="0"/>
              <a:t>月</a:t>
            </a:r>
            <a:r>
              <a:rPr lang="en-US" altLang="ja-JP" sz="1350" b="1" dirty="0"/>
              <a:t>XX</a:t>
            </a:r>
            <a:r>
              <a:rPr lang="ja-JP" altLang="en-US" sz="1350" b="1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417790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昨今の</a:t>
            </a:r>
            <a:r>
              <a:rPr lang="en-US" altLang="ja-JP" dirty="0"/>
              <a:t>WEB</a:t>
            </a:r>
            <a:r>
              <a:rPr lang="ja-JP" altLang="en-US" dirty="0"/>
              <a:t>ページは電気や水道などと同じく重要なライフラインになりつつある。</a:t>
            </a:r>
          </a:p>
          <a:p>
            <a:endParaRPr lang="ja-JP" altLang="en-US" dirty="0"/>
          </a:p>
          <a:p>
            <a:r>
              <a:rPr lang="ja-JP" altLang="en-US" dirty="0"/>
              <a:t>しかしアクセスが増加すると、応答速度の低下や接続しにくいなど、サービスの低下につながってしまう。</a:t>
            </a:r>
          </a:p>
          <a:p>
            <a:endParaRPr lang="ja-JP" altLang="en-US" dirty="0"/>
          </a:p>
          <a:p>
            <a:r>
              <a:rPr lang="ja-JP" altLang="en-US" dirty="0"/>
              <a:t>サービスを止めることなく、サーバの保守や</a:t>
            </a:r>
            <a:r>
              <a:rPr lang="ja-JP" altLang="en-US" dirty="0" smtClean="0"/>
              <a:t>修理拡張</a:t>
            </a:r>
            <a:r>
              <a:rPr lang="ja-JP" altLang="en-US" dirty="0"/>
              <a:t>等が行えるロードバランサーの需要は</a:t>
            </a:r>
            <a:r>
              <a:rPr lang="ja-JP" altLang="en-US" dirty="0" smtClean="0"/>
              <a:t>今後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増加</a:t>
            </a:r>
            <a:r>
              <a:rPr lang="ja-JP" altLang="en-US" dirty="0"/>
              <a:t>傾向になると予想される。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1160-128F-4DAD-AE29-4A8CC0E7B9E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75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関連研究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u="sng" dirty="0" smtClean="0">
                <a:latin typeface="ＭＳ Ｐゴシック" panose="020B0600070205080204" pitchFamily="50" charset="-128"/>
              </a:rPr>
              <a:t>リバースプロキシによるロードバランシング手法</a:t>
            </a:r>
            <a:endParaRPr lang="en-US" altLang="ja-JP" u="sng" dirty="0">
              <a:latin typeface="ＭＳ Ｐゴシック" panose="020B0600070205080204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>
                <a:latin typeface="ＭＳ Ｐゴシック" panose="020B0600070205080204" pitchFamily="50" charset="-128"/>
              </a:rPr>
              <a:t>　①：</a:t>
            </a:r>
            <a:r>
              <a:rPr lang="en-US" altLang="ja-JP" dirty="0">
                <a:latin typeface="ＭＳ Ｐゴシック" panose="020B0600070205080204" pitchFamily="50" charset="-128"/>
              </a:rPr>
              <a:t>[</a:t>
            </a:r>
            <a:r>
              <a:rPr lang="en-US" altLang="ja-JP" dirty="0" smtClean="0">
                <a:latin typeface="ＭＳ Ｐゴシック" panose="020B0600070205080204" pitchFamily="50" charset="-128"/>
              </a:rPr>
              <a:t>2008]</a:t>
            </a:r>
            <a:r>
              <a:rPr lang="ja-JP" altLang="en-US" dirty="0" smtClean="0">
                <a:latin typeface="ＭＳ Ｐゴシック" panose="020B0600070205080204" pitchFamily="50" charset="-128"/>
              </a:rPr>
              <a:t>土居幸一郎</a:t>
            </a:r>
            <a:r>
              <a:rPr lang="en-US" altLang="ja-JP" dirty="0" smtClean="0">
                <a:latin typeface="ＭＳ Ｐゴシック" panose="020B0600070205080204" pitchFamily="50" charset="-128"/>
              </a:rPr>
              <a:t>,</a:t>
            </a:r>
            <a:r>
              <a:rPr lang="ja-JP" altLang="en-US" dirty="0" smtClean="0">
                <a:latin typeface="ＭＳ Ｐゴシック" panose="020B0600070205080204" pitchFamily="50" charset="-128"/>
              </a:rPr>
              <a:t>後藤滋樹「</a:t>
            </a:r>
            <a:r>
              <a:rPr lang="en-US" altLang="ja-JP" dirty="0" smtClean="0">
                <a:latin typeface="ＭＳ Ｐゴシック" panose="020B0600070205080204" pitchFamily="50" charset="-128"/>
              </a:rPr>
              <a:t>HTTP</a:t>
            </a:r>
            <a:r>
              <a:rPr lang="ja-JP" altLang="en-US" dirty="0" smtClean="0">
                <a:latin typeface="ＭＳ Ｐゴシック" panose="020B0600070205080204" pitchFamily="50" charset="-128"/>
              </a:rPr>
              <a:t>セッションのハンドオーバーによる</a:t>
            </a:r>
            <a:r>
              <a:rPr lang="en-US" altLang="ja-JP" dirty="0" smtClean="0">
                <a:latin typeface="ＭＳ Ｐゴシック" panose="020B0600070205080204" pitchFamily="50" charset="-128"/>
              </a:rPr>
              <a:t>WEB</a:t>
            </a:r>
            <a:r>
              <a:rPr lang="ja-JP" altLang="en-US" dirty="0" smtClean="0">
                <a:latin typeface="ＭＳ Ｐゴシック" panose="020B0600070205080204" pitchFamily="50" charset="-128"/>
              </a:rPr>
              <a:t>サーバのロードバランス」</a:t>
            </a:r>
            <a:endParaRPr lang="en-US" altLang="ja-JP" dirty="0" smtClean="0">
              <a:latin typeface="ＭＳ Ｐゴシック" panose="020B0600070205080204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ja-JP" dirty="0">
              <a:latin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u="sng" dirty="0" smtClean="0">
                <a:latin typeface="ＭＳ Ｐゴシック" panose="020B0600070205080204" pitchFamily="50" charset="-128"/>
              </a:rPr>
              <a:t>応答速度評価付けシステムの評価手法</a:t>
            </a:r>
            <a:endParaRPr lang="en-US" altLang="ja-JP" u="sng" dirty="0">
              <a:latin typeface="ＭＳ Ｐゴシック" panose="020B0600070205080204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>
                <a:latin typeface="ＭＳ Ｐゴシック" panose="020B0600070205080204" pitchFamily="50" charset="-128"/>
              </a:rPr>
              <a:t>　②：</a:t>
            </a:r>
            <a:r>
              <a:rPr lang="en-US" altLang="ja-JP" dirty="0" smtClean="0">
                <a:latin typeface="ＭＳ Ｐゴシック" panose="020B0600070205080204" pitchFamily="50" charset="-128"/>
              </a:rPr>
              <a:t>[2007]</a:t>
            </a:r>
            <a:r>
              <a:rPr lang="ja-JP" altLang="en-US" dirty="0" smtClean="0">
                <a:latin typeface="ＭＳ Ｐゴシック" panose="020B0600070205080204" pitchFamily="50" charset="-128"/>
              </a:rPr>
              <a:t>河野知行「複数のロードバランサによる</a:t>
            </a:r>
            <a:r>
              <a:rPr lang="en-US" altLang="ja-JP" dirty="0" smtClean="0">
                <a:latin typeface="ＭＳ Ｐゴシック" panose="020B0600070205080204" pitchFamily="50" charset="-128"/>
              </a:rPr>
              <a:t>WEB</a:t>
            </a:r>
            <a:r>
              <a:rPr lang="ja-JP" altLang="en-US" dirty="0" smtClean="0">
                <a:latin typeface="ＭＳ Ｐゴシック" panose="020B0600070205080204" pitchFamily="50" charset="-128"/>
              </a:rPr>
              <a:t>システムの応答時間最適化」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1160-128F-4DAD-AE29-4A8CC0E7B9E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54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研究課題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ja-JP" altLang="en-US" dirty="0"/>
              <a:t>既存技術では、導入のしやすさ</a:t>
            </a:r>
            <a:r>
              <a:rPr lang="ja-JP" altLang="en-US" dirty="0" smtClean="0"/>
              <a:t>から順に割り振るラウンドロビンや最も空いているサーバに割り振るリースとコネクション</a:t>
            </a:r>
            <a:r>
              <a:rPr lang="en-US" altLang="ja-JP" dirty="0" smtClean="0"/>
              <a:t>(</a:t>
            </a:r>
            <a:r>
              <a:rPr lang="ja-JP" altLang="en-US" dirty="0" smtClean="0"/>
              <a:t>最小接続</a:t>
            </a:r>
            <a:r>
              <a:rPr lang="en-US" altLang="ja-JP" dirty="0" smtClean="0"/>
              <a:t>)</a:t>
            </a:r>
            <a:r>
              <a:rPr lang="ja-JP" altLang="en-US" dirty="0" smtClean="0"/>
              <a:t> が</a:t>
            </a:r>
            <a:r>
              <a:rPr lang="ja-JP" altLang="en-US" dirty="0"/>
              <a:t>よく利用されている。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 dirty="0" smtClean="0"/>
              <a:t>しかし、ロードバランサから</a:t>
            </a:r>
            <a:r>
              <a:rPr lang="ja-JP" altLang="en-US" dirty="0"/>
              <a:t>あまりに距離がはなれていたり、接続状況が悪く</a:t>
            </a:r>
            <a:r>
              <a:rPr lang="ja-JP" altLang="en-US" dirty="0" smtClean="0"/>
              <a:t>なるとロードバランサと</a:t>
            </a:r>
            <a:r>
              <a:rPr lang="ja-JP" altLang="en-US" dirty="0"/>
              <a:t>サーバとの間にボトルネックが発生する。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1160-128F-4DAD-AE29-4A8CC0E7B9E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40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研究動機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ロードバランサーは順に接続先を均等に割り振る方法や、コネクション数が最も少ないサーバに転送する方法がとられている。</a:t>
            </a:r>
          </a:p>
          <a:p>
            <a:endParaRPr lang="ja-JP" altLang="en-US" dirty="0"/>
          </a:p>
          <a:p>
            <a:r>
              <a:rPr lang="ja-JP" altLang="en-US" dirty="0"/>
              <a:t>しかしこの方法では、応答速度が遅いサーバにつないでしまうと返って速度が落ちてしまう。</a:t>
            </a:r>
          </a:p>
          <a:p>
            <a:endParaRPr lang="ja-JP" altLang="en-US" dirty="0"/>
          </a:p>
          <a:p>
            <a:r>
              <a:rPr lang="ja-JP" altLang="en-US" dirty="0"/>
              <a:t>コネクション数だけでなく応答速度も考慮したロードバランサーが必要ではないかと考えた。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1160-128F-4DAD-AE29-4A8CC0E7B9E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70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研究目的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478844"/>
            <a:ext cx="7886700" cy="4698119"/>
          </a:xfrm>
        </p:spPr>
        <p:txBody>
          <a:bodyPr/>
          <a:lstStyle/>
          <a:p>
            <a:r>
              <a:rPr lang="ja-JP" altLang="en-US" dirty="0"/>
              <a:t>応答速度を考慮したロードバランサーの</a:t>
            </a:r>
            <a:r>
              <a:rPr lang="ja-JP" altLang="en-US" dirty="0" smtClean="0"/>
              <a:t>構築し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ボトルネックの解消を計る。</a:t>
            </a:r>
            <a:endParaRPr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　　　　　　　　挿入する図は作成中</a:t>
            </a:r>
            <a:endParaRPr lang="ja-JP" altLang="en-US" dirty="0"/>
          </a:p>
          <a:p>
            <a:endParaRPr lang="ja-JP" altLang="en-US" dirty="0"/>
          </a:p>
          <a:p>
            <a:r>
              <a:rPr lang="ja-JP" altLang="en-US" dirty="0"/>
              <a:t>サーバを監視し評価するシステムの構築。</a:t>
            </a:r>
          </a:p>
          <a:p>
            <a:endParaRPr lang="ja-JP" altLang="en-US" dirty="0"/>
          </a:p>
          <a:p>
            <a:r>
              <a:rPr lang="ja-JP" altLang="en-US" dirty="0"/>
              <a:t>応答速度が著しく低下しているサーバの重みづけを下げるアルゴリズムの提案。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1160-128F-4DAD-AE29-4A8CC0E7B9E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7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提案方式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1160-128F-4DAD-AE29-4A8CC0E7B9E9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96" y="575733"/>
            <a:ext cx="7328208" cy="614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61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今後のスケジュール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1160-128F-4DAD-AE29-4A8CC0E7B9E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047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237</Words>
  <Application>Microsoft Office PowerPoint</Application>
  <PresentationFormat>画面に合わせる (4:3)</PresentationFormat>
  <Paragraphs>44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Office テーマ</vt:lpstr>
      <vt:lpstr>観光地検索システムに おけるレスポンス速度を考慮したロードバランサー</vt:lpstr>
      <vt:lpstr>研究背景</vt:lpstr>
      <vt:lpstr>関連研究</vt:lpstr>
      <vt:lpstr>研究課題</vt:lpstr>
      <vt:lpstr>研究動機</vt:lpstr>
      <vt:lpstr>研究目的</vt:lpstr>
      <vt:lpstr>提案方式</vt:lpstr>
      <vt:lpstr>今後のスケジュール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Shibamoto Eriko</dc:creator>
  <cp:lastModifiedBy>Microsoft アカウント</cp:lastModifiedBy>
  <cp:revision>10</cp:revision>
  <dcterms:created xsi:type="dcterms:W3CDTF">2018-06-14T09:18:55Z</dcterms:created>
  <dcterms:modified xsi:type="dcterms:W3CDTF">2021-07-06T17:11:52Z</dcterms:modified>
</cp:coreProperties>
</file>