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4"/>
  </p:sldMasterIdLst>
  <p:notesMasterIdLst>
    <p:notesMasterId r:id="rId57"/>
  </p:notesMasterIdLst>
  <p:sldIdLst>
    <p:sldId id="337" r:id="rId5"/>
    <p:sldId id="331" r:id="rId6"/>
    <p:sldId id="329" r:id="rId7"/>
    <p:sldId id="335" r:id="rId8"/>
    <p:sldId id="336" r:id="rId9"/>
    <p:sldId id="330" r:id="rId10"/>
    <p:sldId id="258" r:id="rId11"/>
    <p:sldId id="259" r:id="rId12"/>
    <p:sldId id="291" r:id="rId13"/>
    <p:sldId id="262" r:id="rId14"/>
    <p:sldId id="260" r:id="rId15"/>
    <p:sldId id="261" r:id="rId16"/>
    <p:sldId id="293" r:id="rId17"/>
    <p:sldId id="269" r:id="rId18"/>
    <p:sldId id="294" r:id="rId19"/>
    <p:sldId id="271" r:id="rId20"/>
    <p:sldId id="272" r:id="rId21"/>
    <p:sldId id="273" r:id="rId22"/>
    <p:sldId id="274" r:id="rId23"/>
    <p:sldId id="275" r:id="rId24"/>
    <p:sldId id="276" r:id="rId25"/>
    <p:sldId id="277" r:id="rId26"/>
    <p:sldId id="295" r:id="rId27"/>
    <p:sldId id="279" r:id="rId28"/>
    <p:sldId id="296" r:id="rId29"/>
    <p:sldId id="281" r:id="rId30"/>
    <p:sldId id="297" r:id="rId31"/>
    <p:sldId id="289" r:id="rId32"/>
    <p:sldId id="290" r:id="rId33"/>
    <p:sldId id="332"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5" autoAdjust="0"/>
    <p:restoredTop sz="91717" autoAdjust="0"/>
  </p:normalViewPr>
  <p:slideViewPr>
    <p:cSldViewPr snapToGrid="0">
      <p:cViewPr varScale="1">
        <p:scale>
          <a:sx n="106" d="100"/>
          <a:sy n="106" d="100"/>
        </p:scale>
        <p:origin x="6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F4DB-D36D-4461-A0B9-46F1449A85D1}" type="datetimeFigureOut">
              <a:rPr kumimoji="1" lang="ja-JP" altLang="en-US" smtClean="0"/>
              <a:t>2021/10/26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D217-DE8D-466D-8EDA-0E0D0BCECD68}" type="slidenum">
              <a:rPr kumimoji="1" lang="ja-JP" altLang="en-US" smtClean="0"/>
              <a:t>‹#›</a:t>
            </a:fld>
            <a:endParaRPr kumimoji="1" lang="ja-JP" altLang="en-US"/>
          </a:p>
        </p:txBody>
      </p:sp>
    </p:spTree>
    <p:extLst>
      <p:ext uri="{BB962C8B-B14F-4D97-AF65-F5344CB8AC3E}">
        <p14:creationId xmlns:p14="http://schemas.microsoft.com/office/powerpoint/2010/main" val="3304103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https://github.com/orgs/kait-takanolab/people/pending_invitations</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0</a:t>
            </a:fld>
            <a:endParaRPr kumimoji="1" lang="ja-JP" altLang="en-US"/>
          </a:p>
        </p:txBody>
      </p:sp>
    </p:spTree>
    <p:extLst>
      <p:ext uri="{BB962C8B-B14F-4D97-AF65-F5344CB8AC3E}">
        <p14:creationId xmlns:p14="http://schemas.microsoft.com/office/powerpoint/2010/main" val="289665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a:t>
            </a:fld>
            <a:endParaRPr kumimoji="1" lang="ja-JP" altLang="en-US"/>
          </a:p>
        </p:txBody>
      </p:sp>
    </p:spTree>
    <p:extLst>
      <p:ext uri="{BB962C8B-B14F-4D97-AF65-F5344CB8AC3E}">
        <p14:creationId xmlns:p14="http://schemas.microsoft.com/office/powerpoint/2010/main" val="68213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a:t>
            </a:fld>
            <a:endParaRPr kumimoji="1" lang="ja-JP" altLang="en-US"/>
          </a:p>
        </p:txBody>
      </p:sp>
    </p:spTree>
    <p:extLst>
      <p:ext uri="{BB962C8B-B14F-4D97-AF65-F5344CB8AC3E}">
        <p14:creationId xmlns:p14="http://schemas.microsoft.com/office/powerpoint/2010/main" val="98659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5</a:t>
            </a:fld>
            <a:endParaRPr kumimoji="1" lang="ja-JP" altLang="en-US"/>
          </a:p>
        </p:txBody>
      </p:sp>
    </p:spTree>
    <p:extLst>
      <p:ext uri="{BB962C8B-B14F-4D97-AF65-F5344CB8AC3E}">
        <p14:creationId xmlns:p14="http://schemas.microsoft.com/office/powerpoint/2010/main" val="90661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prstClr val="black">
                    <a:lumMod val="65000"/>
                    <a:lumOff val="35000"/>
                  </a:prstClr>
                </a:solidFill>
                <a:cs typeface="Kazesawa Regular" panose="020B0502020203020207" pitchFamily="50" charset="-128"/>
              </a:rPr>
              <a:t>ファイル、プログラム、設定情報などの</a:t>
            </a:r>
            <a:r>
              <a:rPr lang="en-US" altLang="ja-JP" sz="1200" dirty="0" smtClean="0">
                <a:solidFill>
                  <a:prstClr val="black">
                    <a:lumMod val="65000"/>
                    <a:lumOff val="35000"/>
                  </a:prstClr>
                </a:solidFill>
                <a:cs typeface="Kazesawa Regular" panose="020B0502020203020207" pitchFamily="50" charset="-128"/>
              </a:rPr>
              <a:t/>
            </a:r>
            <a:br>
              <a:rPr lang="en-US" altLang="ja-JP" sz="1200" dirty="0" smtClean="0">
                <a:solidFill>
                  <a:prstClr val="black">
                    <a:lumMod val="65000"/>
                    <a:lumOff val="35000"/>
                  </a:prstClr>
                </a:solidFill>
                <a:cs typeface="Kazesawa Regular" panose="020B0502020203020207" pitchFamily="50" charset="-128"/>
              </a:rPr>
            </a:br>
            <a:r>
              <a:rPr lang="ja-JP" altLang="en-US" sz="1200" dirty="0" smtClean="0">
                <a:solidFill>
                  <a:prstClr val="black">
                    <a:lumMod val="65000"/>
                    <a:lumOff val="35000"/>
                  </a:prstClr>
                </a:solidFill>
                <a:cs typeface="Kazesawa Regular" panose="020B0502020203020207" pitchFamily="50" charset="-128"/>
              </a:rPr>
              <a:t>「保管場所」のこと</a:t>
            </a:r>
            <a:r>
              <a:rPr kumimoji="1" lang="ja-JP" altLang="en-US" sz="1200" dirty="0" smtClean="0">
                <a:solidFill>
                  <a:schemeClr val="tx1"/>
                </a:solidFill>
                <a:cs typeface="+mn-cs"/>
              </a:rPr>
              <a:t>ですね。</a:t>
            </a:r>
            <a:endParaRPr kumimoji="1" lang="en-US" altLang="ja-JP" sz="1200" dirty="0" smtClean="0">
              <a:solidFill>
                <a:schemeClr val="tx1"/>
              </a:solidFill>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sng" dirty="0" smtClean="0">
                <a:solidFill>
                  <a:schemeClr val="tx1"/>
                </a:solidFill>
                <a:cs typeface="+mn-cs"/>
              </a:rPr>
              <a:t>自分の</a:t>
            </a:r>
            <a:r>
              <a:rPr kumimoji="1" lang="en-US" altLang="ja-JP" sz="1200" b="1" u="sng" dirty="0" smtClean="0">
                <a:solidFill>
                  <a:schemeClr val="tx1"/>
                </a:solidFill>
                <a:cs typeface="+mn-cs"/>
              </a:rPr>
              <a:t>PC</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ローカルリポジトリ、</a:t>
            </a:r>
            <a:r>
              <a:rPr kumimoji="1" lang="en-US" altLang="ja-JP" sz="1200" b="1" u="sng" dirty="0" smtClean="0">
                <a:solidFill>
                  <a:schemeClr val="tx1"/>
                </a:solidFill>
                <a:cs typeface="+mn-cs"/>
              </a:rPr>
              <a:t>GITHUB</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リモートリポジトリがあるんだって覚えておいてください。</a:t>
            </a:r>
            <a:endParaRPr lang="ja-JP" altLang="en-US" sz="1200" b="1" u="sng" dirty="0" smtClean="0">
              <a:solidFill>
                <a:prstClr val="black">
                  <a:lumMod val="65000"/>
                  <a:lumOff val="35000"/>
                </a:prstClr>
              </a:solidFill>
              <a:cs typeface="Kazesawa Regular" panose="020B0502020203020207" pitchFamily="50" charset="-128"/>
            </a:endParaRP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13</a:t>
            </a:fld>
            <a:endParaRPr kumimoji="1" lang="ja-JP" altLang="en-US"/>
          </a:p>
        </p:txBody>
      </p:sp>
    </p:spTree>
    <p:extLst>
      <p:ext uri="{BB962C8B-B14F-4D97-AF65-F5344CB8AC3E}">
        <p14:creationId xmlns:p14="http://schemas.microsoft.com/office/powerpoint/2010/main" val="350285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21</a:t>
            </a:fld>
            <a:endParaRPr kumimoji="1" lang="ja-JP" altLang="en-US"/>
          </a:p>
        </p:txBody>
      </p:sp>
    </p:spTree>
    <p:extLst>
      <p:ext uri="{BB962C8B-B14F-4D97-AF65-F5344CB8AC3E}">
        <p14:creationId xmlns:p14="http://schemas.microsoft.com/office/powerpoint/2010/main" val="162927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GitHub</a:t>
            </a:r>
            <a:br>
              <a:rPr kumimoji="1" lang="en-US" altLang="ja-JP" dirty="0" smtClean="0"/>
            </a:br>
            <a:r>
              <a:rPr kumimoji="1" lang="en-US" altLang="ja-JP" dirty="0" smtClean="0"/>
              <a:t>https://github.com/</a:t>
            </a:r>
            <a:br>
              <a:rPr kumimoji="1" lang="en-US" altLang="ja-JP" dirty="0" smtClean="0"/>
            </a:br>
            <a:r>
              <a:rPr kumimoji="1" lang="en-US" altLang="ja-JP" dirty="0" smtClean="0"/>
              <a:t/>
            </a:r>
            <a:br>
              <a:rPr kumimoji="1" lang="en-US" altLang="ja-JP" dirty="0" smtClean="0"/>
            </a:br>
            <a:r>
              <a:rPr kumimoji="1" lang="en-US" altLang="ja-JP" dirty="0" err="1" smtClean="0"/>
              <a:t>GitHubDesktop</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https://desktop.github.com/</a:t>
            </a: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30</a:t>
            </a:fld>
            <a:endParaRPr kumimoji="1" lang="ja-JP" altLang="en-US"/>
          </a:p>
        </p:txBody>
      </p:sp>
    </p:spTree>
    <p:extLst>
      <p:ext uri="{BB962C8B-B14F-4D97-AF65-F5344CB8AC3E}">
        <p14:creationId xmlns:p14="http://schemas.microsoft.com/office/powerpoint/2010/main" val="19043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29751E5-41C4-4343-80C1-4F84B3F4A3ED}"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dirty="0"/>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4989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E340F17-B09A-43BA-BC85-4185ACEFE9A4}"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2901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F130A15-A66A-4898-AF55-DC289ED4689C}"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1649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7" name="正方形/長方形 6"/>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9B7CC62-CF77-4DED-B92F-354452AB832E}"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lvl1pPr>
              <a:defRPr>
                <a:latin typeface="+mj-ea"/>
                <a:ea typeface="+mj-ea"/>
              </a:defRPr>
            </a:lvl1pPr>
          </a:lstStyle>
          <a:p>
            <a:r>
              <a:rPr lang="en-US" altLang="ja-JP" smtClean="0"/>
              <a:t>44</a:t>
            </a:r>
            <a:endParaRPr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353462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975D89-DF24-43D7-ADA8-84902170DF3F}"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28758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7C8CC46-733B-4A8A-AC31-8DFC999EDD56}"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85008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2" name="グループ化 11"/>
          <p:cNvGrpSpPr/>
          <p:nvPr userDrawn="1"/>
        </p:nvGrpSpPr>
        <p:grpSpPr>
          <a:xfrm>
            <a:off x="11073710" y="6311900"/>
            <a:ext cx="1038716" cy="454023"/>
            <a:chOff x="11073710" y="6311900"/>
            <a:chExt cx="1038716" cy="454023"/>
          </a:xfrm>
        </p:grpSpPr>
        <p:sp>
          <p:nvSpPr>
            <p:cNvPr id="13" name="正方形/長方形 12"/>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59FB28F-F730-4191-9FB4-BBD90DB3DAB0}" type="datetime1">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44</a:t>
            </a:r>
            <a:endParaRPr kumimoji="1" lang="ja-JP" altLang="en-US"/>
          </a:p>
        </p:txBody>
      </p:sp>
      <p:sp>
        <p:nvSpPr>
          <p:cNvPr id="9" name="スライド番号プレースホルダー 8"/>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588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8" name="グループ化 7"/>
          <p:cNvGrpSpPr/>
          <p:nvPr userDrawn="1"/>
        </p:nvGrpSpPr>
        <p:grpSpPr>
          <a:xfrm>
            <a:off x="11073710" y="6311900"/>
            <a:ext cx="1038716" cy="454023"/>
            <a:chOff x="11073710" y="6311900"/>
            <a:chExt cx="1038716" cy="454023"/>
          </a:xfrm>
        </p:grpSpPr>
        <p:sp>
          <p:nvSpPr>
            <p:cNvPr id="9" name="正方形/長方形 8"/>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AB11B5B-F28F-423E-81EC-53EFB6B5075C}" type="datetime1">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44</a:t>
            </a:r>
            <a:endParaRPr kumimoji="1"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6382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7" name="グループ化 6"/>
          <p:cNvGrpSpPr/>
          <p:nvPr userDrawn="1"/>
        </p:nvGrpSpPr>
        <p:grpSpPr>
          <a:xfrm>
            <a:off x="11073710" y="6311900"/>
            <a:ext cx="1038716" cy="454023"/>
            <a:chOff x="11073710" y="6311900"/>
            <a:chExt cx="1038716" cy="454023"/>
          </a:xfrm>
        </p:grpSpPr>
        <p:sp>
          <p:nvSpPr>
            <p:cNvPr id="8" name="正方形/長方形 7"/>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p:cNvSpPr>
            <a:spLocks noGrp="1"/>
          </p:cNvSpPr>
          <p:nvPr>
            <p:ph type="dt" sz="half" idx="10"/>
          </p:nvPr>
        </p:nvSpPr>
        <p:spPr/>
        <p:txBody>
          <a:bodyPr/>
          <a:lstStyle/>
          <a:p>
            <a:fld id="{AAB842AC-6221-45E7-86B7-ED7DFE85C872}" type="datetime1">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44</a:t>
            </a: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0637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FE519-5A9A-430B-81FF-2586C05B66C7}"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24520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5B2FB1C-085B-48AC-9216-C6ECBE000DC9}"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9286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2656A-B08F-4273-8336-8C09229620F2}" type="datetime1">
              <a:rPr kumimoji="1" lang="ja-JP" altLang="en-US" smtClean="0"/>
              <a:t>2021/10/26</a:t>
            </a:fld>
            <a:endParaRPr kumimoji="1" lang="ja-JP" altLang="en-US"/>
          </a:p>
        </p:txBody>
      </p:sp>
      <p:sp>
        <p:nvSpPr>
          <p:cNvPr id="5" name="フッター プレースホルダー 4"/>
          <p:cNvSpPr>
            <a:spLocks noGrp="1"/>
          </p:cNvSpPr>
          <p:nvPr>
            <p:ph type="ftr" sz="quarter" idx="3"/>
          </p:nvPr>
        </p:nvSpPr>
        <p:spPr>
          <a:xfrm>
            <a:off x="11705774" y="6384925"/>
            <a:ext cx="354806" cy="365125"/>
          </a:xfrm>
          <a:prstGeom prst="rect">
            <a:avLst/>
          </a:prstGeom>
        </p:spPr>
        <p:txBody>
          <a:bodyPr vert="horz" lIns="0" tIns="0" rIns="0" bIns="0" rtlCol="0" anchor="ctr"/>
          <a:lstStyle>
            <a:lvl1pPr algn="ctr">
              <a:defRPr sz="1800" b="0">
                <a:solidFill>
                  <a:schemeClr val="bg1"/>
                </a:solidFill>
                <a:latin typeface="+mn-ea"/>
                <a:ea typeface="+mn-ea"/>
              </a:defRPr>
            </a:lvl1pPr>
          </a:lstStyle>
          <a:p>
            <a:r>
              <a:rPr lang="en-US" altLang="ja-JP" smtClean="0"/>
              <a:t>44</a:t>
            </a:r>
            <a:endParaRPr lang="ja-JP" altLang="en-US" dirty="0"/>
          </a:p>
        </p:txBody>
      </p:sp>
      <p:sp>
        <p:nvSpPr>
          <p:cNvPr id="6" name="スライド番号プレースホルダー 5"/>
          <p:cNvSpPr>
            <a:spLocks noGrp="1"/>
          </p:cNvSpPr>
          <p:nvPr>
            <p:ph type="sldNum" sz="quarter" idx="4"/>
          </p:nvPr>
        </p:nvSpPr>
        <p:spPr>
          <a:xfrm>
            <a:off x="11037995" y="6384924"/>
            <a:ext cx="527846" cy="365125"/>
          </a:xfrm>
          <a:prstGeom prst="rect">
            <a:avLst/>
          </a:prstGeom>
        </p:spPr>
        <p:txBody>
          <a:bodyPr vert="horz" lIns="0" tIns="0" rIns="0" bIns="0" rtlCol="0" anchor="ctr"/>
          <a:lstStyle>
            <a:lvl1pPr algn="ctr">
              <a:defRPr sz="1800">
                <a:solidFill>
                  <a:schemeClr val="bg1"/>
                </a:solidFill>
                <a:latin typeface="+mn-ea"/>
                <a:ea typeface="+mn-ea"/>
              </a:defRPr>
            </a:lvl1pPr>
          </a:lstStyle>
          <a:p>
            <a:r>
              <a:rPr lang="en-US" altLang="ja-JP" smtClean="0"/>
              <a:t>&lt;#&gt;</a:t>
            </a:r>
            <a:endParaRPr lang="ja-JP" altLang="en-US" dirty="0"/>
          </a:p>
        </p:txBody>
      </p:sp>
    </p:spTree>
    <p:extLst>
      <p:ext uri="{BB962C8B-B14F-4D97-AF65-F5344CB8AC3E}">
        <p14:creationId xmlns:p14="http://schemas.microsoft.com/office/powerpoint/2010/main" val="2377977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kumimoji="1"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kumimoji="1"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kumimoji="1"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1921012@cco.kanagawa-it.ac.jp" TargetMode="External"/><Relationship Id="rId3" Type="http://schemas.openxmlformats.org/officeDocument/2006/relationships/hyperlink" Target="mailto:s1921051@cco.kanagawa-it.ac.jp" TargetMode="External"/><Relationship Id="rId7" Type="http://schemas.openxmlformats.org/officeDocument/2006/relationships/hyperlink" Target="mailto:s1921020@cco.kanagawa-it.ac.j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s1921160@cco.kanagawa-it.ac.jp" TargetMode="External"/><Relationship Id="rId11" Type="http://schemas.openxmlformats.org/officeDocument/2006/relationships/hyperlink" Target="mailto:s1921008@cco.kanagawa-it.ac.jp" TargetMode="External"/><Relationship Id="rId5" Type="http://schemas.openxmlformats.org/officeDocument/2006/relationships/hyperlink" Target="mailto:s1921032@cco.kanagawa-it.ac.jp" TargetMode="External"/><Relationship Id="rId10" Type="http://schemas.openxmlformats.org/officeDocument/2006/relationships/hyperlink" Target="mailto:s1921014@cco.kanagawa-it.ac.jp" TargetMode="External"/><Relationship Id="rId4" Type="http://schemas.openxmlformats.org/officeDocument/2006/relationships/hyperlink" Target="mailto:s1921121@cco.kanagawa-it.ac.jp" TargetMode="External"/><Relationship Id="rId9" Type="http://schemas.openxmlformats.org/officeDocument/2006/relationships/hyperlink" Target="mailto:s1921123@cco.kanagawa-it.ac.j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参加</a:t>
            </a:r>
            <a:r>
              <a:rPr lang="ja-JP" altLang="en-US" dirty="0" smtClean="0"/>
              <a:t>状況チェック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98636042"/>
              </p:ext>
            </p:extLst>
          </p:nvPr>
        </p:nvGraphicFramePr>
        <p:xfrm>
          <a:off x="838200" y="1476504"/>
          <a:ext cx="10515601" cy="4820920"/>
        </p:xfrm>
        <a:graphic>
          <a:graphicData uri="http://schemas.openxmlformats.org/drawingml/2006/table">
            <a:tbl>
              <a:tblPr firstRow="1" bandRow="1">
                <a:tableStyleId>{5C22544A-7EE6-4342-B048-85BDC9FD1C3A}</a:tableStyleId>
              </a:tblPr>
              <a:tblGrid>
                <a:gridCol w="1102975"/>
                <a:gridCol w="4124647"/>
                <a:gridCol w="1964602"/>
                <a:gridCol w="3323377"/>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メールアドレス</a:t>
                      </a:r>
                      <a:endParaRPr kumimoji="1" lang="ja-JP" altLang="en-US" dirty="0"/>
                    </a:p>
                  </a:txBody>
                  <a:tcPr/>
                </a:tc>
                <a:tc>
                  <a:txBody>
                    <a:bodyPr/>
                    <a:lstStyle/>
                    <a:p>
                      <a:r>
                        <a:rPr kumimoji="1" lang="ja-JP" altLang="en-US" dirty="0" smtClean="0"/>
                        <a:t>招待メール</a:t>
                      </a:r>
                      <a:endParaRPr kumimoji="1" lang="ja-JP" altLang="en-US" dirty="0"/>
                    </a:p>
                  </a:txBody>
                  <a:tcPr/>
                </a:tc>
                <a:tc>
                  <a:txBody>
                    <a:bodyPr/>
                    <a:lstStyle/>
                    <a:p>
                      <a:r>
                        <a:rPr kumimoji="1" lang="ja-JP" altLang="en-US" dirty="0" smtClean="0"/>
                        <a:t>参加</a:t>
                      </a:r>
                      <a:endParaRPr kumimoji="1" lang="ja-JP" altLang="en-US" dirty="0"/>
                    </a:p>
                  </a:txBody>
                  <a:tcPr/>
                </a:tc>
              </a:tr>
              <a:tr h="370840">
                <a:tc>
                  <a:txBody>
                    <a:bodyPr/>
                    <a:lstStyle/>
                    <a:p>
                      <a:r>
                        <a:rPr kumimoji="1" lang="ja-JP" altLang="en-US" dirty="0" smtClean="0"/>
                        <a:t>村上滉太</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3"/>
                        </a:rPr>
                        <a:t>s1921051@cco.kanagawa-it.ac.jp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益田佳奈</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4"/>
                        </a:rPr>
                        <a:t>s1921121@cco.kanagawa-it.ac.jp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三村浩輝</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5"/>
                        </a:rPr>
                        <a:t>s1921032@cco.kanagawa-it.ac.jp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佐々木陸</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6"/>
                        </a:rPr>
                        <a:t>s1921160@cco.kanagawa-it.ac.jp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塚田喜星</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7"/>
                        </a:rPr>
                        <a:t>s1921020@cco.kanagawa-it.ac.jp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菅谷遼佑</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8"/>
                        </a:rPr>
                        <a:t>s1921012@cco.kanagawa-it.ac.jp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田原正也</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9"/>
                        </a:rPr>
                        <a:t>s1921123@cco.kanagawa-it.ac.jp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阿部巧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0"/>
                        </a:rPr>
                        <a:t>s1921014@cco.kanagawa-it.ac.jp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tr>
              <a:tr h="370840">
                <a:tc>
                  <a:txBody>
                    <a:bodyPr/>
                    <a:lstStyle/>
                    <a:p>
                      <a:r>
                        <a:rPr kumimoji="1" lang="ja-JP" altLang="en-US" sz="1800" b="0" i="0" kern="1200" dirty="0" smtClean="0">
                          <a:solidFill>
                            <a:schemeClr val="dk1"/>
                          </a:solidFill>
                          <a:effectLst/>
                          <a:latin typeface="+mn-lt"/>
                          <a:ea typeface="+mn-ea"/>
                          <a:cs typeface="+mn-cs"/>
                        </a:rPr>
                        <a:t>益子昂大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1"/>
                        </a:rPr>
                        <a:t>s1921008@cco.kanagawa-it.ac.jp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171900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9</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a:t>
            </a:r>
            <a:r>
              <a:rPr lang="ja-JP" altLang="en-US" sz="2000" b="1" dirty="0" smtClean="0">
                <a:latin typeface="+mj-lt"/>
                <a:ea typeface="+mj-ea"/>
              </a:rPr>
              <a:t> </a:t>
            </a:r>
            <a:r>
              <a:rPr lang="en-US" altLang="ja-JP" sz="2000" b="1" dirty="0" smtClean="0">
                <a:latin typeface="+mj-lt"/>
                <a:ea typeface="+mj-ea"/>
              </a:rPr>
              <a:t>|</a:t>
            </a:r>
            <a:r>
              <a:rPr lang="ja-JP" altLang="en-US" sz="2000" b="1" dirty="0" smtClean="0">
                <a:latin typeface="+mj-lt"/>
                <a:ea typeface="+mj-ea"/>
              </a:rPr>
              <a:t> </a:t>
            </a:r>
            <a:r>
              <a:rPr lang="en-US" altLang="ja-JP" sz="2000" b="1" dirty="0" smtClean="0">
                <a:latin typeface="+mj-lt"/>
                <a:ea typeface="+mj-ea"/>
              </a:rPr>
              <a:t>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15262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smtClean="0">
                <a:solidFill>
                  <a:prstClr val="black">
                    <a:lumMod val="65000"/>
                    <a:lumOff val="35000"/>
                  </a:prstClr>
                </a:solidFill>
                <a:cs typeface="Kazesawa Regular" panose="020B0502020203020207" pitchFamily="50" charset="-128"/>
              </a:rPr>
              <a:t>Git</a:t>
            </a:r>
            <a:r>
              <a:rPr lang="en-US" altLang="ja-JP"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b="1" u="sng" dirty="0">
                <a:solidFill>
                  <a:prstClr val="black">
                    <a:lumMod val="65000"/>
                    <a:lumOff val="35000"/>
                  </a:prstClr>
                </a:solidFill>
                <a:cs typeface="Kazesawa Regular" panose="020B0502020203020207" pitchFamily="50" charset="-128"/>
              </a:rPr>
              <a:t>Linux</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の生みの親 </a:t>
            </a:r>
            <a:r>
              <a:rPr lang="en-US" altLang="ja-JP" sz="2400" dirty="0">
                <a:solidFill>
                  <a:prstClr val="black">
                    <a:lumMod val="65000"/>
                    <a:lumOff val="35000"/>
                  </a:prstClr>
                </a:solidFill>
                <a:cs typeface="Kazesawa Regular" panose="020B0502020203020207" pitchFamily="50" charset="-128"/>
              </a:rPr>
              <a:t>Linus Torvalds </a:t>
            </a:r>
            <a:r>
              <a:rPr lang="ja-JP" altLang="en-US" sz="2400" dirty="0">
                <a:solidFill>
                  <a:prstClr val="black">
                    <a:lumMod val="65000"/>
                    <a:lumOff val="35000"/>
                  </a:prstClr>
                </a:solidFill>
                <a:cs typeface="Kazesawa Regular" panose="020B0502020203020207" pitchFamily="50" charset="-128"/>
              </a:rPr>
              <a:t>氏が </a:t>
            </a:r>
            <a:r>
              <a:rPr lang="en-US" altLang="ja-JP" sz="2400" b="1" u="sng" dirty="0">
                <a:solidFill>
                  <a:prstClr val="black">
                    <a:lumMod val="65000"/>
                    <a:lumOff val="35000"/>
                  </a:prstClr>
                </a:solidFill>
                <a:cs typeface="Kazesawa Regular" panose="020B0502020203020207" pitchFamily="50" charset="-128"/>
              </a:rPr>
              <a:t>Linux </a:t>
            </a:r>
            <a:r>
              <a:rPr lang="ja-JP" altLang="en-US" sz="2400" b="1" u="sng" dirty="0">
                <a:solidFill>
                  <a:prstClr val="black">
                    <a:lumMod val="65000"/>
                    <a:lumOff val="35000"/>
                  </a:prstClr>
                </a:solidFill>
                <a:cs typeface="Kazesawa Regular" panose="020B0502020203020207" pitchFamily="50" charset="-128"/>
              </a:rPr>
              <a:t>のソースコードを管理するた</a:t>
            </a:r>
            <a:r>
              <a:rPr lang="ja-JP" altLang="en-US" sz="2400" b="1" u="sng" dirty="0" smtClean="0">
                <a:solidFill>
                  <a:prstClr val="black">
                    <a:lumMod val="65000"/>
                    <a:lumOff val="35000"/>
                  </a:prstClr>
                </a:solidFill>
                <a:cs typeface="Kazesawa Regular" panose="020B0502020203020207" pitchFamily="50" charset="-128"/>
              </a:rPr>
              <a:t>め</a:t>
            </a:r>
            <a:r>
              <a:rPr lang="ja-JP" altLang="en-US" sz="2400" dirty="0" smtClean="0">
                <a:solidFill>
                  <a:prstClr val="black">
                    <a:lumMod val="65000"/>
                    <a:lumOff val="35000"/>
                  </a:prstClr>
                </a:solidFill>
                <a:cs typeface="Kazesawa Regular" panose="020B0502020203020207" pitchFamily="50" charset="-128"/>
              </a:rPr>
              <a:t>に開</a:t>
            </a:r>
            <a:r>
              <a:rPr lang="ja-JP" altLang="en-US" sz="2400" dirty="0">
                <a:solidFill>
                  <a:prstClr val="black">
                    <a:lumMod val="65000"/>
                    <a:lumOff val="35000"/>
                  </a:prstClr>
                </a:solidFill>
                <a:cs typeface="Kazesawa Regular" panose="020B0502020203020207" pitchFamily="50" charset="-128"/>
              </a:rPr>
              <a:t>発したツー</a:t>
            </a:r>
            <a:r>
              <a:rPr lang="ja-JP" altLang="en-US" sz="2400" dirty="0" smtClean="0">
                <a:solidFill>
                  <a:prstClr val="black">
                    <a:lumMod val="65000"/>
                    <a:lumOff val="35000"/>
                  </a:prstClr>
                </a:solidFill>
                <a:cs typeface="Kazesawa Regular" panose="020B0502020203020207" pitchFamily="50" charset="-128"/>
              </a:rPr>
              <a:t>ル</a:t>
            </a:r>
            <a:endParaRPr lang="en-US" altLang="ja-JP" sz="2400" dirty="0" smtClean="0">
              <a:solidFill>
                <a:prstClr val="black">
                  <a:lumMod val="65000"/>
                  <a:lumOff val="35000"/>
                </a:prstClr>
              </a:solidFill>
              <a:cs typeface="Kazesawa Regular" panose="020B0502020203020207" pitchFamily="50" charset="-128"/>
            </a:endParaRP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OSS</a:t>
            </a:r>
            <a:r>
              <a:rPr lang="ja-JP" altLang="en-US" sz="2400" dirty="0">
                <a:solidFill>
                  <a:prstClr val="black">
                    <a:lumMod val="65000"/>
                    <a:lumOff val="35000"/>
                  </a:prstClr>
                </a:solidFill>
                <a:cs typeface="Kazesawa Regular" panose="020B0502020203020207" pitchFamily="50" charset="-128"/>
              </a:rPr>
              <a:t>（</a:t>
            </a:r>
            <a:r>
              <a:rPr lang="en-US" altLang="ja-JP" sz="2400" b="1" u="sng" dirty="0">
                <a:solidFill>
                  <a:prstClr val="black">
                    <a:lumMod val="65000"/>
                    <a:lumOff val="35000"/>
                  </a:prstClr>
                </a:solidFill>
                <a:cs typeface="Kazesawa Regular" panose="020B0502020203020207" pitchFamily="50" charset="-128"/>
              </a:rPr>
              <a:t>O</a:t>
            </a:r>
            <a:r>
              <a:rPr lang="en-US" altLang="ja-JP" sz="2400" dirty="0">
                <a:solidFill>
                  <a:prstClr val="black">
                    <a:lumMod val="65000"/>
                    <a:lumOff val="35000"/>
                  </a:prstClr>
                </a:solidFill>
                <a:cs typeface="Kazesawa Regular" panose="020B0502020203020207" pitchFamily="50" charset="-128"/>
              </a:rPr>
              <a:t>pen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ource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oftware</a:t>
            </a:r>
            <a:r>
              <a:rPr lang="ja-JP" altLang="en-US" sz="2400" dirty="0">
                <a:solidFill>
                  <a:prstClr val="black">
                    <a:lumMod val="65000"/>
                    <a:lumOff val="35000"/>
                  </a:prstClr>
                </a:solidFill>
                <a:cs typeface="Kazesawa Regular" panose="020B0502020203020207" pitchFamily="50" charset="-128"/>
              </a:rPr>
              <a:t>）開発で用いられる </a:t>
            </a:r>
            <a:r>
              <a:rPr lang="en-US" altLang="ja-JP" sz="2400" dirty="0">
                <a:solidFill>
                  <a:prstClr val="black">
                    <a:lumMod val="65000"/>
                    <a:lumOff val="35000"/>
                  </a:prstClr>
                </a:solidFill>
                <a:cs typeface="Kazesawa Regular" panose="020B0502020203020207" pitchFamily="50" charset="-128"/>
              </a:rPr>
              <a:t>VCS </a:t>
            </a:r>
            <a:r>
              <a:rPr lang="ja-JP" altLang="en-US" sz="2400" dirty="0" smtClean="0">
                <a:solidFill>
                  <a:prstClr val="black">
                    <a:lumMod val="65000"/>
                    <a:lumOff val="35000"/>
                  </a:prstClr>
                </a:solidFill>
                <a:cs typeface="Kazesawa Regular" panose="020B0502020203020207" pitchFamily="50" charset="-128"/>
              </a:rPr>
              <a:t>として</a:t>
            </a:r>
            <a:r>
              <a:rPr lang="ja-JP" altLang="en-US" sz="2400" b="1" u="sng" dirty="0" smtClean="0">
                <a:solidFill>
                  <a:prstClr val="black">
                    <a:lumMod val="65000"/>
                    <a:lumOff val="35000"/>
                  </a:prstClr>
                </a:solidFill>
                <a:cs typeface="Kazesawa Regular" panose="020B0502020203020207" pitchFamily="50" charset="-128"/>
              </a:rPr>
              <a:t>ほ</a:t>
            </a:r>
            <a:r>
              <a:rPr lang="ja-JP" altLang="en-US" sz="2400" b="1" u="sng" dirty="0">
                <a:solidFill>
                  <a:prstClr val="black">
                    <a:lumMod val="65000"/>
                    <a:lumOff val="35000"/>
                  </a:prstClr>
                </a:solidFill>
                <a:cs typeface="Kazesawa Regular" panose="020B0502020203020207" pitchFamily="50" charset="-128"/>
              </a:rPr>
              <a:t>ぼデファクトスタンダー</a:t>
            </a:r>
            <a:r>
              <a:rPr lang="ja-JP" altLang="en-US" sz="2400" b="1" u="sng" dirty="0" smtClean="0">
                <a:solidFill>
                  <a:prstClr val="black">
                    <a:lumMod val="65000"/>
                    <a:lumOff val="35000"/>
                  </a:prstClr>
                </a:solidFill>
                <a:cs typeface="Kazesawa Regular" panose="020B0502020203020207" pitchFamily="50" charset="-128"/>
              </a:rPr>
              <a:t>ド</a:t>
            </a:r>
            <a:endParaRPr lang="ja-JP" altLang="en-US" sz="2400" b="1" u="sng" dirty="0">
              <a:solidFill>
                <a:prstClr val="black">
                  <a:lumMod val="65000"/>
                  <a:lumOff val="35000"/>
                </a:prstClr>
              </a:solidFill>
              <a:cs typeface="Kazesawa Regular" panose="020B0502020203020207" pitchFamily="50" charset="-128"/>
            </a:endParaRPr>
          </a:p>
        </p:txBody>
      </p:sp>
    </p:spTree>
    <p:extLst>
      <p:ext uri="{BB962C8B-B14F-4D97-AF65-F5344CB8AC3E}">
        <p14:creationId xmlns:p14="http://schemas.microsoft.com/office/powerpoint/2010/main" val="77593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10</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471294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バージョン管理とは</a:t>
            </a:r>
            <a:endParaRPr kumimoji="1" lang="ja-JP" altLang="en-US" sz="3600" b="1" dirty="0">
              <a:latin typeface="+mj-lt"/>
              <a:ea typeface="+mj-ea"/>
            </a:endParaRPr>
          </a:p>
        </p:txBody>
      </p:sp>
      <p:sp>
        <p:nvSpPr>
          <p:cNvPr id="7" name="テキスト ボックス 6"/>
          <p:cNvSpPr txBox="1"/>
          <p:nvPr/>
        </p:nvSpPr>
        <p:spPr>
          <a:xfrm>
            <a:off x="736883" y="2348870"/>
            <a:ext cx="10828958" cy="830997"/>
          </a:xfrm>
          <a:prstGeom prst="rect">
            <a:avLst/>
          </a:prstGeom>
          <a:noFill/>
        </p:spPr>
        <p:txBody>
          <a:bodyPr wrap="square" rtlCol="0" anchor="ctr">
            <a:spAutoFit/>
          </a:bodyPr>
          <a:lstStyle/>
          <a:p>
            <a:pPr>
              <a:lnSpc>
                <a:spcPct val="150000"/>
              </a:lnSpc>
            </a:pPr>
            <a:r>
              <a:rPr lang="en-US" altLang="ja-JP" sz="1600" i="1" dirty="0" smtClean="0"/>
              <a:t>『</a:t>
            </a:r>
            <a:r>
              <a:rPr lang="ja-JP" altLang="en-US" sz="1600" i="1" dirty="0" smtClean="0"/>
              <a:t>　バ</a:t>
            </a:r>
            <a:r>
              <a:rPr lang="ja-JP" altLang="en-US" sz="1600" i="1" dirty="0"/>
              <a:t>ージョン管理システムとは、ファイルに対して「誰が」「いつ」「何を変更したか」というような情報を記録することで、過去のある時点の状態を復元したり変更内容の差分を表示できるようにするシステムのことです</a:t>
            </a:r>
            <a:r>
              <a:rPr lang="ja-JP" altLang="en-US" sz="1600" i="1" dirty="0" smtClean="0"/>
              <a:t>。　</a:t>
            </a:r>
            <a:r>
              <a:rPr lang="en-US" altLang="ja-JP" sz="1600" i="1" dirty="0" smtClean="0"/>
              <a:t>』</a:t>
            </a:r>
            <a:r>
              <a:rPr lang="ja-JP" altLang="en-US" sz="1600" i="1" dirty="0" smtClean="0"/>
              <a:t> </a:t>
            </a:r>
            <a:endParaRPr lang="en-US" altLang="ja-JP" sz="1600" i="1" dirty="0"/>
          </a:p>
        </p:txBody>
      </p:sp>
      <p:sp>
        <p:nvSpPr>
          <p:cNvPr id="8" name="テキスト ボックス 7"/>
          <p:cNvSpPr txBox="1"/>
          <p:nvPr/>
        </p:nvSpPr>
        <p:spPr>
          <a:xfrm>
            <a:off x="3877056" y="4174089"/>
            <a:ext cx="8006121" cy="1938992"/>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ja-JP" altLang="en-US" sz="2000" dirty="0">
                <a:solidFill>
                  <a:schemeClr val="tx1">
                    <a:lumMod val="65000"/>
                    <a:lumOff val="35000"/>
                  </a:schemeClr>
                </a:solidFill>
                <a:cs typeface="Kazesawa Regular" panose="020B0502020203020207" pitchFamily="50" charset="-128"/>
              </a:rPr>
              <a:t>名前ベースのバージョン管理をする</a:t>
            </a:r>
            <a:r>
              <a:rPr lang="ja-JP" altLang="en-US" sz="2000" dirty="0" smtClean="0">
                <a:solidFill>
                  <a:schemeClr val="tx1">
                    <a:lumMod val="65000"/>
                    <a:lumOff val="35000"/>
                  </a:schemeClr>
                </a:solidFill>
                <a:cs typeface="Kazesawa Regular" panose="020B0502020203020207" pitchFamily="50" charset="-128"/>
              </a:rPr>
              <a:t>と</a:t>
            </a:r>
            <a:r>
              <a:rPr lang="ja-JP" altLang="en-US" sz="2000" dirty="0">
                <a:solidFill>
                  <a:schemeClr val="tx1">
                    <a:lumMod val="65000"/>
                    <a:lumOff val="35000"/>
                  </a:schemeClr>
                </a:solidFill>
                <a:cs typeface="Kazesawa Regular" panose="020B0502020203020207" pitchFamily="50" charset="-128"/>
              </a:rPr>
              <a:t>左</a:t>
            </a:r>
            <a:r>
              <a:rPr lang="ja-JP" altLang="en-US" sz="2000" dirty="0" smtClean="0">
                <a:solidFill>
                  <a:schemeClr val="tx1">
                    <a:lumMod val="65000"/>
                    <a:lumOff val="35000"/>
                  </a:schemeClr>
                </a:solidFill>
                <a:cs typeface="Kazesawa Regular" panose="020B0502020203020207" pitchFamily="50" charset="-128"/>
              </a:rPr>
              <a:t>の</a:t>
            </a:r>
            <a:r>
              <a:rPr lang="ja-JP" altLang="en-US" sz="2000" dirty="0">
                <a:solidFill>
                  <a:schemeClr val="tx1">
                    <a:lumMod val="65000"/>
                    <a:lumOff val="35000"/>
                  </a:schemeClr>
                </a:solidFill>
                <a:cs typeface="Kazesawa Regular" panose="020B0502020203020207" pitchFamily="50" charset="-128"/>
              </a:rPr>
              <a:t>ような</a:t>
            </a:r>
            <a:br>
              <a:rPr lang="ja-JP" altLang="en-US" sz="2000" dirty="0">
                <a:solidFill>
                  <a:schemeClr val="tx1">
                    <a:lumMod val="65000"/>
                    <a:lumOff val="35000"/>
                  </a:schemeClr>
                </a:solidFill>
                <a:cs typeface="Kazesawa Regular" panose="020B0502020203020207" pitchFamily="50" charset="-128"/>
              </a:rPr>
            </a:br>
            <a:r>
              <a:rPr lang="ja-JP" altLang="en-US" sz="2000" dirty="0">
                <a:solidFill>
                  <a:schemeClr val="tx1">
                    <a:lumMod val="65000"/>
                    <a:lumOff val="35000"/>
                  </a:schemeClr>
                </a:solidFill>
                <a:cs typeface="Kazesawa Regular" panose="020B0502020203020207" pitchFamily="50" charset="-128"/>
              </a:rPr>
              <a:t>わかりづらいものにな</a:t>
            </a:r>
            <a:r>
              <a:rPr lang="ja-JP" altLang="en-US" sz="2000" dirty="0" smtClean="0">
                <a:solidFill>
                  <a:schemeClr val="tx1">
                    <a:lumMod val="65000"/>
                    <a:lumOff val="35000"/>
                  </a:schemeClr>
                </a:solidFill>
                <a:cs typeface="Kazesawa Regular" panose="020B0502020203020207" pitchFamily="50" charset="-128"/>
              </a:rPr>
              <a:t>る</a:t>
            </a:r>
            <a:endParaRPr lang="ja-JP" altLang="en-US" sz="2000" dirty="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en-US" altLang="ja-JP" sz="2000" dirty="0">
                <a:solidFill>
                  <a:schemeClr val="tx1">
                    <a:lumMod val="65000"/>
                    <a:lumOff val="35000"/>
                  </a:schemeClr>
                </a:solidFill>
                <a:cs typeface="Kazesawa Regular" panose="020B0502020203020207" pitchFamily="50" charset="-128"/>
              </a:rPr>
              <a:t>Git </a:t>
            </a:r>
            <a:r>
              <a:rPr lang="ja-JP" altLang="en-US" sz="2000" dirty="0">
                <a:solidFill>
                  <a:schemeClr val="tx1">
                    <a:lumMod val="65000"/>
                    <a:lumOff val="35000"/>
                  </a:schemeClr>
                </a:solidFill>
                <a:cs typeface="Kazesawa Regular" panose="020B0502020203020207" pitchFamily="50" charset="-128"/>
              </a:rPr>
              <a:t>はこのバージョン管理を行うためのツー</a:t>
            </a:r>
            <a:r>
              <a:rPr lang="ja-JP" altLang="en-US" sz="2000" dirty="0" smtClean="0">
                <a:solidFill>
                  <a:schemeClr val="tx1">
                    <a:lumMod val="65000"/>
                    <a:lumOff val="35000"/>
                  </a:schemeClr>
                </a:solidFill>
                <a:cs typeface="Kazesawa Regular" panose="020B0502020203020207" pitchFamily="50" charset="-128"/>
              </a:rPr>
              <a:t>ル</a:t>
            </a:r>
            <a:r>
              <a:rPr lang="en-US" altLang="ja-JP" sz="2000" dirty="0" smtClean="0">
                <a:solidFill>
                  <a:schemeClr val="tx1">
                    <a:lumMod val="65000"/>
                    <a:lumOff val="35000"/>
                  </a:schemeClr>
                </a:solidFill>
                <a:cs typeface="Kazesawa Regular" panose="020B0502020203020207" pitchFamily="50" charset="-128"/>
              </a:rPr>
              <a:t/>
            </a:r>
            <a:br>
              <a:rPr lang="en-US" altLang="ja-JP" sz="2000" dirty="0" smtClean="0">
                <a:solidFill>
                  <a:schemeClr val="tx1">
                    <a:lumMod val="65000"/>
                    <a:lumOff val="35000"/>
                  </a:schemeClr>
                </a:solidFill>
                <a:cs typeface="Kazesawa Regular" panose="020B0502020203020207" pitchFamily="50" charset="-128"/>
              </a:rPr>
            </a:br>
            <a:r>
              <a:rPr lang="en-US" altLang="ja-JP" sz="2000" b="1" u="sng" dirty="0" smtClean="0">
                <a:solidFill>
                  <a:schemeClr val="tx1">
                    <a:lumMod val="65000"/>
                    <a:lumOff val="35000"/>
                  </a:schemeClr>
                </a:solidFill>
                <a:cs typeface="Kazesawa Regular" panose="020B0502020203020207" pitchFamily="50" charset="-128"/>
              </a:rPr>
              <a:t>VCS</a:t>
            </a:r>
            <a:r>
              <a:rPr lang="ja-JP" altLang="en-US" sz="2000" dirty="0" smtClean="0">
                <a:solidFill>
                  <a:schemeClr val="tx1">
                    <a:lumMod val="65000"/>
                    <a:lumOff val="35000"/>
                  </a:schemeClr>
                </a:solidFill>
                <a:cs typeface="Kazesawa Regular" panose="020B0502020203020207" pitchFamily="50" charset="-128"/>
              </a:rPr>
              <a:t>（</a:t>
            </a:r>
            <a:r>
              <a:rPr lang="en-US" altLang="ja-JP" sz="2000" b="1" u="sng" dirty="0">
                <a:solidFill>
                  <a:schemeClr val="tx1">
                    <a:lumMod val="65000"/>
                    <a:lumOff val="35000"/>
                  </a:schemeClr>
                </a:solidFill>
                <a:cs typeface="Kazesawa Regular" panose="020B0502020203020207" pitchFamily="50" charset="-128"/>
              </a:rPr>
              <a:t>V</a:t>
            </a:r>
            <a:r>
              <a:rPr lang="en-US" altLang="ja-JP" sz="2000" dirty="0">
                <a:solidFill>
                  <a:schemeClr val="tx1">
                    <a:lumMod val="65000"/>
                    <a:lumOff val="35000"/>
                  </a:schemeClr>
                </a:solidFill>
                <a:cs typeface="Kazesawa Regular" panose="020B0502020203020207" pitchFamily="50" charset="-128"/>
              </a:rPr>
              <a:t>ersion </a:t>
            </a:r>
            <a:r>
              <a:rPr lang="en-US" altLang="ja-JP" sz="2000" b="1" u="sng" dirty="0">
                <a:solidFill>
                  <a:schemeClr val="tx1">
                    <a:lumMod val="65000"/>
                    <a:lumOff val="35000"/>
                  </a:schemeClr>
                </a:solidFill>
                <a:cs typeface="Kazesawa Regular" panose="020B0502020203020207" pitchFamily="50" charset="-128"/>
              </a:rPr>
              <a:t>C</a:t>
            </a:r>
            <a:r>
              <a:rPr lang="en-US" altLang="ja-JP" sz="2000" dirty="0">
                <a:solidFill>
                  <a:schemeClr val="tx1">
                    <a:lumMod val="65000"/>
                    <a:lumOff val="35000"/>
                  </a:schemeClr>
                </a:solidFill>
                <a:cs typeface="Kazesawa Regular" panose="020B0502020203020207" pitchFamily="50" charset="-128"/>
              </a:rPr>
              <a:t>ontrol </a:t>
            </a:r>
            <a:r>
              <a:rPr lang="en-US" altLang="ja-JP" sz="2000" b="1" u="sng" dirty="0">
                <a:solidFill>
                  <a:schemeClr val="tx1">
                    <a:lumMod val="65000"/>
                    <a:lumOff val="35000"/>
                  </a:schemeClr>
                </a:solidFill>
                <a:cs typeface="Kazesawa Regular" panose="020B0502020203020207" pitchFamily="50" charset="-128"/>
              </a:rPr>
              <a:t>S</a:t>
            </a:r>
            <a:r>
              <a:rPr lang="en-US" altLang="ja-JP" sz="2000" dirty="0">
                <a:solidFill>
                  <a:schemeClr val="tx1">
                    <a:lumMod val="65000"/>
                    <a:lumOff val="35000"/>
                  </a:schemeClr>
                </a:solidFill>
                <a:cs typeface="Kazesawa Regular" panose="020B0502020203020207" pitchFamily="50" charset="-128"/>
              </a:rPr>
              <a:t>ystem</a:t>
            </a:r>
            <a:r>
              <a:rPr lang="ja-JP" altLang="en-US" sz="2000" dirty="0">
                <a:solidFill>
                  <a:schemeClr val="tx1">
                    <a:lumMod val="65000"/>
                    <a:lumOff val="35000"/>
                  </a:schemeClr>
                </a:solidFill>
                <a:cs typeface="Kazesawa Regular" panose="020B0502020203020207" pitchFamily="50" charset="-128"/>
              </a:rPr>
              <a:t>）の一つ</a:t>
            </a:r>
          </a:p>
        </p:txBody>
      </p:sp>
      <p:sp>
        <p:nvSpPr>
          <p:cNvPr id="9" name="テキスト ボックス 8"/>
          <p:cNvSpPr txBox="1"/>
          <p:nvPr/>
        </p:nvSpPr>
        <p:spPr>
          <a:xfrm>
            <a:off x="736882" y="3168160"/>
            <a:ext cx="7858477" cy="415498"/>
          </a:xfrm>
          <a:prstGeom prst="rect">
            <a:avLst/>
          </a:prstGeom>
          <a:noFill/>
        </p:spPr>
        <p:txBody>
          <a:bodyPr wrap="square" rtlCol="0" anchor="ctr">
            <a:spAutoFit/>
          </a:bodyPr>
          <a:lstStyle/>
          <a:p>
            <a:pPr>
              <a:lnSpc>
                <a:spcPct val="150000"/>
              </a:lnSpc>
            </a:pPr>
            <a:r>
              <a:rPr lang="en-US" altLang="ja-JP" sz="1400" i="1" dirty="0" smtClean="0"/>
              <a:t>- http</a:t>
            </a:r>
            <a:r>
              <a:rPr lang="en-US" altLang="ja-JP" sz="1400" i="1" dirty="0"/>
              <a:t>://www.atmarkit.co.jp/ait/articles/1305/20/news015.html</a:t>
            </a:r>
            <a:r>
              <a:rPr lang="ja-JP" altLang="en-US" sz="1400" i="1" dirty="0" smtClean="0"/>
              <a:t>より引用</a:t>
            </a:r>
            <a:endParaRPr lang="en-US" altLang="ja-JP" sz="1400" i="1"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2" y="3999157"/>
            <a:ext cx="2972136" cy="2395790"/>
          </a:xfrm>
          <a:prstGeom prst="rect">
            <a:avLst/>
          </a:prstGeom>
        </p:spPr>
      </p:pic>
    </p:spTree>
    <p:extLst>
      <p:ext uri="{BB962C8B-B14F-4D97-AF65-F5344CB8AC3E}">
        <p14:creationId xmlns:p14="http://schemas.microsoft.com/office/powerpoint/2010/main" val="58534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11</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629790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3600" b="1" dirty="0" smtClean="0">
                <a:latin typeface="+mj-lt"/>
                <a:ea typeface="+mj-ea"/>
              </a:rPr>
              <a:t>Git</a:t>
            </a:r>
            <a:r>
              <a:rPr lang="ja-JP" altLang="en-US" sz="3600" b="1" dirty="0" smtClean="0">
                <a:latin typeface="+mj-lt"/>
                <a:ea typeface="+mj-ea"/>
              </a:rPr>
              <a:t> </a:t>
            </a:r>
            <a:r>
              <a:rPr kumimoji="1" lang="ja-JP" altLang="en-US" sz="3600" b="1" dirty="0" smtClean="0">
                <a:latin typeface="+mj-lt"/>
                <a:ea typeface="+mj-ea"/>
              </a:rPr>
              <a:t>を使うと何が嬉しいか</a:t>
            </a:r>
            <a:endParaRPr kumimoji="1" lang="ja-JP" altLang="en-US" sz="3600" b="1" dirty="0">
              <a:latin typeface="+mj-lt"/>
              <a:ea typeface="+mj-ea"/>
            </a:endParaRPr>
          </a:p>
        </p:txBody>
      </p:sp>
      <p:sp>
        <p:nvSpPr>
          <p:cNvPr id="8" name="テキスト ボックス 7"/>
          <p:cNvSpPr txBox="1"/>
          <p:nvPr/>
        </p:nvSpPr>
        <p:spPr>
          <a:xfrm>
            <a:off x="1233576" y="2306772"/>
            <a:ext cx="9724849" cy="3600986"/>
          </a:xfrm>
          <a:prstGeom prst="rect">
            <a:avLst/>
          </a:prstGeom>
          <a:noFill/>
        </p:spPr>
        <p:txBody>
          <a:bodyPr wrap="square" rtlCol="0" anchor="ctr">
            <a:spAutoFit/>
          </a:bodyPr>
          <a:lstStyle/>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ファイルの変更履歴を管理できる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素早くバージョン間の移動や比較，結合ができる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他の人の更新差分を簡単に取り込める</a:t>
            </a:r>
          </a:p>
        </p:txBody>
      </p:sp>
    </p:spTree>
    <p:extLst>
      <p:ext uri="{BB962C8B-B14F-4D97-AF65-F5344CB8AC3E}">
        <p14:creationId xmlns:p14="http://schemas.microsoft.com/office/powerpoint/2010/main" val="58110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12</a:t>
            </a:fld>
            <a:endParaRPr kumimoji="1" lang="ja-JP" altLang="en-US"/>
          </a:p>
        </p:txBody>
      </p:sp>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chemeClr val="bg1"/>
                </a:solidFill>
                <a:latin typeface="+mj-lt"/>
                <a:ea typeface="+mj-ea"/>
              </a:rPr>
              <a:t>リポジトリとは</a:t>
            </a:r>
            <a:endParaRPr kumimoji="1" lang="ja-JP" altLang="en-US" sz="2400" dirty="0">
              <a:solidFill>
                <a:schemeClr val="bg1"/>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Tree>
    <p:extLst>
      <p:ext uri="{BB962C8B-B14F-4D97-AF65-F5344CB8AC3E}">
        <p14:creationId xmlns:p14="http://schemas.microsoft.com/office/powerpoint/2010/main" val="2867872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13</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リポ</a:t>
            </a:r>
            <a:r>
              <a:rPr lang="ja-JP" altLang="en-US" sz="2000" b="1" dirty="0">
                <a:latin typeface="+mj-lt"/>
                <a:ea typeface="+mj-ea"/>
              </a:rPr>
              <a:t>ジト</a:t>
            </a:r>
            <a:r>
              <a:rPr lang="ja-JP" altLang="en-US" sz="2000" b="1" dirty="0" smtClean="0">
                <a:latin typeface="+mj-lt"/>
                <a:ea typeface="+mj-ea"/>
              </a:rPr>
              <a:t>リ</a:t>
            </a:r>
            <a:r>
              <a:rPr lang="ja-JP" altLang="en-US" sz="2000" b="1" dirty="0">
                <a:latin typeface="+mj-lt"/>
                <a:ea typeface="+mj-ea"/>
              </a:rPr>
              <a:t>とは</a:t>
            </a:r>
          </a:p>
        </p:txBody>
      </p:sp>
      <p:sp>
        <p:nvSpPr>
          <p:cNvPr id="9" name="テキスト ボックス 8"/>
          <p:cNvSpPr txBox="1"/>
          <p:nvPr/>
        </p:nvSpPr>
        <p:spPr>
          <a:xfrm>
            <a:off x="1879929" y="2566902"/>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prstClr val="black">
                    <a:lumMod val="65000"/>
                    <a:lumOff val="35000"/>
                  </a:prstClr>
                </a:solidFill>
                <a:cs typeface="Kazesawa Regular" panose="020B0502020203020207" pitchFamily="50" charset="-128"/>
              </a:rPr>
              <a:t>の </a:t>
            </a:r>
            <a:r>
              <a:rPr lang="ja-JP" altLang="en-US" sz="2400" b="1" u="sng" dirty="0" smtClean="0">
                <a:solidFill>
                  <a:schemeClr val="accent4"/>
                </a:solidFill>
                <a:cs typeface="Kazesawa Regular" panose="020B0502020203020207" pitchFamily="50" charset="-128"/>
              </a:rPr>
              <a:t>リ</a:t>
            </a:r>
            <a:r>
              <a:rPr lang="ja-JP" altLang="en-US" sz="2400" b="1" u="sng" dirty="0">
                <a:solidFill>
                  <a:schemeClr val="accent4"/>
                </a:solidFill>
                <a:cs typeface="Kazesawa Regular" panose="020B0502020203020207" pitchFamily="50" charset="-128"/>
              </a:rPr>
              <a:t>ポジト</a:t>
            </a:r>
            <a:r>
              <a:rPr lang="ja-JP" altLang="en-US" sz="2400" b="1" u="sng" dirty="0" smtClean="0">
                <a:solidFill>
                  <a:schemeClr val="accent4"/>
                </a:solidFill>
                <a:cs typeface="Kazesawa Regular" panose="020B0502020203020207" pitchFamily="50" charset="-128"/>
              </a:rPr>
              <a:t>リ</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083119" y="3420886"/>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491635" y="3420885"/>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630301" y="1218455"/>
            <a:ext cx="8728198" cy="830997"/>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ファイル、プログラム、</a:t>
            </a:r>
            <a:r>
              <a:rPr lang="ja-JP" altLang="en-US" sz="2400" dirty="0">
                <a:solidFill>
                  <a:prstClr val="black">
                    <a:lumMod val="65000"/>
                    <a:lumOff val="35000"/>
                  </a:prstClr>
                </a:solidFill>
                <a:cs typeface="Kazesawa Regular" panose="020B0502020203020207" pitchFamily="50" charset="-128"/>
              </a:rPr>
              <a:t>設定</a:t>
            </a:r>
            <a:r>
              <a:rPr lang="ja-JP" altLang="en-US" sz="2400" dirty="0" smtClean="0">
                <a:solidFill>
                  <a:prstClr val="black">
                    <a:lumMod val="65000"/>
                    <a:lumOff val="35000"/>
                  </a:prstClr>
                </a:solidFill>
                <a:cs typeface="Kazesawa Regular" panose="020B0502020203020207" pitchFamily="50" charset="-128"/>
              </a:rPr>
              <a:t>情報</a:t>
            </a:r>
            <a:r>
              <a:rPr lang="ja-JP" altLang="en-US" sz="2400" dirty="0">
                <a:solidFill>
                  <a:prstClr val="black">
                    <a:lumMod val="65000"/>
                    <a:lumOff val="35000"/>
                  </a:prstClr>
                </a:solidFill>
                <a:cs typeface="Kazesawa Regular" panose="020B0502020203020207" pitchFamily="50" charset="-128"/>
              </a:rPr>
              <a:t>などの</a:t>
            </a:r>
            <a:r>
              <a:rPr lang="en-US" altLang="ja-JP" sz="2400" dirty="0" smtClean="0">
                <a:solidFill>
                  <a:prstClr val="black">
                    <a:lumMod val="65000"/>
                    <a:lumOff val="35000"/>
                  </a:prstClr>
                </a:solidFill>
                <a:cs typeface="Kazesawa Regular" panose="020B0502020203020207" pitchFamily="50" charset="-128"/>
              </a:rPr>
              <a:t/>
            </a:r>
            <a:br>
              <a:rPr lang="en-US" altLang="ja-JP" sz="2400" dirty="0" smtClean="0">
                <a:solidFill>
                  <a:prstClr val="black">
                    <a:lumMod val="65000"/>
                    <a:lumOff val="35000"/>
                  </a:prstClr>
                </a:solidFill>
                <a:cs typeface="Kazesawa Regular" panose="020B0502020203020207" pitchFamily="50" charset="-128"/>
              </a:rPr>
            </a:b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保管場所</a:t>
            </a:r>
            <a:r>
              <a:rPr lang="ja-JP" altLang="en-US" sz="2400" dirty="0" smtClean="0">
                <a:solidFill>
                  <a:prstClr val="black">
                    <a:lumMod val="65000"/>
                    <a:lumOff val="35000"/>
                  </a:prstClr>
                </a:solidFill>
                <a:cs typeface="Kazesawa Regular" panose="020B0502020203020207" pitchFamily="50" charset="-128"/>
              </a:rPr>
              <a:t>」のこと</a:t>
            </a:r>
            <a:endParaRPr lang="ja-JP" altLang="en-US" sz="2400" b="1" u="sng" dirty="0">
              <a:solidFill>
                <a:prstClr val="black">
                  <a:lumMod val="65000"/>
                  <a:lumOff val="35000"/>
                </a:prstClr>
              </a:solidFill>
              <a:cs typeface="Kazesawa Regular" panose="020B0502020203020207" pitchFamily="50" charset="-128"/>
            </a:endParaRPr>
          </a:p>
        </p:txBody>
      </p:sp>
    </p:spTree>
    <p:extLst>
      <p:ext uri="{BB962C8B-B14F-4D97-AF65-F5344CB8AC3E}">
        <p14:creationId xmlns:p14="http://schemas.microsoft.com/office/powerpoint/2010/main" val="12830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14</a:t>
            </a:fld>
            <a:endParaRPr kumimoji="1" lang="ja-JP" altLang="en-US"/>
          </a:p>
        </p:txBody>
      </p:sp>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Tree>
    <p:extLst>
      <p:ext uri="{BB962C8B-B14F-4D97-AF65-F5344CB8AC3E}">
        <p14:creationId xmlns:p14="http://schemas.microsoft.com/office/powerpoint/2010/main" val="133103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15</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a:t>
            </a:r>
            <a:r>
              <a:rPr lang="ja-JP" altLang="en-US" sz="2000" b="1" dirty="0">
                <a:latin typeface="+mj-lt"/>
                <a:ea typeface="+mj-ea"/>
              </a:rPr>
              <a:t>フロ</a:t>
            </a:r>
            <a:r>
              <a:rPr lang="ja-JP" altLang="en-US" sz="2000" b="1" dirty="0" smtClean="0">
                <a:latin typeface="+mj-lt"/>
                <a:ea typeface="+mj-ea"/>
              </a:rPr>
              <a:t>ーハンズオン</a:t>
            </a:r>
            <a:endParaRPr lang="ja-JP" altLang="en-US" sz="2000" b="1" dirty="0">
              <a:latin typeface="+mj-lt"/>
              <a:ea typeface="+mj-ea"/>
            </a:endParaRPr>
          </a:p>
        </p:txBody>
      </p:sp>
      <p:sp>
        <p:nvSpPr>
          <p:cNvPr id="9" name="テキスト ボックス 8"/>
          <p:cNvSpPr txBox="1"/>
          <p:nvPr/>
        </p:nvSpPr>
        <p:spPr>
          <a:xfrm>
            <a:off x="1402079" y="1714906"/>
            <a:ext cx="9387842" cy="4154984"/>
          </a:xfrm>
          <a:prstGeom prst="rect">
            <a:avLst/>
          </a:prstGeom>
          <a:noFill/>
        </p:spPr>
        <p:txBody>
          <a:bodyPr wrap="square" rtlCol="0" anchor="ctr">
            <a:spAutoFit/>
          </a:bodyPr>
          <a:lstStyle/>
          <a:p>
            <a:pPr lvl="0"/>
            <a:r>
              <a:rPr lang="ja-JP" altLang="en-US" sz="2400" dirty="0">
                <a:solidFill>
                  <a:prstClr val="black">
                    <a:lumMod val="65000"/>
                    <a:lumOff val="35000"/>
                  </a:prstClr>
                </a:solidFill>
                <a:cs typeface="Kazesawa Regular" panose="020B0502020203020207" pitchFamily="50" charset="-128"/>
              </a:rPr>
              <a:t>ローカル環境での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を用いた開発の流れは以下の通りで</a:t>
            </a:r>
            <a:r>
              <a:rPr lang="ja-JP" altLang="en-US" sz="2400" dirty="0" smtClean="0">
                <a:solidFill>
                  <a:prstClr val="black">
                    <a:lumMod val="65000"/>
                    <a:lumOff val="35000"/>
                  </a:prstClr>
                </a:solidFill>
                <a:cs typeface="Kazesawa Regular" panose="020B0502020203020207" pitchFamily="50" charset="-128"/>
              </a:rPr>
              <a:t>す</a:t>
            </a:r>
            <a:endParaRPr lang="en-US" altLang="ja-JP" sz="2400" dirty="0" smtClean="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：作業</a:t>
            </a:r>
            <a:r>
              <a:rPr lang="ja-JP" altLang="en-US" sz="2400" dirty="0">
                <a:solidFill>
                  <a:prstClr val="black">
                    <a:lumMod val="65000"/>
                    <a:lumOff val="35000"/>
                  </a:prstClr>
                </a:solidFill>
                <a:cs typeface="Kazesawa Regular" panose="020B0502020203020207" pitchFamily="50" charset="-128"/>
              </a:rPr>
              <a:t>ディレクトリの作成</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リポジトリ</a:t>
            </a:r>
            <a:r>
              <a:rPr lang="ja-JP" altLang="en-US" sz="2400" dirty="0">
                <a:solidFill>
                  <a:prstClr val="black">
                    <a:lumMod val="65000"/>
                    <a:lumOff val="35000"/>
                  </a:prstClr>
                </a:solidFill>
                <a:cs typeface="Kazesawa Regular" panose="020B0502020203020207" pitchFamily="50" charset="-128"/>
              </a:rPr>
              <a:t>の作成</a:t>
            </a: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：コーディング</a:t>
            </a: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したファイル</a:t>
            </a:r>
            <a:r>
              <a:rPr lang="en-US" altLang="ja-JP" sz="2400" dirty="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行</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に</a:t>
            </a:r>
            <a:r>
              <a:rPr lang="ja-JP" altLang="en-US" sz="2400" dirty="0">
                <a:solidFill>
                  <a:prstClr val="black">
                    <a:lumMod val="65000"/>
                    <a:lumOff val="35000"/>
                  </a:prstClr>
                </a:solidFill>
                <a:cs typeface="Kazesawa Regular" panose="020B0502020203020207" pitchFamily="50" charset="-128"/>
              </a:rPr>
              <a:t>登録</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差分</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endParaRPr lang="en-US" altLang="ja-JP" sz="2400" b="1" u="sng" dirty="0" smtClean="0">
              <a:solidFill>
                <a:schemeClr val="accent4"/>
              </a:solidFill>
              <a:cs typeface="Kazesawa Regular" panose="020B0502020203020207" pitchFamily="50" charset="-128"/>
            </a:endParaRPr>
          </a:p>
          <a:p>
            <a:pPr marL="914400" lvl="1" indent="-457200">
              <a:buFont typeface="+mj-ea"/>
              <a:buAutoNum type="circleNumDbPlain"/>
            </a:pP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：③～⑤</a:t>
            </a:r>
            <a:r>
              <a:rPr lang="ja-JP" altLang="en-US" sz="2400" dirty="0">
                <a:solidFill>
                  <a:prstClr val="black">
                    <a:lumMod val="65000"/>
                    <a:lumOff val="35000"/>
                  </a:prstClr>
                </a:solidFill>
                <a:cs typeface="Kazesawa Regular" panose="020B0502020203020207" pitchFamily="50" charset="-128"/>
              </a:rPr>
              <a:t>を繰り返</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lvl="0"/>
            <a:r>
              <a:rPr lang="ja-JP" altLang="en-US" sz="2400" dirty="0">
                <a:solidFill>
                  <a:prstClr val="black">
                    <a:lumMod val="65000"/>
                    <a:lumOff val="35000"/>
                  </a:prstClr>
                </a:solidFill>
                <a:cs typeface="Kazesawa Regular" panose="020B0502020203020207" pitchFamily="50" charset="-128"/>
              </a:rPr>
              <a:t>次のページから具体的なコマンドと共に説明していきます</a:t>
            </a:r>
          </a:p>
        </p:txBody>
      </p:sp>
      <p:sp>
        <p:nvSpPr>
          <p:cNvPr id="15" name="正方形/長方形 14"/>
          <p:cNvSpPr/>
          <p:nvPr/>
        </p:nvSpPr>
        <p:spPr>
          <a:xfrm>
            <a:off x="5938195" y="3505886"/>
            <a:ext cx="2804160" cy="5730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16" name="正方形/長方形 15"/>
          <p:cNvSpPr/>
          <p:nvPr/>
        </p:nvSpPr>
        <p:spPr>
          <a:xfrm>
            <a:off x="4263625" y="3935894"/>
            <a:ext cx="1355507" cy="5507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Tree>
    <p:extLst>
      <p:ext uri="{BB962C8B-B14F-4D97-AF65-F5344CB8AC3E}">
        <p14:creationId xmlns:p14="http://schemas.microsoft.com/office/powerpoint/2010/main" val="241205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16</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6" name="正方形/長方形 5"/>
          <p:cNvSpPr/>
          <p:nvPr/>
        </p:nvSpPr>
        <p:spPr>
          <a:xfrm>
            <a:off x="736882" y="666450"/>
            <a:ext cx="6578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① 作業ディレクトリの作成</a:t>
            </a:r>
            <a:endParaRPr kumimoji="1" lang="ja-JP" altLang="en-US" sz="3600" b="1" dirty="0">
              <a:latin typeface="+mj-lt"/>
              <a:ea typeface="+mj-ea"/>
            </a:endParaRPr>
          </a:p>
        </p:txBody>
      </p:sp>
      <p:sp>
        <p:nvSpPr>
          <p:cNvPr id="9" name="テキスト ボックス 8"/>
          <p:cNvSpPr txBox="1"/>
          <p:nvPr/>
        </p:nvSpPr>
        <p:spPr>
          <a:xfrm>
            <a:off x="736882" y="2336604"/>
            <a:ext cx="10968892" cy="2012089"/>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マンドで作業用のディレクトリを作成</a:t>
            </a:r>
            <a:r>
              <a:rPr lang="ja-JP" altLang="en-US" sz="2400" dirty="0" smtClean="0">
                <a:solidFill>
                  <a:prstClr val="black">
                    <a:lumMod val="65000"/>
                    <a:lumOff val="35000"/>
                  </a:prstClr>
                </a:solidFill>
                <a:cs typeface="Kazesawa Regular" panose="020B0502020203020207" pitchFamily="50" charset="-128"/>
              </a:rPr>
              <a:t>し      コ</a:t>
            </a:r>
            <a:r>
              <a:rPr lang="ja-JP" altLang="en-US" sz="2400" dirty="0">
                <a:solidFill>
                  <a:prstClr val="black">
                    <a:lumMod val="65000"/>
                    <a:lumOff val="35000"/>
                  </a:prstClr>
                </a:solidFill>
                <a:cs typeface="Kazesawa Regular" panose="020B0502020203020207" pitchFamily="50" charset="-128"/>
              </a:rPr>
              <a:t>マンドでそこに移動します</a:t>
            </a:r>
          </a:p>
          <a:p>
            <a:pPr lvl="0">
              <a:lnSpc>
                <a:spcPts val="3800"/>
              </a:lnSpc>
            </a:pP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では作業ディレクトリ</a:t>
            </a:r>
            <a:r>
              <a:rPr lang="ja-JP" altLang="en-US" sz="2400" dirty="0" smtClean="0">
                <a:solidFill>
                  <a:prstClr val="black">
                    <a:lumMod val="65000"/>
                    <a:lumOff val="35000"/>
                  </a:prstClr>
                </a:solidFill>
                <a:cs typeface="Kazesawa Regular" panose="020B0502020203020207" pitchFamily="50" charset="-128"/>
              </a:rPr>
              <a:t>を</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ワーキングディレクトリ</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や</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ワーキングツリー</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と</a:t>
            </a:r>
            <a:r>
              <a:rPr lang="ja-JP" altLang="en-US" sz="2400" dirty="0">
                <a:solidFill>
                  <a:prstClr val="black">
                    <a:lumMod val="65000"/>
                    <a:lumOff val="35000"/>
                  </a:prstClr>
                </a:solidFill>
                <a:cs typeface="Kazesawa Regular" panose="020B0502020203020207" pitchFamily="50" charset="-128"/>
              </a:rPr>
              <a:t>呼びま</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p:txBody>
      </p:sp>
      <p:sp>
        <p:nvSpPr>
          <p:cNvPr id="10"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4" name="正方形/長方形 13"/>
          <p:cNvSpPr/>
          <p:nvPr/>
        </p:nvSpPr>
        <p:spPr>
          <a:xfrm>
            <a:off x="736882" y="2412954"/>
            <a:ext cx="118521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mkdir</a:t>
            </a:r>
            <a:endParaRPr kumimoji="1" lang="ja-JP" altLang="en-US" sz="2800" dirty="0">
              <a:latin typeface="Consolas" panose="020B0609020204030204" pitchFamily="49" charset="0"/>
              <a:ea typeface="+mj-ea"/>
            </a:endParaRPr>
          </a:p>
        </p:txBody>
      </p:sp>
      <p:sp>
        <p:nvSpPr>
          <p:cNvPr id="15" name="正方形/長方形 14"/>
          <p:cNvSpPr/>
          <p:nvPr/>
        </p:nvSpPr>
        <p:spPr>
          <a:xfrm>
            <a:off x="7771103" y="2412954"/>
            <a:ext cx="592610"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cd</a:t>
            </a:r>
            <a:endParaRPr kumimoji="1" lang="ja-JP" altLang="en-US" sz="2800" dirty="0">
              <a:latin typeface="Consolas" panose="020B0609020204030204" pitchFamily="49" charset="0"/>
              <a:ea typeface="+mj-ea"/>
            </a:endParaRPr>
          </a:p>
        </p:txBody>
      </p:sp>
    </p:spTree>
    <p:extLst>
      <p:ext uri="{BB962C8B-B14F-4D97-AF65-F5344CB8AC3E}">
        <p14:creationId xmlns:p14="http://schemas.microsoft.com/office/powerpoint/2010/main" val="425522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17</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054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②</a:t>
            </a:r>
            <a:r>
              <a:rPr lang="ja-JP" altLang="en-US" sz="3600" b="1" dirty="0" smtClean="0">
                <a:latin typeface="+mj-lt"/>
                <a:ea typeface="+mj-ea"/>
              </a:rPr>
              <a:t> </a:t>
            </a:r>
            <a:r>
              <a:rPr lang="ja-JP" altLang="en-US" sz="3600" b="1" dirty="0">
                <a:latin typeface="+mj-lt"/>
                <a:ea typeface="+mj-ea"/>
              </a:rPr>
              <a:t>リポジトリ</a:t>
            </a:r>
            <a:r>
              <a:rPr lang="ja-JP" altLang="en-US" sz="3600" b="1" dirty="0" smtClean="0">
                <a:latin typeface="+mj-lt"/>
                <a:ea typeface="+mj-ea"/>
              </a:rPr>
              <a:t>の作成</a:t>
            </a:r>
            <a:endParaRPr kumimoji="1" lang="ja-JP" altLang="en-US" sz="3600" b="1" dirty="0">
              <a:latin typeface="+mj-lt"/>
              <a:ea typeface="+mj-ea"/>
            </a:endParaRPr>
          </a:p>
        </p:txBody>
      </p:sp>
      <p:sp>
        <p:nvSpPr>
          <p:cNvPr id="9" name="テキスト ボックス 8"/>
          <p:cNvSpPr txBox="1"/>
          <p:nvPr/>
        </p:nvSpPr>
        <p:spPr>
          <a:xfrm>
            <a:off x="736882" y="2321856"/>
            <a:ext cx="10968892" cy="2041585"/>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で</a:t>
            </a:r>
            <a:r>
              <a:rPr lang="ja-JP" altLang="en-US" sz="2400" dirty="0">
                <a:solidFill>
                  <a:prstClr val="black">
                    <a:lumMod val="65000"/>
                    <a:lumOff val="35000"/>
                  </a:prstClr>
                </a:solidFill>
                <a:cs typeface="Kazesawa Regular" panose="020B0502020203020207" pitchFamily="50" charset="-128"/>
              </a:rPr>
              <a:t>リポジト</a:t>
            </a:r>
            <a:r>
              <a:rPr lang="ja-JP" altLang="en-US" sz="2400" dirty="0" smtClean="0">
                <a:solidFill>
                  <a:prstClr val="black">
                    <a:lumMod val="65000"/>
                    <a:lumOff val="35000"/>
                  </a:prstClr>
                </a:solidFill>
                <a:cs typeface="Kazesawa Regular" panose="020B0502020203020207" pitchFamily="50" charset="-128"/>
              </a:rPr>
              <a:t>リを作成します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を</a:t>
            </a:r>
            <a:r>
              <a:rPr lang="ja-JP" altLang="en-US" sz="2400" dirty="0">
                <a:solidFill>
                  <a:prstClr val="black">
                    <a:lumMod val="65000"/>
                    <a:lumOff val="35000"/>
                  </a:prstClr>
                </a:solidFill>
                <a:cs typeface="Kazesawa Regular" panose="020B0502020203020207" pitchFamily="50" charset="-128"/>
              </a:rPr>
              <a:t>実行する</a:t>
            </a:r>
            <a:r>
              <a:rPr lang="ja-JP" altLang="en-US" sz="2400" dirty="0" smtClean="0">
                <a:solidFill>
                  <a:prstClr val="black">
                    <a:lumMod val="65000"/>
                    <a:lumOff val="35000"/>
                  </a:prstClr>
                </a:solidFill>
                <a:cs typeface="Kazesawa Regular" panose="020B0502020203020207" pitchFamily="50" charset="-128"/>
              </a:rPr>
              <a:t>と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ディレクトリが作成されていることが確認できるはずです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この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ディレクトリがリポジトリ本体です</a:t>
            </a:r>
            <a:endParaRPr lang="ja-JP" altLang="en-US" sz="2400"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3" name="正方形/長方形 12"/>
          <p:cNvSpPr/>
          <p:nvPr/>
        </p:nvSpPr>
        <p:spPr>
          <a:xfrm>
            <a:off x="736882" y="2421284"/>
            <a:ext cx="1847822"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init</a:t>
            </a:r>
            <a:endParaRPr kumimoji="1" lang="ja-JP" altLang="en-US" sz="2800" dirty="0">
              <a:latin typeface="Consolas" panose="020B0609020204030204" pitchFamily="49" charset="0"/>
              <a:ea typeface="+mj-ea"/>
            </a:endParaRPr>
          </a:p>
        </p:txBody>
      </p:sp>
      <p:sp>
        <p:nvSpPr>
          <p:cNvPr id="16" name="正方形/長方形 15"/>
          <p:cNvSpPr/>
          <p:nvPr/>
        </p:nvSpPr>
        <p:spPr>
          <a:xfrm>
            <a:off x="736882" y="2887018"/>
            <a:ext cx="1201646"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l</a:t>
            </a:r>
            <a:r>
              <a:rPr lang="en-US" altLang="ja-JP" sz="2800" dirty="0" smtClean="0">
                <a:latin typeface="Consolas" panose="020B0609020204030204" pitchFamily="49" charset="0"/>
                <a:ea typeface="+mj-ea"/>
              </a:rPr>
              <a:t>s -a</a:t>
            </a:r>
            <a:endParaRPr kumimoji="1" lang="ja-JP" altLang="en-US" sz="2800" dirty="0">
              <a:latin typeface="Consolas" panose="020B0609020204030204" pitchFamily="49" charset="0"/>
              <a:ea typeface="+mj-ea"/>
            </a:endParaRPr>
          </a:p>
        </p:txBody>
      </p:sp>
      <p:sp>
        <p:nvSpPr>
          <p:cNvPr id="17" name="正方形/長方形 16"/>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Tree>
    <p:extLst>
      <p:ext uri="{BB962C8B-B14F-4D97-AF65-F5344CB8AC3E}">
        <p14:creationId xmlns:p14="http://schemas.microsoft.com/office/powerpoint/2010/main" val="259621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18</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417649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③</a:t>
            </a:r>
            <a:r>
              <a:rPr lang="ja-JP" altLang="en-US" sz="3600" b="1" dirty="0" smtClean="0">
                <a:latin typeface="+mj-lt"/>
                <a:ea typeface="+mj-ea"/>
              </a:rPr>
              <a:t> コーディング</a:t>
            </a:r>
            <a:endParaRPr kumimoji="1" lang="ja-JP" altLang="en-US" sz="3600" b="1" dirty="0">
              <a:latin typeface="+mj-lt"/>
              <a:ea typeface="+mj-ea"/>
            </a:endParaRPr>
          </a:p>
        </p:txBody>
      </p:sp>
      <p:sp>
        <p:nvSpPr>
          <p:cNvPr id="9" name="テキスト ボックス 8"/>
          <p:cNvSpPr txBox="1"/>
          <p:nvPr/>
        </p:nvSpPr>
        <p:spPr>
          <a:xfrm>
            <a:off x="736882" y="2809169"/>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適当なエディタで </a:t>
            </a:r>
            <a:r>
              <a:rPr lang="en-US" altLang="ja-JP" sz="2400" dirty="0" smtClean="0">
                <a:solidFill>
                  <a:prstClr val="black">
                    <a:lumMod val="65000"/>
                    <a:lumOff val="35000"/>
                  </a:prstClr>
                </a:solidFill>
                <a:cs typeface="Kazesawa Regular" panose="020B0502020203020207" pitchFamily="50" charset="-128"/>
              </a:rPr>
              <a:t>test.txt </a:t>
            </a:r>
            <a:r>
              <a:rPr lang="ja-JP" altLang="en-US" sz="2400" dirty="0">
                <a:solidFill>
                  <a:prstClr val="black">
                    <a:lumMod val="65000"/>
                    <a:lumOff val="35000"/>
                  </a:prstClr>
                </a:solidFill>
                <a:cs typeface="Kazesawa Regular" panose="020B0502020203020207" pitchFamily="50" charset="-128"/>
              </a:rPr>
              <a:t>というファイルを作成し編集します</a:t>
            </a:r>
          </a:p>
          <a:p>
            <a:pPr lvl="0">
              <a:lnSpc>
                <a:spcPts val="3800"/>
              </a:lnSpc>
            </a:pPr>
            <a:r>
              <a:rPr lang="ja-JP" altLang="en-US" sz="2400" dirty="0">
                <a:solidFill>
                  <a:prstClr val="black">
                    <a:lumMod val="65000"/>
                    <a:lumOff val="35000"/>
                  </a:prstClr>
                </a:solidFill>
                <a:cs typeface="Kazesawa Regular" panose="020B0502020203020207" pitchFamily="50" charset="-128"/>
              </a:rPr>
              <a:t>中身は適当な文字列で良いです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適当なエディタ</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test.txt</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Tree>
    <p:extLst>
      <p:ext uri="{BB962C8B-B14F-4D97-AF65-F5344CB8AC3E}">
        <p14:creationId xmlns:p14="http://schemas.microsoft.com/office/powerpoint/2010/main" val="183969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32965" y="2093079"/>
            <a:ext cx="9144000" cy="2129297"/>
          </a:xfrm>
        </p:spPr>
        <p:txBody>
          <a:bodyPr anchor="ctr">
            <a:normAutofit fontScale="90000"/>
          </a:bodyPr>
          <a:lstStyle/>
          <a:p>
            <a:pPr>
              <a:lnSpc>
                <a:spcPct val="100000"/>
              </a:lnSpc>
            </a:pPr>
            <a:r>
              <a:rPr kumimoji="1" lang="en-US" altLang="ja-JP" b="1" dirty="0" smtClean="0">
                <a:latin typeface="+mj-ea"/>
              </a:rPr>
              <a:t/>
            </a:r>
            <a:br>
              <a:rPr kumimoji="1" lang="en-US" altLang="ja-JP" b="1" dirty="0" smtClean="0">
                <a:latin typeface="+mj-ea"/>
              </a:rPr>
            </a:br>
            <a:r>
              <a:rPr kumimoji="1" lang="en-US" altLang="ja-JP" b="1" dirty="0" smtClean="0">
                <a:latin typeface="+mj-ea"/>
              </a:rPr>
              <a:t>GitHub</a:t>
            </a:r>
            <a:r>
              <a:rPr kumimoji="1" lang="ja-JP" altLang="en-US" b="1" dirty="0" smtClean="0">
                <a:latin typeface="+mj-ea"/>
              </a:rPr>
              <a:t>セットアップ</a:t>
            </a:r>
            <a:r>
              <a:rPr kumimoji="1" lang="ja-JP" altLang="en-US" b="1" dirty="0" smtClean="0">
                <a:latin typeface="+mj-ea"/>
              </a:rPr>
              <a:t>の会</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32965" y="3912915"/>
            <a:ext cx="9144000" cy="787400"/>
          </a:xfrm>
        </p:spPr>
        <p:txBody>
          <a:bodyPr anchor="ctr"/>
          <a:lstStyle/>
          <a:p>
            <a:r>
              <a:rPr kumimoji="1" lang="ja-JP" altLang="en-US" dirty="0" smtClean="0"/>
              <a:t>鷹野研究室</a:t>
            </a:r>
            <a:r>
              <a:rPr kumimoji="1" lang="ja-JP" altLang="en-US" dirty="0" smtClean="0">
                <a:latin typeface="+mn-ea"/>
              </a:rPr>
              <a:t>　</a:t>
            </a:r>
            <a:r>
              <a:rPr lang="en-US" altLang="ja-JP" dirty="0" smtClean="0">
                <a:latin typeface="+mn-ea"/>
              </a:rPr>
              <a:t>4</a:t>
            </a:r>
            <a:r>
              <a:rPr lang="ja-JP" altLang="en-US" dirty="0" smtClean="0">
                <a:latin typeface="+mn-ea"/>
              </a:rPr>
              <a:t>年　松尾祐介</a:t>
            </a:r>
            <a:endParaRPr lang="ja-JP" altLang="en-US" dirty="0">
              <a:latin typeface="+mn-ea"/>
            </a:endParaRPr>
          </a:p>
        </p:txBody>
      </p:sp>
      <p:sp>
        <p:nvSpPr>
          <p:cNvPr id="4" name="サブタイトル 2"/>
          <p:cNvSpPr txBox="1">
            <a:spLocks/>
          </p:cNvSpPr>
          <p:nvPr/>
        </p:nvSpPr>
        <p:spPr>
          <a:xfrm>
            <a:off x="1532965" y="2008840"/>
            <a:ext cx="9144000" cy="787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Calibri" panose="020F0502020204030204" pitchFamily="34" charset="0"/>
              <a:buNone/>
              <a:defRPr kumimoji="1"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Calibri" panose="020F0502020204030204" pitchFamily="34" charset="0"/>
              <a:buNone/>
              <a:defRPr kumimoji="1"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Calibri" panose="020F0502020204030204" pitchFamily="34" charset="0"/>
              <a:buNone/>
              <a:defRPr kumimoji="1"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smtClean="0">
                <a:latin typeface="+mn-ea"/>
              </a:rPr>
              <a:t>10</a:t>
            </a:r>
            <a:r>
              <a:rPr lang="ja-JP" altLang="en-US" dirty="0" smtClean="0">
                <a:latin typeface="+mn-ea"/>
              </a:rPr>
              <a:t>月</a:t>
            </a:r>
            <a:r>
              <a:rPr lang="en-US" altLang="ja-JP" dirty="0" smtClean="0">
                <a:latin typeface="+mn-ea"/>
              </a:rPr>
              <a:t>27</a:t>
            </a:r>
            <a:r>
              <a:rPr lang="ja-JP" altLang="en-US" dirty="0" smtClean="0">
                <a:latin typeface="+mn-ea"/>
              </a:rPr>
              <a:t>日水曜日　</a:t>
            </a:r>
            <a:r>
              <a:rPr lang="en-US" altLang="ja-JP" dirty="0" smtClean="0">
                <a:latin typeface="+mn-ea"/>
              </a:rPr>
              <a:t>2</a:t>
            </a:r>
            <a:r>
              <a:rPr lang="ja-JP" altLang="en-US" dirty="0" smtClean="0">
                <a:latin typeface="+mn-ea"/>
              </a:rPr>
              <a:t>限　演習時間</a:t>
            </a:r>
            <a:endParaRPr lang="ja-JP" altLang="en-US" dirty="0">
              <a:latin typeface="+mn-ea"/>
            </a:endParaRPr>
          </a:p>
        </p:txBody>
      </p:sp>
    </p:spTree>
    <p:extLst>
      <p:ext uri="{BB962C8B-B14F-4D97-AF65-F5344CB8AC3E}">
        <p14:creationId xmlns:p14="http://schemas.microsoft.com/office/powerpoint/2010/main" val="1446365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19</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1122347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④ </a:t>
            </a:r>
            <a:r>
              <a:rPr lang="ja-JP" altLang="en-US" sz="3600" b="1" dirty="0">
                <a:latin typeface="+mj-lt"/>
                <a:ea typeface="+mj-ea"/>
              </a:rPr>
              <a:t>更新したファイル</a:t>
            </a:r>
            <a:r>
              <a:rPr lang="en-US" altLang="ja-JP" sz="3600" b="1" dirty="0">
                <a:latin typeface="+mj-lt"/>
                <a:ea typeface="+mj-ea"/>
              </a:rPr>
              <a:t>/</a:t>
            </a:r>
            <a:r>
              <a:rPr lang="ja-JP" altLang="en-US" sz="3600" b="1" dirty="0">
                <a:latin typeface="+mj-lt"/>
                <a:ea typeface="+mj-ea"/>
              </a:rPr>
              <a:t>行をステージングエリアに登</a:t>
            </a:r>
            <a:r>
              <a:rPr lang="ja-JP" altLang="en-US" sz="3600" b="1" dirty="0" smtClean="0">
                <a:latin typeface="+mj-lt"/>
                <a:ea typeface="+mj-ea"/>
              </a:rPr>
              <a:t>録</a:t>
            </a:r>
            <a:endParaRPr lang="ja-JP" altLang="en-US" sz="3600" b="1" dirty="0">
              <a:latin typeface="+mj-lt"/>
              <a:ea typeface="+mj-ea"/>
            </a:endParaRPr>
          </a:p>
        </p:txBody>
      </p:sp>
      <p:sp>
        <p:nvSpPr>
          <p:cNvPr id="9" name="テキスト ボックス 8"/>
          <p:cNvSpPr txBox="1"/>
          <p:nvPr/>
        </p:nvSpPr>
        <p:spPr>
          <a:xfrm>
            <a:off x="736882" y="2403080"/>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マンドで更新したファイル（ここでは </a:t>
            </a:r>
            <a:r>
              <a:rPr lang="en-US" altLang="ja-JP" sz="2400" dirty="0">
                <a:solidFill>
                  <a:prstClr val="black">
                    <a:lumMod val="65000"/>
                    <a:lumOff val="35000"/>
                  </a:prstClr>
                </a:solidFill>
                <a:cs typeface="Kazesawa Regular" panose="020B0502020203020207" pitchFamily="50" charset="-128"/>
              </a:rPr>
              <a:t>test.txt</a:t>
            </a: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を</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に登</a:t>
            </a:r>
            <a:r>
              <a:rPr lang="ja-JP" altLang="en-US" sz="2400" dirty="0" smtClean="0">
                <a:solidFill>
                  <a:prstClr val="black">
                    <a:lumMod val="65000"/>
                    <a:lumOff val="35000"/>
                  </a:prstClr>
                </a:solidFill>
                <a:cs typeface="Kazesawa Regular" panose="020B0502020203020207" pitchFamily="50" charset="-128"/>
              </a:rPr>
              <a:t>録</a:t>
            </a:r>
            <a:r>
              <a:rPr lang="ja-JP" altLang="en-US" sz="2400" dirty="0">
                <a:solidFill>
                  <a:prstClr val="black">
                    <a:lumMod val="65000"/>
                    <a:lumOff val="35000"/>
                  </a:prstClr>
                </a:solidFill>
                <a:cs typeface="Kazesawa Regular" panose="020B0502020203020207" pitchFamily="50" charset="-128"/>
              </a:rPr>
              <a:t>します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add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test.txt)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2" y="2491929"/>
            <a:ext cx="1640558"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add</a:t>
            </a:r>
            <a:endParaRPr kumimoji="1" lang="ja-JP" altLang="en-US" sz="2800" dirty="0">
              <a:latin typeface="Consolas" panose="020B0609020204030204" pitchFamily="49" charset="0"/>
              <a:ea typeface="+mj-ea"/>
            </a:endParaRPr>
          </a:p>
        </p:txBody>
      </p:sp>
      <p:sp>
        <p:nvSpPr>
          <p:cNvPr id="16" name="正方形/長方形 15"/>
          <p:cNvSpPr/>
          <p:nvPr/>
        </p:nvSpPr>
        <p:spPr>
          <a:xfrm>
            <a:off x="5320848" y="5290457"/>
            <a:ext cx="1550302" cy="777846"/>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736882" y="2964448"/>
            <a:ext cx="2835373" cy="55786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4156403" y="3347514"/>
            <a:ext cx="6366362" cy="1107996"/>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  &gt; NewWord:</a:t>
            </a:r>
            <a:r>
              <a:rPr kumimoji="1" lang="ja-JP" altLang="en-US" b="1" dirty="0" smtClean="0">
                <a:solidFill>
                  <a:schemeClr val="accent4"/>
                </a:solidFill>
                <a:cs typeface="Kazesawa Bold" panose="020B0702020203020207" pitchFamily="50" charset="-128"/>
              </a:rPr>
              <a:t> </a:t>
            </a:r>
            <a:r>
              <a:rPr lang="ja-JP" altLang="en-US" b="1" dirty="0">
                <a:solidFill>
                  <a:schemeClr val="accent4"/>
                </a:solidFill>
                <a:cs typeface="Kazesawa Bold" panose="020B0702020203020207" pitchFamily="50" charset="-128"/>
              </a:rPr>
              <a:t>ステージン</a:t>
            </a:r>
            <a:r>
              <a:rPr lang="ja-JP" altLang="en-US" b="1" dirty="0" smtClean="0">
                <a:solidFill>
                  <a:schemeClr val="accent4"/>
                </a:solidFill>
                <a:cs typeface="Kazesawa Bold" panose="020B0702020203020207" pitchFamily="50" charset="-128"/>
              </a:rPr>
              <a:t>グ</a:t>
            </a:r>
            <a:r>
              <a:rPr lang="ja-JP" altLang="en-US" b="1" dirty="0">
                <a:solidFill>
                  <a:schemeClr val="accent4"/>
                </a:solidFill>
                <a:cs typeface="Kazesawa Bold" panose="020B0702020203020207" pitchFamily="50" charset="-128"/>
              </a:rPr>
              <a:t>エリア</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インデックスとも呼ばれる</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コミットする予定のファイル</a:t>
            </a:r>
            <a:r>
              <a:rPr lang="en-US" altLang="ja-JP" sz="1600" dirty="0">
                <a:cs typeface="Kazesawa Regular" panose="020B0502020203020207" pitchFamily="50" charset="-128"/>
              </a:rPr>
              <a:t>/</a:t>
            </a:r>
            <a:r>
              <a:rPr lang="ja-JP" altLang="en-US" sz="1600" dirty="0">
                <a:cs typeface="Kazesawa Regular" panose="020B0502020203020207" pitchFamily="50" charset="-128"/>
              </a:rPr>
              <a:t>行を登録する</a:t>
            </a:r>
          </a:p>
          <a:p>
            <a:pPr marL="742950" lvl="1" indent="-285750">
              <a:buFont typeface="Kazesawa Regular" panose="020B0502020203020207" pitchFamily="50" charset="-128"/>
              <a:buChar char="‣"/>
            </a:pPr>
            <a:r>
              <a:rPr lang="en-US" altLang="ja-JP" sz="1600" dirty="0">
                <a:cs typeface="Kazesawa Regular" panose="020B0502020203020207" pitchFamily="50" charset="-128"/>
              </a:rPr>
              <a:t>Git </a:t>
            </a:r>
            <a:r>
              <a:rPr lang="ja-JP" altLang="en-US" sz="1600" dirty="0">
                <a:cs typeface="Kazesawa Regular" panose="020B0502020203020207" pitchFamily="50" charset="-128"/>
              </a:rPr>
              <a:t>独特の概念</a:t>
            </a:r>
          </a:p>
        </p:txBody>
      </p:sp>
    </p:spTree>
    <p:extLst>
      <p:ext uri="{BB962C8B-B14F-4D97-AF65-F5344CB8AC3E}">
        <p14:creationId xmlns:p14="http://schemas.microsoft.com/office/powerpoint/2010/main" val="37393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20</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⑤ 更新差分をコミット</a:t>
            </a:r>
          </a:p>
        </p:txBody>
      </p:sp>
      <p:sp>
        <p:nvSpPr>
          <p:cNvPr id="9" name="テキスト ボックス 8"/>
          <p:cNvSpPr txBox="1"/>
          <p:nvPr/>
        </p:nvSpPr>
        <p:spPr>
          <a:xfrm>
            <a:off x="736882" y="2386654"/>
            <a:ext cx="10968892" cy="2041585"/>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コマンド</a:t>
            </a:r>
            <a:r>
              <a:rPr lang="ja-JP" altLang="en-US" sz="2400" dirty="0" smtClean="0">
                <a:solidFill>
                  <a:prstClr val="black">
                    <a:lumMod val="65000"/>
                    <a:lumOff val="35000"/>
                  </a:prstClr>
                </a:solidFill>
                <a:cs typeface="Kazesawa Regular" panose="020B0502020203020207" pitchFamily="50" charset="-128"/>
              </a:rPr>
              <a:t>で</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ステージングエリア” に登録した更新差分</a:t>
            </a:r>
            <a:r>
              <a:rPr lang="ja-JP" altLang="en-US" sz="2400" dirty="0" smtClean="0">
                <a:solidFill>
                  <a:prstClr val="black">
                    <a:lumMod val="65000"/>
                    <a:lumOff val="35000"/>
                  </a:prstClr>
                </a:solidFill>
                <a:cs typeface="Kazesawa Regular" panose="020B0502020203020207" pitchFamily="50" charset="-128"/>
              </a:rPr>
              <a:t>をリポ</a:t>
            </a:r>
            <a:r>
              <a:rPr lang="ja-JP" altLang="en-US" sz="2400" dirty="0">
                <a:solidFill>
                  <a:prstClr val="black">
                    <a:lumMod val="65000"/>
                    <a:lumOff val="35000"/>
                  </a:prstClr>
                </a:solidFill>
                <a:cs typeface="Kazesawa Regular" panose="020B0502020203020207" pitchFamily="50" charset="-128"/>
              </a:rPr>
              <a:t>ジトリ</a:t>
            </a:r>
            <a:r>
              <a:rPr lang="ja-JP" altLang="en-US" sz="2400" dirty="0" smtClean="0">
                <a:solidFill>
                  <a:prstClr val="black">
                    <a:lumMod val="65000"/>
                    <a:lumOff val="35000"/>
                  </a:prstClr>
                </a:solidFill>
                <a:cs typeface="Kazesawa Regular" panose="020B0502020203020207" pitchFamily="50" charset="-128"/>
              </a:rPr>
              <a:t>に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r>
              <a:rPr lang="ja-JP" altLang="en-US" sz="2400" dirty="0" smtClean="0">
                <a:solidFill>
                  <a:prstClr val="black">
                    <a:lumMod val="65000"/>
                    <a:lumOff val="35000"/>
                  </a:prstClr>
                </a:solidFill>
                <a:cs typeface="Kazesawa Regular" panose="020B0502020203020207" pitchFamily="50" charset="-128"/>
              </a:rPr>
              <a:t> す</a:t>
            </a:r>
            <a:r>
              <a:rPr lang="ja-JP" altLang="en-US" sz="2400" dirty="0">
                <a:solidFill>
                  <a:prstClr val="black">
                    <a:lumMod val="65000"/>
                    <a:lumOff val="35000"/>
                  </a:prstClr>
                </a:solidFill>
                <a:cs typeface="Kazesawa Regular" panose="020B0502020203020207" pitchFamily="50" charset="-128"/>
              </a:rPr>
              <a:t>る</a:t>
            </a: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コミットする際にはコミットコメント</a:t>
            </a:r>
            <a:r>
              <a:rPr lang="ja-JP" altLang="en-US" sz="2400" u="sng" dirty="0" smtClean="0">
                <a:solidFill>
                  <a:prstClr val="black">
                    <a:lumMod val="65000"/>
                    <a:lumOff val="35000"/>
                  </a:prstClr>
                </a:solidFill>
                <a:cs typeface="Kazesawa Regular" panose="020B0502020203020207" pitchFamily="50" charset="-128"/>
              </a:rPr>
              <a:t>が必須です</a:t>
            </a:r>
            <a:endParaRPr lang="ja-JP" altLang="en-US" sz="2400" u="sng" dirty="0">
              <a:solidFill>
                <a:prstClr val="black">
                  <a:lumMod val="65000"/>
                  <a:lumOff val="35000"/>
                </a:prstClr>
              </a:solidFill>
              <a:cs typeface="Kazesawa Regular" panose="020B0502020203020207" pitchFamily="50" charset="-128"/>
            </a:endParaRP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コミットしないと更新情報が保</a:t>
            </a:r>
            <a:r>
              <a:rPr lang="ja-JP" altLang="en-US" sz="2400" u="sng" dirty="0" smtClean="0">
                <a:solidFill>
                  <a:prstClr val="black">
                    <a:lumMod val="65000"/>
                    <a:lumOff val="35000"/>
                  </a:prstClr>
                </a:solidFill>
                <a:cs typeface="Kazesawa Regular" panose="020B0502020203020207" pitchFamily="50" charset="-128"/>
              </a:rPr>
              <a:t>存されません</a:t>
            </a:r>
            <a:endParaRPr lang="ja-JP" altLang="en-US" sz="2400" u="sng"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3" y="1780997"/>
            <a:ext cx="6408918" cy="507831"/>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1" y="2491929"/>
            <a:ext cx="217426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commit</a:t>
            </a:r>
            <a:endParaRPr kumimoji="1" lang="ja-JP" altLang="en-US" sz="2800" dirty="0">
              <a:latin typeface="Consolas" panose="020B0609020204030204" pitchFamily="49" charset="0"/>
              <a:ea typeface="+mj-ea"/>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8844769" y="2913334"/>
            <a:ext cx="1340632" cy="61196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7234701" y="1393970"/>
            <a:ext cx="4876679" cy="1354217"/>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&gt; NewWord:</a:t>
            </a:r>
            <a:r>
              <a:rPr kumimoji="1" lang="ja-JP" altLang="en-US" b="1" dirty="0" smtClean="0">
                <a:solidFill>
                  <a:schemeClr val="accent4"/>
                </a:solidFill>
                <a:cs typeface="Kazesawa Bold" panose="020B0702020203020207" pitchFamily="50" charset="-128"/>
              </a:rPr>
              <a:t> コミット</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ステージングエリアに存在する更新差分をリポジトリに保存すること</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ゲームのセーブポイントのようなも</a:t>
            </a:r>
            <a:r>
              <a:rPr lang="ja-JP" altLang="en-US" sz="1600" dirty="0" smtClean="0">
                <a:cs typeface="Kazesawa Regular" panose="020B0502020203020207" pitchFamily="50" charset="-128"/>
              </a:rPr>
              <a:t>の</a:t>
            </a:r>
            <a:r>
              <a:rPr lang="en-US" altLang="ja-JP" sz="1600" dirty="0" smtClean="0">
                <a:cs typeface="Kazesawa Regular" panose="020B0502020203020207" pitchFamily="50" charset="-128"/>
              </a:rPr>
              <a:t/>
            </a:r>
            <a:br>
              <a:rPr lang="en-US" altLang="ja-JP" sz="1600" dirty="0" smtClean="0">
                <a:cs typeface="Kazesawa Regular" panose="020B0502020203020207" pitchFamily="50" charset="-128"/>
              </a:rPr>
            </a:br>
            <a:r>
              <a:rPr lang="ja-JP" altLang="en-US" sz="1600" dirty="0" smtClean="0">
                <a:cs typeface="Kazesawa Regular" panose="020B0502020203020207" pitchFamily="50" charset="-128"/>
              </a:rPr>
              <a:t>（</a:t>
            </a:r>
            <a:r>
              <a:rPr lang="ja-JP" altLang="en-US" sz="1600" dirty="0">
                <a:cs typeface="Kazesawa Regular" panose="020B0502020203020207" pitchFamily="50" charset="-128"/>
              </a:rPr>
              <a:t>と個人的には思ってる）</a:t>
            </a:r>
          </a:p>
        </p:txBody>
      </p:sp>
      <p:sp>
        <p:nvSpPr>
          <p:cNvPr id="22" name="正方形/長方形 21"/>
          <p:cNvSpPr/>
          <p:nvPr/>
        </p:nvSpPr>
        <p:spPr>
          <a:xfrm>
            <a:off x="9280849" y="5290457"/>
            <a:ext cx="1550302" cy="777846"/>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Tree>
    <p:extLst>
      <p:ext uri="{BB962C8B-B14F-4D97-AF65-F5344CB8AC3E}">
        <p14:creationId xmlns:p14="http://schemas.microsoft.com/office/powerpoint/2010/main" val="218934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21</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開</a:t>
            </a:r>
            <a:r>
              <a:rPr lang="ja-JP" altLang="en-US" sz="3600" b="1" dirty="0" smtClean="0">
                <a:latin typeface="+mj-lt"/>
                <a:ea typeface="+mj-ea"/>
              </a:rPr>
              <a:t>発</a:t>
            </a:r>
            <a:r>
              <a:rPr lang="ja-JP" altLang="en-US" sz="3600" b="1" dirty="0">
                <a:latin typeface="+mj-lt"/>
                <a:ea typeface="+mj-ea"/>
              </a:rPr>
              <a:t>フロ</a:t>
            </a:r>
            <a:r>
              <a:rPr lang="ja-JP" altLang="en-US" sz="3600" b="1" dirty="0" smtClean="0">
                <a:latin typeface="+mj-lt"/>
                <a:ea typeface="+mj-ea"/>
              </a:rPr>
              <a:t>ー</a:t>
            </a:r>
            <a:r>
              <a:rPr lang="ja-JP" altLang="en-US" sz="3600" b="1" dirty="0">
                <a:latin typeface="+mj-lt"/>
                <a:ea typeface="+mj-ea"/>
              </a:rPr>
              <a:t>まとめ</a:t>
            </a:r>
          </a:p>
        </p:txBody>
      </p:sp>
      <p:sp>
        <p:nvSpPr>
          <p:cNvPr id="23" name="コンテンツ プレースホルダー 1"/>
          <p:cNvSpPr txBox="1">
            <a:spLocks/>
          </p:cNvSpPr>
          <p:nvPr/>
        </p:nvSpPr>
        <p:spPr>
          <a:xfrm>
            <a:off x="838200"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4" name="コンテンツ プレースホルダー 1"/>
          <p:cNvSpPr txBox="1">
            <a:spLocks/>
          </p:cNvSpPr>
          <p:nvPr/>
        </p:nvSpPr>
        <p:spPr>
          <a:xfrm>
            <a:off x="838200" y="2468278"/>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5" name="コンテンツ プレースホルダー 1"/>
          <p:cNvSpPr txBox="1">
            <a:spLocks/>
          </p:cNvSpPr>
          <p:nvPr/>
        </p:nvSpPr>
        <p:spPr>
          <a:xfrm>
            <a:off x="838201" y="3167530"/>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タでコーディング</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6" name="コンテンツ プレースホルダー 1"/>
          <p:cNvSpPr txBox="1">
            <a:spLocks/>
          </p:cNvSpPr>
          <p:nvPr/>
        </p:nvSpPr>
        <p:spPr>
          <a:xfrm>
            <a:off x="838201" y="3861774"/>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7" name="コンテンツ プレースホルダー 1"/>
          <p:cNvSpPr txBox="1">
            <a:spLocks/>
          </p:cNvSpPr>
          <p:nvPr/>
        </p:nvSpPr>
        <p:spPr>
          <a:xfrm>
            <a:off x="838201" y="4556018"/>
            <a:ext cx="10515600" cy="523220"/>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66" name="下カーブ矢印 65"/>
          <p:cNvSpPr/>
          <p:nvPr/>
        </p:nvSpPr>
        <p:spPr>
          <a:xfrm rot="5400000" flipV="1">
            <a:off x="165197" y="4240370"/>
            <a:ext cx="756624"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下カーブ矢印 66"/>
          <p:cNvSpPr/>
          <p:nvPr/>
        </p:nvSpPr>
        <p:spPr>
          <a:xfrm rot="5400000" flipV="1">
            <a:off x="212583" y="3531134"/>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下カーブ矢印 67"/>
          <p:cNvSpPr/>
          <p:nvPr/>
        </p:nvSpPr>
        <p:spPr>
          <a:xfrm rot="5400000" flipV="1">
            <a:off x="212582" y="2869285"/>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下カーブ矢印 68"/>
          <p:cNvSpPr/>
          <p:nvPr/>
        </p:nvSpPr>
        <p:spPr>
          <a:xfrm rot="5400000" flipV="1">
            <a:off x="197344" y="2111917"/>
            <a:ext cx="692325"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下カーブ矢印 69"/>
          <p:cNvSpPr/>
          <p:nvPr/>
        </p:nvSpPr>
        <p:spPr>
          <a:xfrm rot="5400000" flipH="1">
            <a:off x="10913024" y="3691108"/>
            <a:ext cx="1614196" cy="732643"/>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テキスト ボックス 70"/>
          <p:cNvSpPr txBox="1"/>
          <p:nvPr/>
        </p:nvSpPr>
        <p:spPr>
          <a:xfrm>
            <a:off x="3267456" y="5711361"/>
            <a:ext cx="5657088" cy="461665"/>
          </a:xfrm>
          <a:prstGeom prst="rect">
            <a:avLst/>
          </a:prstGeom>
          <a:noFill/>
        </p:spPr>
        <p:txBody>
          <a:bodyPr wrap="square" rtlCol="0" anchor="ctr">
            <a:spAutoFit/>
          </a:bodyPr>
          <a:lstStyle/>
          <a:p>
            <a:pPr lvl="0" algn="ctr"/>
            <a:r>
              <a:rPr lang="ja-JP" altLang="en-US" sz="2400" dirty="0">
                <a:solidFill>
                  <a:prstClr val="black">
                    <a:lumMod val="65000"/>
                    <a:lumOff val="35000"/>
                  </a:prstClr>
                </a:solidFill>
                <a:cs typeface="Kazesawa Regular" panose="020B0502020203020207" pitchFamily="50" charset="-128"/>
              </a:rPr>
              <a:t>基本的には</a:t>
            </a:r>
            <a:r>
              <a:rPr lang="en-US" altLang="ja-JP" sz="2400" b="1" u="sng" dirty="0">
                <a:solidFill>
                  <a:prstClr val="black">
                    <a:lumMod val="65000"/>
                    <a:lumOff val="35000"/>
                  </a:prstClr>
                </a:solidFill>
                <a:cs typeface="Kazesawa Regular" panose="020B0502020203020207" pitchFamily="50" charset="-128"/>
              </a:rPr>
              <a:t>3</a:t>
            </a:r>
            <a:r>
              <a:rPr lang="ja-JP" altLang="en-US" sz="2400" b="1" u="sng" dirty="0">
                <a:solidFill>
                  <a:prstClr val="black">
                    <a:lumMod val="65000"/>
                    <a:lumOff val="35000"/>
                  </a:prstClr>
                </a:solidFill>
                <a:cs typeface="Kazesawa Regular" panose="020B0502020203020207" pitchFamily="50" charset="-128"/>
              </a:rPr>
              <a:t>つの作業を繰り返すだけ</a:t>
            </a:r>
          </a:p>
        </p:txBody>
      </p:sp>
    </p:spTree>
    <p:extLst>
      <p:ext uri="{BB962C8B-B14F-4D97-AF65-F5344CB8AC3E}">
        <p14:creationId xmlns:p14="http://schemas.microsoft.com/office/powerpoint/2010/main" val="7627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22</a:t>
            </a:fld>
            <a:endParaRPr kumimoji="1" lang="ja-JP" altLang="en-US"/>
          </a:p>
        </p:txBody>
      </p:sp>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chemeClr val="bg1"/>
                </a:solidFill>
                <a:latin typeface="+mj-lt"/>
                <a:ea typeface="+mj-ea"/>
              </a:rPr>
              <a:t>GitHub</a:t>
            </a:r>
            <a:r>
              <a:rPr lang="ja-JP" altLang="en-US" sz="2400" dirty="0" smtClean="0">
                <a:solidFill>
                  <a:schemeClr val="bg1"/>
                </a:solidFill>
                <a:latin typeface="+mj-lt"/>
                <a:ea typeface="+mj-ea"/>
              </a:rPr>
              <a:t> とは</a:t>
            </a:r>
            <a:endParaRPr kumimoji="1" lang="ja-JP" altLang="en-US" sz="2400" dirty="0">
              <a:solidFill>
                <a:schemeClr val="bg1"/>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Tree>
    <p:extLst>
      <p:ext uri="{BB962C8B-B14F-4D97-AF65-F5344CB8AC3E}">
        <p14:creationId xmlns:p14="http://schemas.microsoft.com/office/powerpoint/2010/main" val="420139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23</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GitHub </a:t>
            </a:r>
            <a:r>
              <a:rPr lang="en-US" altLang="ja-JP" sz="2000" b="1" dirty="0">
                <a:latin typeface="+mj-lt"/>
                <a:ea typeface="+mj-ea"/>
              </a:rPr>
              <a:t>| GitHub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83537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GitHub</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a:solidFill>
                  <a:prstClr val="black">
                    <a:lumMod val="65000"/>
                    <a:lumOff val="35000"/>
                  </a:prstClr>
                </a:solidFill>
                <a:cs typeface="Kazesawa Regular" panose="020B0502020203020207" pitchFamily="50" charset="-128"/>
              </a:rPr>
              <a:t>GitHub</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のリモートリポジトリを提供する </a:t>
            </a:r>
            <a:r>
              <a:rPr lang="en-US" altLang="ja-JP" sz="2400" b="1" u="sng" dirty="0">
                <a:solidFill>
                  <a:prstClr val="black">
                    <a:lumMod val="65000"/>
                    <a:lumOff val="35000"/>
                  </a:prstClr>
                </a:solidFill>
                <a:cs typeface="Kazesawa Regular" panose="020B0502020203020207" pitchFamily="50" charset="-128"/>
              </a:rPr>
              <a:t>Web </a:t>
            </a:r>
            <a:r>
              <a:rPr lang="ja-JP" altLang="en-US" sz="2400" b="1" u="sng" dirty="0">
                <a:solidFill>
                  <a:prstClr val="black">
                    <a:lumMod val="65000"/>
                    <a:lumOff val="35000"/>
                  </a:prstClr>
                </a:solidFill>
                <a:cs typeface="Kazesawa Regular" panose="020B0502020203020207" pitchFamily="50" charset="-128"/>
              </a:rPr>
              <a:t>サービス</a:t>
            </a:r>
          </a:p>
          <a:p>
            <a:pPr marL="457200" lvl="0" indent="-457200">
              <a:lnSpc>
                <a:spcPct val="150000"/>
              </a:lnSpc>
              <a:buFont typeface="Kazesawa Regular" panose="020B0502020203020207" pitchFamily="50" charset="-128"/>
              <a:buChar char="‣"/>
            </a:pPr>
            <a:r>
              <a:rPr lang="en-US" altLang="ja-JP" sz="2400" dirty="0">
                <a:solidFill>
                  <a:prstClr val="black">
                    <a:lumMod val="65000"/>
                    <a:lumOff val="35000"/>
                  </a:prstClr>
                </a:solidFill>
                <a:cs typeface="Kazesawa Regular" panose="020B0502020203020207" pitchFamily="50" charset="-128"/>
              </a:rPr>
              <a:t>Star </a:t>
            </a:r>
            <a:r>
              <a:rPr lang="ja-JP" altLang="en-US" sz="2400" dirty="0">
                <a:solidFill>
                  <a:prstClr val="black">
                    <a:lumMod val="65000"/>
                    <a:lumOff val="35000"/>
                  </a:prstClr>
                </a:solidFill>
                <a:cs typeface="Kazesawa Regular" panose="020B0502020203020207" pitchFamily="50" charset="-128"/>
              </a:rPr>
              <a:t>や </a:t>
            </a:r>
            <a:r>
              <a:rPr lang="en-US" altLang="ja-JP" sz="2400" dirty="0">
                <a:solidFill>
                  <a:prstClr val="black">
                    <a:lumMod val="65000"/>
                    <a:lumOff val="35000"/>
                  </a:prstClr>
                </a:solidFill>
                <a:cs typeface="Kazesawa Regular" panose="020B0502020203020207" pitchFamily="50" charset="-128"/>
              </a:rPr>
              <a:t>Follow </a:t>
            </a:r>
            <a:r>
              <a:rPr lang="ja-JP" altLang="en-US" sz="2400" dirty="0">
                <a:solidFill>
                  <a:prstClr val="black">
                    <a:lumMod val="65000"/>
                    <a:lumOff val="35000"/>
                  </a:prstClr>
                </a:solidFill>
                <a:cs typeface="Kazesawa Regular" panose="020B0502020203020207" pitchFamily="50" charset="-128"/>
              </a:rPr>
              <a:t>機能があり </a:t>
            </a:r>
            <a:r>
              <a:rPr lang="en-US" altLang="ja-JP" sz="2400" b="1" u="sng" dirty="0">
                <a:solidFill>
                  <a:prstClr val="black">
                    <a:lumMod val="65000"/>
                    <a:lumOff val="35000"/>
                  </a:prstClr>
                </a:solidFill>
                <a:cs typeface="Kazesawa Regular" panose="020B0502020203020207" pitchFamily="50" charset="-128"/>
              </a:rPr>
              <a:t>SNS </a:t>
            </a:r>
            <a:r>
              <a:rPr lang="ja-JP" altLang="en-US" sz="2400" b="1" u="sng" dirty="0">
                <a:solidFill>
                  <a:prstClr val="black">
                    <a:lumMod val="65000"/>
                    <a:lumOff val="35000"/>
                  </a:prstClr>
                </a:solidFill>
                <a:cs typeface="Kazesawa Regular" panose="020B0502020203020207" pitchFamily="50" charset="-128"/>
              </a:rPr>
              <a:t>としての側面</a:t>
            </a:r>
            <a:r>
              <a:rPr lang="ja-JP" altLang="en-US" sz="2400" dirty="0">
                <a:solidFill>
                  <a:prstClr val="black">
                    <a:lumMod val="65000"/>
                    <a:lumOff val="35000"/>
                  </a:prstClr>
                </a:solidFill>
                <a:cs typeface="Kazesawa Regular" panose="020B0502020203020207" pitchFamily="50" charset="-128"/>
              </a:rPr>
              <a:t>も持っている</a:t>
            </a: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Git </a:t>
            </a:r>
            <a:r>
              <a:rPr lang="ja-JP" altLang="en-US" sz="2400" b="1" u="sng" dirty="0">
                <a:solidFill>
                  <a:prstClr val="black">
                    <a:lumMod val="65000"/>
                    <a:lumOff val="35000"/>
                  </a:prstClr>
                </a:solidFill>
                <a:cs typeface="Kazesawa Regular" panose="020B0502020203020207" pitchFamily="50" charset="-128"/>
              </a:rPr>
              <a:t>を用いた </a:t>
            </a:r>
            <a:r>
              <a:rPr lang="en-US" altLang="ja-JP" sz="2400" b="1" u="sng" dirty="0">
                <a:solidFill>
                  <a:prstClr val="black">
                    <a:lumMod val="65000"/>
                    <a:lumOff val="35000"/>
                  </a:prstClr>
                </a:solidFill>
                <a:cs typeface="Kazesawa Regular" panose="020B0502020203020207" pitchFamily="50" charset="-128"/>
              </a:rPr>
              <a:t>OSS </a:t>
            </a:r>
            <a:r>
              <a:rPr lang="ja-JP" altLang="en-US" sz="2400" b="1" u="sng" dirty="0">
                <a:solidFill>
                  <a:prstClr val="black">
                    <a:lumMod val="65000"/>
                    <a:lumOff val="35000"/>
                  </a:prstClr>
                </a:solidFill>
                <a:cs typeface="Kazesawa Regular" panose="020B0502020203020207" pitchFamily="50" charset="-128"/>
              </a:rPr>
              <a:t>開発</a:t>
            </a:r>
            <a:r>
              <a:rPr lang="ja-JP" altLang="en-US" sz="2400" dirty="0">
                <a:solidFill>
                  <a:prstClr val="black">
                    <a:lumMod val="65000"/>
                    <a:lumOff val="35000"/>
                  </a:prstClr>
                </a:solidFill>
                <a:cs typeface="Kazesawa Regular" panose="020B0502020203020207" pitchFamily="50" charset="-128"/>
              </a:rPr>
              <a:t>の</a:t>
            </a:r>
            <a:r>
              <a:rPr lang="ja-JP" altLang="en-US" sz="2400" b="1" u="sng" dirty="0">
                <a:solidFill>
                  <a:prstClr val="black">
                    <a:lumMod val="65000"/>
                    <a:lumOff val="35000"/>
                  </a:prstClr>
                </a:solidFill>
                <a:cs typeface="Kazesawa Regular" panose="020B0502020203020207" pitchFamily="50" charset="-128"/>
              </a:rPr>
              <a:t>ホスティングサービス</a:t>
            </a:r>
            <a:r>
              <a:rPr lang="ja-JP" altLang="en-US" sz="2400" dirty="0">
                <a:solidFill>
                  <a:prstClr val="black">
                    <a:lumMod val="65000"/>
                    <a:lumOff val="35000"/>
                  </a:prstClr>
                </a:solidFill>
                <a:cs typeface="Kazesawa Regular" panose="020B0502020203020207" pitchFamily="50" charset="-128"/>
              </a:rPr>
              <a:t>としては</a:t>
            </a:r>
            <a:br>
              <a:rPr lang="ja-JP" altLang="en-US" sz="2400" dirty="0">
                <a:solidFill>
                  <a:prstClr val="black">
                    <a:lumMod val="65000"/>
                    <a:lumOff val="35000"/>
                  </a:prstClr>
                </a:solidFill>
                <a:cs typeface="Kazesawa Regular" panose="020B0502020203020207" pitchFamily="50" charset="-128"/>
              </a:rPr>
            </a:br>
            <a:r>
              <a:rPr lang="ja-JP" altLang="en-US" sz="2400" b="1" u="sng" dirty="0">
                <a:solidFill>
                  <a:prstClr val="black">
                    <a:lumMod val="65000"/>
                    <a:lumOff val="35000"/>
                  </a:prstClr>
                </a:solidFill>
                <a:cs typeface="Kazesawa Regular" panose="020B0502020203020207" pitchFamily="50" charset="-128"/>
              </a:rPr>
              <a:t>ほぼデファクトスタンダード</a:t>
            </a:r>
          </a:p>
        </p:txBody>
      </p:sp>
    </p:spTree>
    <p:extLst>
      <p:ext uri="{BB962C8B-B14F-4D97-AF65-F5344CB8AC3E}">
        <p14:creationId xmlns:p14="http://schemas.microsoft.com/office/powerpoint/2010/main" val="1214864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24</a:t>
            </a:fld>
            <a:endParaRPr kumimoji="1" lang="ja-JP" altLang="en-US"/>
          </a:p>
        </p:txBody>
      </p:sp>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アカウン</a:t>
            </a:r>
            <a:r>
              <a:rPr lang="ja-JP" altLang="en-US" sz="2400" dirty="0" smtClean="0">
                <a:solidFill>
                  <a:schemeClr val="bg1"/>
                </a:solidFill>
                <a:latin typeface="+mj-lt"/>
                <a:ea typeface="+mj-ea"/>
              </a:rPr>
              <a:t>ト</a:t>
            </a:r>
            <a:r>
              <a:rPr lang="ja-JP" altLang="en-US" sz="2400" dirty="0">
                <a:solidFill>
                  <a:schemeClr val="bg1"/>
                </a:solidFill>
                <a:latin typeface="+mj-lt"/>
                <a:ea typeface="+mj-ea"/>
              </a:rPr>
              <a:t>登録</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Tree>
    <p:extLst>
      <p:ext uri="{BB962C8B-B14F-4D97-AF65-F5344CB8AC3E}">
        <p14:creationId xmlns:p14="http://schemas.microsoft.com/office/powerpoint/2010/main" val="231074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25</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ア</a:t>
            </a:r>
            <a:r>
              <a:rPr lang="ja-JP" altLang="en-US" sz="2000" b="1" dirty="0">
                <a:latin typeface="+mj-lt"/>
                <a:ea typeface="+mj-ea"/>
              </a:rPr>
              <a:t>カウン</a:t>
            </a:r>
            <a:r>
              <a:rPr lang="ja-JP" altLang="en-US" sz="2000" b="1" dirty="0" smtClean="0">
                <a:latin typeface="+mj-lt"/>
                <a:ea typeface="+mj-ea"/>
              </a:rPr>
              <a:t>ト</a:t>
            </a:r>
            <a:r>
              <a:rPr lang="ja-JP" altLang="en-US" sz="2000" b="1" dirty="0">
                <a:latin typeface="+mj-lt"/>
                <a:ea typeface="+mj-ea"/>
              </a:rPr>
              <a:t>登録</a:t>
            </a:r>
          </a:p>
        </p:txBody>
      </p:sp>
      <p:sp>
        <p:nvSpPr>
          <p:cNvPr id="6" name="正方形/長方形 5"/>
          <p:cNvSpPr/>
          <p:nvPr/>
        </p:nvSpPr>
        <p:spPr>
          <a:xfrm>
            <a:off x="736882" y="1080978"/>
            <a:ext cx="494459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① </a:t>
            </a:r>
            <a:r>
              <a:rPr lang="ja-JP" altLang="en-US" sz="3600" b="1" dirty="0">
                <a:latin typeface="+mj-lt"/>
                <a:ea typeface="+mj-ea"/>
              </a:rPr>
              <a:t>アカウン</a:t>
            </a:r>
            <a:r>
              <a:rPr lang="ja-JP" altLang="en-US" sz="3600" b="1" dirty="0" smtClean="0">
                <a:latin typeface="+mj-lt"/>
                <a:ea typeface="+mj-ea"/>
              </a:rPr>
              <a:t>ト</a:t>
            </a:r>
            <a:r>
              <a:rPr lang="ja-JP" altLang="en-US" sz="3600" b="1" dirty="0">
                <a:latin typeface="+mj-lt"/>
                <a:ea typeface="+mj-ea"/>
              </a:rPr>
              <a:t>登録</a:t>
            </a:r>
            <a:endParaRPr kumimoji="1" lang="ja-JP" altLang="en-US" sz="3600" b="1" dirty="0">
              <a:latin typeface="+mj-lt"/>
              <a:ea typeface="+mj-ea"/>
            </a:endParaRPr>
          </a:p>
        </p:txBody>
      </p:sp>
      <p:sp>
        <p:nvSpPr>
          <p:cNvPr id="9" name="テキスト ボックス 8"/>
          <p:cNvSpPr txBox="1"/>
          <p:nvPr/>
        </p:nvSpPr>
        <p:spPr>
          <a:xfrm>
            <a:off x="6571488" y="2529916"/>
            <a:ext cx="5364480" cy="3323987"/>
          </a:xfrm>
          <a:prstGeom prst="rect">
            <a:avLst/>
          </a:prstGeom>
          <a:noFill/>
        </p:spPr>
        <p:txBody>
          <a:bodyPr wrap="square" rtlCol="0" anchor="ctr">
            <a:spAutoFit/>
          </a:bodyPr>
          <a:lstStyle/>
          <a:p>
            <a:pPr lvl="0">
              <a:lnSpc>
                <a:spcPct val="150000"/>
              </a:lnSpc>
            </a:pPr>
            <a:r>
              <a:rPr lang="en-US" altLang="ja-JP" sz="2000" dirty="0">
                <a:solidFill>
                  <a:prstClr val="black">
                    <a:lumMod val="65000"/>
                    <a:lumOff val="35000"/>
                  </a:prstClr>
                </a:solidFill>
                <a:cs typeface="Kazesawa Regular" panose="020B0502020203020207" pitchFamily="50" charset="-128"/>
              </a:rPr>
              <a:t>GitHub</a:t>
            </a:r>
          </a:p>
          <a:p>
            <a:pPr lvl="0">
              <a:lnSpc>
                <a:spcPct val="150000"/>
              </a:lnSpc>
            </a:pPr>
            <a:r>
              <a:rPr lang="en-US" altLang="ja-JP" sz="2000" b="1" u="sng" dirty="0">
                <a:solidFill>
                  <a:prstClr val="black">
                    <a:lumMod val="65000"/>
                    <a:lumOff val="35000"/>
                  </a:prstClr>
                </a:solidFill>
                <a:cs typeface="Kazesawa Regular" panose="020B0502020203020207" pitchFamily="50" charset="-128"/>
              </a:rPr>
              <a:t>https://github.com/</a:t>
            </a:r>
          </a:p>
          <a:p>
            <a:pPr lvl="0">
              <a:lnSpc>
                <a:spcPct val="150000"/>
              </a:lnSpc>
            </a:pPr>
            <a:r>
              <a:rPr lang="ja-JP" altLang="en-US" sz="2000" dirty="0">
                <a:solidFill>
                  <a:prstClr val="black">
                    <a:lumMod val="65000"/>
                    <a:lumOff val="35000"/>
                  </a:prstClr>
                </a:solidFill>
                <a:cs typeface="Kazesawa Regular" panose="020B0502020203020207" pitchFamily="50" charset="-128"/>
              </a:rPr>
              <a:t>へアクセスしてアカウントを作成します</a:t>
            </a:r>
          </a:p>
          <a:p>
            <a:pPr lvl="0">
              <a:lnSpc>
                <a:spcPct val="150000"/>
              </a:lnSpc>
            </a:pPr>
            <a:r>
              <a:rPr lang="en-US" altLang="ja-JP" sz="2000" dirty="0" smtClean="0">
                <a:solidFill>
                  <a:prstClr val="black">
                    <a:lumMod val="65000"/>
                    <a:lumOff val="35000"/>
                  </a:prstClr>
                </a:solidFill>
                <a:cs typeface="Kazesawa Regular" panose="020B0502020203020207" pitchFamily="50" charset="-128"/>
              </a:rPr>
              <a:t>(</a:t>
            </a:r>
            <a:r>
              <a:rPr lang="ja-JP" altLang="en-US" sz="2000" dirty="0" smtClean="0">
                <a:solidFill>
                  <a:prstClr val="black">
                    <a:lumMod val="65000"/>
                    <a:lumOff val="35000"/>
                  </a:prstClr>
                </a:solidFill>
                <a:cs typeface="Kazesawa Regular" panose="020B0502020203020207" pitchFamily="50" charset="-128"/>
              </a:rPr>
              <a:t>特</a:t>
            </a:r>
            <a:r>
              <a:rPr lang="ja-JP" altLang="en-US" sz="2000" dirty="0">
                <a:solidFill>
                  <a:prstClr val="black">
                    <a:lumMod val="65000"/>
                    <a:lumOff val="35000"/>
                  </a:prstClr>
                </a:solidFill>
                <a:cs typeface="Kazesawa Regular" panose="020B0502020203020207" pitchFamily="50" charset="-128"/>
              </a:rPr>
              <a:t>に躓くところはないはず</a:t>
            </a:r>
            <a:r>
              <a:rPr lang="ja-JP" altLang="en-US" sz="2000" dirty="0" smtClean="0">
                <a:solidFill>
                  <a:prstClr val="black">
                    <a:lumMod val="65000"/>
                    <a:lumOff val="35000"/>
                  </a:prstClr>
                </a:solidFill>
                <a:cs typeface="Kazesawa Regular" panose="020B0502020203020207" pitchFamily="50" charset="-128"/>
              </a:rPr>
              <a:t>です</a:t>
            </a:r>
            <a:r>
              <a:rPr lang="en-US" altLang="ja-JP" sz="2000" dirty="0" smtClean="0">
                <a:solidFill>
                  <a:prstClr val="black">
                    <a:lumMod val="65000"/>
                    <a:lumOff val="35000"/>
                  </a:prstClr>
                </a:solidFill>
                <a:cs typeface="Kazesawa Regular" panose="020B0502020203020207" pitchFamily="50" charset="-128"/>
              </a:rPr>
              <a:t>)</a:t>
            </a:r>
            <a:endParaRPr lang="ja-JP" altLang="en-US" sz="2000" dirty="0">
              <a:solidFill>
                <a:prstClr val="black">
                  <a:lumMod val="65000"/>
                  <a:lumOff val="35000"/>
                </a:prstClr>
              </a:solidFill>
              <a:cs typeface="Kazesawa Regular" panose="020B0502020203020207" pitchFamily="50" charset="-128"/>
            </a:endParaRPr>
          </a:p>
          <a:p>
            <a:pPr lvl="0">
              <a:lnSpc>
                <a:spcPct val="150000"/>
              </a:lnSpc>
            </a:pPr>
            <a:r>
              <a:rPr lang="ja-JP" altLang="en-US" sz="2000" dirty="0">
                <a:solidFill>
                  <a:prstClr val="black">
                    <a:lumMod val="65000"/>
                    <a:lumOff val="35000"/>
                  </a:prstClr>
                </a:solidFill>
                <a:cs typeface="Kazesawa Regular" panose="020B0502020203020207" pitchFamily="50" charset="-128"/>
              </a:rPr>
              <a:t>重要なのは</a:t>
            </a:r>
            <a:r>
              <a:rPr lang="ja-JP" altLang="en-US" sz="2000" b="1" u="sng" dirty="0">
                <a:solidFill>
                  <a:prstClr val="black">
                    <a:lumMod val="65000"/>
                    <a:lumOff val="35000"/>
                  </a:prstClr>
                </a:solidFill>
                <a:cs typeface="Kazesawa Regular" panose="020B0502020203020207" pitchFamily="50" charset="-128"/>
              </a:rPr>
              <a:t>必ずメール確認</a:t>
            </a:r>
            <a:r>
              <a:rPr lang="ja-JP" altLang="en-US" sz="2000" dirty="0">
                <a:solidFill>
                  <a:prstClr val="black">
                    <a:lumMod val="65000"/>
                    <a:lumOff val="35000"/>
                  </a:prstClr>
                </a:solidFill>
                <a:cs typeface="Kazesawa Regular" panose="020B0502020203020207" pitchFamily="50" charset="-128"/>
              </a:rPr>
              <a:t>を行うこと</a:t>
            </a:r>
          </a:p>
          <a:p>
            <a:pPr lvl="0">
              <a:lnSpc>
                <a:spcPct val="150000"/>
              </a:lnSpc>
            </a:pPr>
            <a:r>
              <a:rPr lang="ja-JP" altLang="en-US" sz="2000" dirty="0">
                <a:solidFill>
                  <a:prstClr val="black">
                    <a:lumMod val="65000"/>
                    <a:lumOff val="35000"/>
                  </a:prstClr>
                </a:solidFill>
                <a:cs typeface="Kazesawa Regular" panose="020B0502020203020207" pitchFamily="50" charset="-128"/>
              </a:rPr>
              <a:t>これを行わないと </a:t>
            </a:r>
            <a:r>
              <a:rPr lang="en-US" altLang="ja-JP" sz="2000" dirty="0">
                <a:solidFill>
                  <a:prstClr val="black">
                    <a:lumMod val="65000"/>
                    <a:lumOff val="35000"/>
                  </a:prstClr>
                </a:solidFill>
                <a:cs typeface="Kazesawa Regular" panose="020B0502020203020207" pitchFamily="50" charset="-128"/>
              </a:rPr>
              <a:t>GitHub </a:t>
            </a:r>
            <a:r>
              <a:rPr lang="ja-JP" altLang="en-US" sz="2000" dirty="0">
                <a:solidFill>
                  <a:prstClr val="black">
                    <a:lumMod val="65000"/>
                    <a:lumOff val="35000"/>
                  </a:prstClr>
                </a:solidFill>
                <a:cs typeface="Kazesawa Regular" panose="020B0502020203020207" pitchFamily="50" charset="-128"/>
              </a:rPr>
              <a:t>上でのリポジトリの操作ができません</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1" y="2368960"/>
            <a:ext cx="5590767" cy="3645901"/>
          </a:xfrm>
          <a:prstGeom prst="rect">
            <a:avLst/>
          </a:prstGeom>
        </p:spPr>
      </p:pic>
    </p:spTree>
    <p:extLst>
      <p:ext uri="{BB962C8B-B14F-4D97-AF65-F5344CB8AC3E}">
        <p14:creationId xmlns:p14="http://schemas.microsoft.com/office/powerpoint/2010/main" val="326250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26</a:t>
            </a:fld>
            <a:endParaRPr kumimoji="1" lang="ja-JP" altLang="en-US"/>
          </a:p>
        </p:txBody>
      </p:sp>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endParaRPr kumimoji="1" lang="ja-JP" altLang="en-US" sz="2400" dirty="0">
              <a:solidFill>
                <a:schemeClr val="bg1"/>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Tree>
    <p:extLst>
      <p:ext uri="{BB962C8B-B14F-4D97-AF65-F5344CB8AC3E}">
        <p14:creationId xmlns:p14="http://schemas.microsoft.com/office/powerpoint/2010/main" val="4054302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27</a:t>
            </a:fld>
            <a:endParaRPr kumimoji="1" lang="ja-JP" altLang="en-US"/>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9" name="テキスト ボックス 8"/>
          <p:cNvSpPr txBox="1"/>
          <p:nvPr/>
        </p:nvSpPr>
        <p:spPr>
          <a:xfrm>
            <a:off x="1922263" y="1220701"/>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schemeClr val="tx1">
                    <a:lumMod val="65000"/>
                    <a:lumOff val="35000"/>
                  </a:schemeClr>
                </a:solidFill>
                <a:cs typeface="Kazesawa Regular" panose="020B0502020203020207" pitchFamily="50" charset="-128"/>
              </a:rPr>
              <a:t>のリ</a:t>
            </a:r>
            <a:r>
              <a:rPr lang="ja-JP" altLang="en-US" sz="2400" dirty="0">
                <a:solidFill>
                  <a:schemeClr val="tx1">
                    <a:lumMod val="65000"/>
                    <a:lumOff val="35000"/>
                  </a:schemeClr>
                </a:solidFill>
                <a:cs typeface="Kazesawa Regular" panose="020B0502020203020207" pitchFamily="50" charset="-128"/>
              </a:rPr>
              <a:t>ポジト</a:t>
            </a:r>
            <a:r>
              <a:rPr lang="ja-JP" altLang="en-US" sz="2400" dirty="0" smtClean="0">
                <a:solidFill>
                  <a:schemeClr val="tx1">
                    <a:lumMod val="65000"/>
                    <a:lumOff val="35000"/>
                  </a:schemeClr>
                </a:solidFill>
                <a:cs typeface="Kazesawa Regular" panose="020B0502020203020207" pitchFamily="50" charset="-128"/>
              </a:rPr>
              <a:t>リは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125453" y="2074685"/>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533969" y="2074684"/>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731901" y="5146065"/>
            <a:ext cx="8728198" cy="461665"/>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それぞれのリポジトリには</a:t>
            </a:r>
            <a:r>
              <a:rPr lang="ja-JP" altLang="en-US" sz="2400" b="1" u="sng" dirty="0" smtClean="0">
                <a:solidFill>
                  <a:prstClr val="black">
                    <a:lumMod val="65000"/>
                    <a:lumOff val="35000"/>
                  </a:prstClr>
                </a:solidFill>
                <a:cs typeface="Kazesawa Regular" panose="020B0502020203020207" pitchFamily="50" charset="-128"/>
              </a:rPr>
              <a:t>役割</a:t>
            </a:r>
            <a:r>
              <a:rPr lang="ja-JP" altLang="en-US" sz="2400" dirty="0" smtClean="0">
                <a:solidFill>
                  <a:prstClr val="black">
                    <a:lumMod val="65000"/>
                    <a:lumOff val="35000"/>
                  </a:prstClr>
                </a:solidFill>
                <a:cs typeface="Kazesawa Regular" panose="020B0502020203020207" pitchFamily="50" charset="-128"/>
              </a:rPr>
              <a:t>がある</a:t>
            </a:r>
            <a:endParaRPr lang="ja-JP" altLang="en-US" sz="2400" dirty="0">
              <a:solidFill>
                <a:prstClr val="black">
                  <a:lumMod val="65000"/>
                  <a:lumOff val="35000"/>
                </a:prstClr>
              </a:solidFill>
              <a:cs typeface="Kazesawa Regular" panose="020B0502020203020207" pitchFamily="50" charset="-128"/>
            </a:endParaRPr>
          </a:p>
        </p:txBody>
      </p:sp>
      <p:sp>
        <p:nvSpPr>
          <p:cNvPr id="18" name="テキスト ボックス 17"/>
          <p:cNvSpPr txBox="1"/>
          <p:nvPr/>
        </p:nvSpPr>
        <p:spPr>
          <a:xfrm>
            <a:off x="2125453" y="4052633"/>
            <a:ext cx="3599999"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編集履歴管理</a:t>
            </a:r>
            <a:endParaRPr lang="ja-JP" altLang="en-US" sz="2400" b="1" u="sng" dirty="0">
              <a:solidFill>
                <a:prstClr val="black">
                  <a:lumMod val="65000"/>
                  <a:lumOff val="35000"/>
                </a:prstClr>
              </a:solidFill>
              <a:cs typeface="Kazesawa Regular" panose="020B0502020203020207" pitchFamily="50" charset="-128"/>
            </a:endParaRPr>
          </a:p>
        </p:txBody>
      </p:sp>
      <p:sp>
        <p:nvSpPr>
          <p:cNvPr id="21" name="テキスト ボックス 20"/>
          <p:cNvSpPr txBox="1"/>
          <p:nvPr/>
        </p:nvSpPr>
        <p:spPr>
          <a:xfrm>
            <a:off x="6533969" y="4052633"/>
            <a:ext cx="3600000"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統合作業（マージ）</a:t>
            </a:r>
            <a:endParaRPr lang="ja-JP" altLang="en-US" sz="2400" b="1" u="sng" dirty="0">
              <a:solidFill>
                <a:prstClr val="black">
                  <a:lumMod val="65000"/>
                  <a:lumOff val="35000"/>
                </a:prstClr>
              </a:solidFill>
              <a:cs typeface="Kazesawa Regular" panose="020B0502020203020207" pitchFamily="50" charset="-128"/>
            </a:endParaRPr>
          </a:p>
        </p:txBody>
      </p:sp>
    </p:spTree>
    <p:extLst>
      <p:ext uri="{BB962C8B-B14F-4D97-AF65-F5344CB8AC3E}">
        <p14:creationId xmlns:p14="http://schemas.microsoft.com/office/powerpoint/2010/main" val="376359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28</a:t>
            </a:fld>
            <a:endParaRPr kumimoji="1" lang="ja-JP" altLang="en-US" dirty="0"/>
          </a:p>
        </p:txBody>
      </p:sp>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grpSp>
        <p:nvGrpSpPr>
          <p:cNvPr id="25" name="グループ化 24"/>
          <p:cNvGrpSpPr/>
          <p:nvPr/>
        </p:nvGrpSpPr>
        <p:grpSpPr>
          <a:xfrm>
            <a:off x="1289498" y="770061"/>
            <a:ext cx="3600000" cy="2680379"/>
            <a:chOff x="1316053" y="1093600"/>
            <a:chExt cx="3600000" cy="2680379"/>
          </a:xfrm>
        </p:grpSpPr>
        <p:sp>
          <p:nvSpPr>
            <p:cNvPr id="26" name="正方形/長方形 25"/>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FAFAFA"/>
                  </a:solidFill>
                  <a:latin typeface="+mj-lt"/>
                  <a:ea typeface="+mj-ea"/>
                  <a:cs typeface="Kazesawa Regular" panose="020B0502020203020207" pitchFamily="50" charset="-128"/>
                </a:rPr>
                <a:t>A</a:t>
              </a:r>
              <a:r>
                <a:rPr kumimoji="1" lang="ja-JP" altLang="en-US" sz="2400" dirty="0" smtClean="0">
                  <a:solidFill>
                    <a:srgbClr val="FAFAFA"/>
                  </a:solidFill>
                  <a:latin typeface="+mj-lt"/>
                  <a:ea typeface="+mj-ea"/>
                  <a:cs typeface="Kazesawa Regular" panose="020B0502020203020207" pitchFamily="50" charset="-128"/>
                </a:rPr>
                <a:t> さんの </a:t>
              </a:r>
              <a:r>
                <a:rPr kumimoji="1" lang="en-US" altLang="ja-JP" sz="2400" dirty="0" smtClean="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27" name="正方形/長方形 26"/>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29" name="正方形/長方形 28"/>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0" name="正方形/長方形 29"/>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grpSp>
        <p:nvGrpSpPr>
          <p:cNvPr id="31" name="グループ化 30"/>
          <p:cNvGrpSpPr/>
          <p:nvPr/>
        </p:nvGrpSpPr>
        <p:grpSpPr>
          <a:xfrm>
            <a:off x="1289498" y="3858535"/>
            <a:ext cx="3600000" cy="2680379"/>
            <a:chOff x="1316053" y="1093600"/>
            <a:chExt cx="3600000" cy="2680379"/>
          </a:xfrm>
        </p:grpSpPr>
        <p:sp>
          <p:nvSpPr>
            <p:cNvPr id="32" name="正方形/長方形 31"/>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B</a:t>
              </a: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 さんの </a:t>
              </a:r>
              <a:r>
                <a:rPr kumimoji="1" lang="en-US" altLang="ja-JP"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PC</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33" name="正方形/長方形 32"/>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j-lt"/>
                <a:ea typeface="+mj-ea"/>
              </a:endParaRPr>
            </a:p>
          </p:txBody>
        </p:sp>
        <p:sp>
          <p:nvSpPr>
            <p:cNvPr id="34" name="正方形/長方形 33"/>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35" name="正方形/長方形 34"/>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6" name="正方形/長方形 35"/>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cxnSp>
        <p:nvCxnSpPr>
          <p:cNvPr id="37" name="直線矢印コネクタ 36"/>
          <p:cNvCxnSpPr/>
          <p:nvPr/>
        </p:nvCxnSpPr>
        <p:spPr>
          <a:xfrm>
            <a:off x="4971091" y="1891698"/>
            <a:ext cx="2607748" cy="165128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82864" y="3858535"/>
            <a:ext cx="2595975" cy="124873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4971091" y="4075759"/>
            <a:ext cx="2689342" cy="1347064"/>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flipV="1">
            <a:off x="5059243" y="2200031"/>
            <a:ext cx="2370371" cy="1532643"/>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コンテンツ プレースホルダー 1"/>
          <p:cNvSpPr txBox="1">
            <a:spLocks/>
          </p:cNvSpPr>
          <p:nvPr/>
        </p:nvSpPr>
        <p:spPr>
          <a:xfrm>
            <a:off x="5411012" y="2966352"/>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2" name="コンテンツ プレースホルダー 1"/>
          <p:cNvSpPr txBox="1">
            <a:spLocks/>
          </p:cNvSpPr>
          <p:nvPr/>
        </p:nvSpPr>
        <p:spPr>
          <a:xfrm>
            <a:off x="6065103" y="4844108"/>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3" name="コンテンツ プレースホルダー 1"/>
          <p:cNvSpPr txBox="1">
            <a:spLocks/>
          </p:cNvSpPr>
          <p:nvPr/>
        </p:nvSpPr>
        <p:spPr>
          <a:xfrm>
            <a:off x="5294539" y="4043394"/>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sp>
        <p:nvSpPr>
          <p:cNvPr id="44" name="コンテンツ プレースホルダー 1"/>
          <p:cNvSpPr txBox="1">
            <a:spLocks/>
          </p:cNvSpPr>
          <p:nvPr/>
        </p:nvSpPr>
        <p:spPr>
          <a:xfrm>
            <a:off x="6244428" y="2255673"/>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grpSp>
        <p:nvGrpSpPr>
          <p:cNvPr id="45" name="グループ化 44"/>
          <p:cNvGrpSpPr/>
          <p:nvPr/>
        </p:nvGrpSpPr>
        <p:grpSpPr>
          <a:xfrm>
            <a:off x="7930608" y="2376464"/>
            <a:ext cx="3600000" cy="1699295"/>
            <a:chOff x="6265745" y="2074684"/>
            <a:chExt cx="3600000" cy="1699295"/>
          </a:xfrm>
        </p:grpSpPr>
        <p:sp>
          <p:nvSpPr>
            <p:cNvPr id="46" name="正方形/長方形 45"/>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47" name="正方形/長方形 46"/>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Tree>
    <p:extLst>
      <p:ext uri="{BB962C8B-B14F-4D97-AF65-F5344CB8AC3E}">
        <p14:creationId xmlns:p14="http://schemas.microsoft.com/office/powerpoint/2010/main" val="25719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50000"/>
              </a:lnSpc>
            </a:pPr>
            <a:r>
              <a:rPr lang="ja-JP" altLang="en-US" dirty="0" smtClean="0"/>
              <a:t>皆さんのアカウント作成</a:t>
            </a:r>
            <a:r>
              <a:rPr lang="ja-JP" altLang="en-US" dirty="0"/>
              <a:t>と</a:t>
            </a:r>
            <a:r>
              <a:rPr lang="ja-JP" altLang="en-US" dirty="0" smtClean="0"/>
              <a:t>グループへの参加状況確認</a:t>
            </a:r>
            <a:endParaRPr lang="en-US" altLang="ja-JP" dirty="0" smtClean="0"/>
          </a:p>
          <a:p>
            <a:pPr marL="0" indent="0">
              <a:lnSpc>
                <a:spcPct val="150000"/>
              </a:lnSpc>
              <a:buNone/>
            </a:pPr>
            <a:r>
              <a:rPr lang="ja-JP" altLang="en-US" dirty="0"/>
              <a:t>（まだ、アカウント登録や</a:t>
            </a:r>
            <a:r>
              <a:rPr lang="en-US" altLang="ja-JP" dirty="0" err="1"/>
              <a:t>kait-takanolab</a:t>
            </a:r>
            <a:r>
              <a:rPr lang="ja-JP" altLang="en-US" dirty="0"/>
              <a:t>に参加してない</a:t>
            </a:r>
            <a:r>
              <a:rPr lang="ja-JP" altLang="en-US" dirty="0" smtClean="0"/>
              <a:t>人が居たら面倒</a:t>
            </a:r>
            <a:r>
              <a:rPr lang="ja-JP" altLang="en-US" dirty="0"/>
              <a:t>を見る</a:t>
            </a:r>
            <a:r>
              <a:rPr lang="ja-JP" altLang="en-US" dirty="0" smtClean="0"/>
              <a:t>）</a:t>
            </a:r>
            <a:endParaRPr kumimoji="1" lang="en-US" altLang="ja-JP" dirty="0" smtClean="0"/>
          </a:p>
          <a:p>
            <a:pPr>
              <a:lnSpc>
                <a:spcPct val="150000"/>
              </a:lnSpc>
            </a:pPr>
            <a:r>
              <a:rPr kumimoji="1" lang="en-US" altLang="ja-JP" dirty="0" smtClean="0"/>
              <a:t>GitHub</a:t>
            </a:r>
            <a:r>
              <a:rPr kumimoji="1" lang="ja-JP" altLang="en-US" dirty="0" smtClean="0"/>
              <a:t>の</a:t>
            </a:r>
            <a:r>
              <a:rPr kumimoji="1" lang="ja-JP" altLang="en-US" dirty="0" smtClean="0"/>
              <a:t>講義</a:t>
            </a:r>
            <a:endParaRPr lang="en-US" altLang="ja-JP" dirty="0"/>
          </a:p>
          <a:p>
            <a:pPr>
              <a:lnSpc>
                <a:spcPct val="150000"/>
              </a:lnSpc>
            </a:pPr>
            <a:r>
              <a:rPr lang="ja-JP" altLang="en-US" dirty="0" smtClean="0"/>
              <a:t>各自</a:t>
            </a:r>
            <a:r>
              <a:rPr lang="en-US" altLang="ja-JP" dirty="0"/>
              <a:t>GitHub</a:t>
            </a:r>
            <a:r>
              <a:rPr lang="ja-JP" altLang="en-US" dirty="0" smtClean="0"/>
              <a:t>へ</a:t>
            </a:r>
            <a:r>
              <a:rPr lang="ja-JP" altLang="en-US" dirty="0" smtClean="0"/>
              <a:t>アクセスし</a:t>
            </a:r>
            <a:r>
              <a:rPr lang="en-US" altLang="ja-JP" dirty="0" err="1" smtClean="0"/>
              <a:t>kait-takanolab</a:t>
            </a:r>
            <a:r>
              <a:rPr lang="ja-JP" altLang="en-US" dirty="0" smtClean="0"/>
              <a:t>にリポジトリを作る。</a:t>
            </a:r>
            <a:endParaRPr lang="en-US" altLang="ja-JP" dirty="0" smtClean="0"/>
          </a:p>
          <a:p>
            <a:pPr>
              <a:lnSpc>
                <a:spcPct val="150000"/>
              </a:lnSpc>
            </a:pPr>
            <a:r>
              <a:rPr lang="en-US" altLang="ja-JP" dirty="0" err="1" smtClean="0"/>
              <a:t>GitHubDesktop</a:t>
            </a:r>
            <a:r>
              <a:rPr lang="ja-JP" altLang="en-US" dirty="0" smtClean="0"/>
              <a:t>のインストール</a:t>
            </a:r>
            <a:endParaRPr lang="en-US" altLang="ja-JP" dirty="0" smtClean="0"/>
          </a:p>
          <a:p>
            <a:pPr>
              <a:lnSpc>
                <a:spcPct val="150000"/>
              </a:lnSpc>
            </a:pPr>
            <a:r>
              <a:rPr lang="ja-JP" altLang="en-US" dirty="0" smtClean="0"/>
              <a:t>適当なプログラムを使い</a:t>
            </a:r>
            <a:r>
              <a:rPr lang="en-US" altLang="ja-JP" dirty="0" smtClean="0"/>
              <a:t/>
            </a:r>
            <a:br>
              <a:rPr lang="en-US" altLang="ja-JP" dirty="0" smtClean="0"/>
            </a:br>
            <a:r>
              <a:rPr lang="ja-JP" altLang="en-US" dirty="0" smtClean="0"/>
              <a:t>コミット→プッシュを体験してみる。</a:t>
            </a:r>
            <a:endParaRPr lang="en-US" altLang="ja-JP" dirty="0" smtClean="0"/>
          </a:p>
          <a:p>
            <a:endParaRPr lang="en-US" altLang="ja-JP" dirty="0" smtClean="0"/>
          </a:p>
        </p:txBody>
      </p:sp>
      <p:sp>
        <p:nvSpPr>
          <p:cNvPr id="4" name="フッター プレースホルダー 3"/>
          <p:cNvSpPr>
            <a:spLocks noGrp="1"/>
          </p:cNvSpPr>
          <p:nvPr>
            <p:ph type="ftr" sz="quarter" idx="11"/>
          </p:nvPr>
        </p:nvSpPr>
        <p:spPr/>
        <p:txBody>
          <a:bodyPr/>
          <a:lstStyle/>
          <a:p>
            <a:r>
              <a:rPr lang="en-US" altLang="ja-JP" smtClean="0"/>
              <a:t>44</a:t>
            </a:r>
            <a:endParaRPr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a:t>
            </a:fld>
            <a:endParaRPr kumimoji="1" lang="ja-JP" altLang="en-US" dirty="0"/>
          </a:p>
        </p:txBody>
      </p:sp>
      <p:sp>
        <p:nvSpPr>
          <p:cNvPr id="6" name="テキスト ボックス 5"/>
          <p:cNvSpPr txBox="1"/>
          <p:nvPr/>
        </p:nvSpPr>
        <p:spPr>
          <a:xfrm>
            <a:off x="947951" y="5544216"/>
            <a:ext cx="6445623" cy="369332"/>
          </a:xfrm>
          <a:prstGeom prst="rect">
            <a:avLst/>
          </a:prstGeom>
          <a:noFill/>
        </p:spPr>
        <p:txBody>
          <a:bodyPr wrap="square" rtlCol="0">
            <a:spAutoFit/>
          </a:bodyPr>
          <a:lstStyle/>
          <a:p>
            <a:r>
              <a:rPr lang="en-US" altLang="ja-JP" dirty="0">
                <a:solidFill>
                  <a:schemeClr val="bg1">
                    <a:lumMod val="65000"/>
                  </a:schemeClr>
                </a:solidFill>
              </a:rPr>
              <a:t>(</a:t>
            </a:r>
            <a:r>
              <a:rPr lang="ja-JP" altLang="en-US" dirty="0">
                <a:solidFill>
                  <a:schemeClr val="bg1">
                    <a:lumMod val="65000"/>
                  </a:schemeClr>
                </a:solidFill>
              </a:rPr>
              <a:t>ざっくりいう</a:t>
            </a:r>
            <a:r>
              <a:rPr lang="ja-JP" altLang="en-US" dirty="0" smtClean="0">
                <a:solidFill>
                  <a:schemeClr val="bg1">
                    <a:lumMod val="65000"/>
                  </a:schemeClr>
                </a:solidFill>
              </a:rPr>
              <a:t>と</a:t>
            </a:r>
            <a:r>
              <a:rPr lang="en-US" altLang="ja-JP" dirty="0" smtClean="0">
                <a:solidFill>
                  <a:schemeClr val="bg1">
                    <a:lumMod val="65000"/>
                  </a:schemeClr>
                </a:solidFill>
              </a:rPr>
              <a:t>GitHub</a:t>
            </a:r>
            <a:r>
              <a:rPr lang="ja-JP" altLang="en-US" dirty="0" smtClean="0">
                <a:solidFill>
                  <a:schemeClr val="bg1">
                    <a:lumMod val="65000"/>
                  </a:schemeClr>
                </a:solidFill>
              </a:rPr>
              <a:t>に</a:t>
            </a:r>
            <a:r>
              <a:rPr lang="en-US" altLang="ja-JP" dirty="0">
                <a:solidFill>
                  <a:schemeClr val="bg1">
                    <a:lumMod val="65000"/>
                  </a:schemeClr>
                </a:solidFill>
              </a:rPr>
              <a:t>UP</a:t>
            </a:r>
            <a:r>
              <a:rPr lang="ja-JP" altLang="en-US" dirty="0">
                <a:solidFill>
                  <a:schemeClr val="bg1">
                    <a:lumMod val="65000"/>
                  </a:schemeClr>
                </a:solidFill>
              </a:rPr>
              <a:t>すること</a:t>
            </a:r>
            <a:r>
              <a:rPr lang="en-US" altLang="ja-JP" dirty="0">
                <a:solidFill>
                  <a:schemeClr val="bg1">
                    <a:lumMod val="65000"/>
                  </a:schemeClr>
                </a:solidFill>
              </a:rPr>
              <a:t>)</a:t>
            </a:r>
            <a:endParaRPr kumimoji="1" lang="ja-JP" altLang="en-US" dirty="0">
              <a:solidFill>
                <a:schemeClr val="bg1">
                  <a:lumMod val="65000"/>
                </a:schemeClr>
              </a:solidFill>
            </a:endParaRPr>
          </a:p>
        </p:txBody>
      </p:sp>
      <p:pic>
        <p:nvPicPr>
          <p:cNvPr id="1026" name="Picture 2" descr="http://rain.boy.jp/bihurahouse/images/banners/ebihuraikankod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871" y="529011"/>
            <a:ext cx="2758970" cy="189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822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smtClean="0"/>
              <a:t>44</a:t>
            </a: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29</a:t>
            </a:fld>
            <a:endParaRPr kumimoji="1" lang="ja-JP" altLang="en-US"/>
          </a:p>
        </p:txBody>
      </p:sp>
      <p:sp>
        <p:nvSpPr>
          <p:cNvPr id="4" name="テキスト ボックス 3"/>
          <p:cNvSpPr txBox="1"/>
          <p:nvPr/>
        </p:nvSpPr>
        <p:spPr>
          <a:xfrm>
            <a:off x="596972" y="1145309"/>
            <a:ext cx="11188628" cy="4247317"/>
          </a:xfrm>
          <a:prstGeom prst="rect">
            <a:avLst/>
          </a:prstGeom>
          <a:noFill/>
        </p:spPr>
        <p:txBody>
          <a:bodyPr wrap="square" rtlCol="0">
            <a:spAutoFit/>
          </a:bodyPr>
          <a:lstStyle/>
          <a:p>
            <a:pPr algn="ctr"/>
            <a:r>
              <a:rPr lang="ja-JP" altLang="en-US" sz="5400" b="1" dirty="0">
                <a:solidFill>
                  <a:prstClr val="black">
                    <a:lumMod val="65000"/>
                    <a:lumOff val="35000"/>
                  </a:prstClr>
                </a:solidFill>
                <a:latin typeface="+mj-ea"/>
                <a:ea typeface="+mj-ea"/>
                <a:cs typeface="Kazesawa Regular" panose="020B0502020203020207" pitchFamily="50" charset="-128"/>
              </a:rPr>
              <a:t>講義おわり</a:t>
            </a:r>
            <a:r>
              <a:rPr lang="ja-JP" altLang="en-US" sz="5400" b="1" dirty="0" smtClean="0">
                <a:solidFill>
                  <a:prstClr val="black">
                    <a:lumMod val="65000"/>
                    <a:lumOff val="35000"/>
                  </a:prstClr>
                </a:solidFill>
                <a:latin typeface="+mj-ea"/>
                <a:ea typeface="+mj-ea"/>
                <a:cs typeface="Kazesawa Regular" panose="020B0502020203020207" pitchFamily="50" charset="-128"/>
              </a:rPr>
              <a:t>！</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a:solidFill>
                  <a:prstClr val="black">
                    <a:lumMod val="65000"/>
                    <a:lumOff val="35000"/>
                  </a:prstClr>
                </a:solidFill>
                <a:latin typeface="+mj-ea"/>
                <a:ea typeface="+mj-ea"/>
                <a:cs typeface="Kazesawa Regular" panose="020B0502020203020207" pitchFamily="50" charset="-128"/>
              </a:rPr>
              <a:t>リポジトリ作成と</a:t>
            </a: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a:t>
            </a:r>
            <a:r>
              <a:rPr lang="en-US" altLang="ja-JP" sz="5400" b="1" dirty="0" err="1" smtClean="0">
                <a:solidFill>
                  <a:prstClr val="black">
                    <a:lumMod val="65000"/>
                    <a:lumOff val="35000"/>
                  </a:prstClr>
                </a:solidFill>
                <a:latin typeface="+mj-ea"/>
                <a:ea typeface="+mj-ea"/>
                <a:cs typeface="Kazesawa Regular" panose="020B0502020203020207" pitchFamily="50" charset="-128"/>
              </a:rPr>
              <a:t>GitHubDesktop</a:t>
            </a:r>
            <a:r>
              <a:rPr lang="ja-JP" altLang="en-US" sz="5400" b="1" dirty="0" smtClean="0">
                <a:solidFill>
                  <a:prstClr val="black">
                    <a:lumMod val="65000"/>
                    <a:lumOff val="35000"/>
                  </a:prstClr>
                </a:solidFill>
                <a:latin typeface="+mj-ea"/>
                <a:ea typeface="+mj-ea"/>
                <a:cs typeface="Kazesawa Regular" panose="020B0502020203020207" pitchFamily="50" charset="-128"/>
              </a:rPr>
              <a:t>」を使った</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コミット</a:t>
            </a:r>
            <a:r>
              <a:rPr lang="ja-JP" altLang="en-US" sz="5400" b="1" dirty="0">
                <a:solidFill>
                  <a:prstClr val="black">
                    <a:lumMod val="65000"/>
                    <a:lumOff val="35000"/>
                  </a:prstClr>
                </a:solidFill>
                <a:latin typeface="+mj-ea"/>
                <a:ea typeface="+mj-ea"/>
                <a:cs typeface="Kazesawa Regular" panose="020B0502020203020207" pitchFamily="50" charset="-128"/>
              </a:rPr>
              <a:t>＆</a:t>
            </a:r>
            <a:r>
              <a:rPr lang="en-US" altLang="ja-JP" sz="5400" b="1" dirty="0">
                <a:solidFill>
                  <a:prstClr val="black">
                    <a:lumMod val="65000"/>
                    <a:lumOff val="35000"/>
                  </a:prstClr>
                </a:solidFill>
                <a:latin typeface="+mj-ea"/>
                <a:ea typeface="+mj-ea"/>
                <a:cs typeface="Kazesawa Regular" panose="020B0502020203020207" pitchFamily="50" charset="-128"/>
              </a:rPr>
              <a:t>PUSH</a:t>
            </a:r>
            <a:r>
              <a:rPr lang="ja-JP" altLang="en-US" sz="5400" b="1" dirty="0">
                <a:solidFill>
                  <a:prstClr val="black">
                    <a:lumMod val="65000"/>
                    <a:lumOff val="35000"/>
                  </a:prstClr>
                </a:solidFill>
                <a:latin typeface="+mj-ea"/>
                <a:ea typeface="+mj-ea"/>
                <a:cs typeface="Kazesawa Regular" panose="020B0502020203020207" pitchFamily="50" charset="-128"/>
              </a:rPr>
              <a:t>の演習</a:t>
            </a:r>
            <a:r>
              <a:rPr lang="ja-JP" altLang="en-US" sz="5400" b="1" dirty="0" smtClean="0">
                <a:solidFill>
                  <a:prstClr val="black">
                    <a:lumMod val="65000"/>
                    <a:lumOff val="35000"/>
                  </a:prstClr>
                </a:solidFill>
                <a:latin typeface="+mj-ea"/>
                <a:ea typeface="+mj-ea"/>
                <a:cs typeface="Kazesawa Regular" panose="020B0502020203020207" pitchFamily="50" charset="-128"/>
              </a:rPr>
              <a:t>を行います</a:t>
            </a:r>
            <a:endParaRPr lang="en-US" altLang="ja-JP" sz="5400" b="1" dirty="0">
              <a:solidFill>
                <a:prstClr val="black">
                  <a:lumMod val="65000"/>
                  <a:lumOff val="35000"/>
                </a:prstClr>
              </a:solidFill>
              <a:latin typeface="+mj-ea"/>
              <a:ea typeface="+mj-ea"/>
              <a:cs typeface="Kazesawa Regular" panose="020B0502020203020207" pitchFamily="50" charset="-128"/>
            </a:endParaRPr>
          </a:p>
        </p:txBody>
      </p:sp>
    </p:spTree>
    <p:extLst>
      <p:ext uri="{BB962C8B-B14F-4D97-AF65-F5344CB8AC3E}">
        <p14:creationId xmlns:p14="http://schemas.microsoft.com/office/powerpoint/2010/main" val="400553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3"/>
              </a:rPr>
              <a:t>https</a:t>
            </a:r>
            <a:r>
              <a:rPr lang="en-US" altLang="ja-JP" dirty="0">
                <a:hlinkClick r:id="rId3"/>
              </a:rPr>
              <a:t>://github.com</a:t>
            </a:r>
            <a:r>
              <a:rPr lang="en-US" altLang="ja-JP" dirty="0" smtClean="0">
                <a:hlinkClick r:id="rId3"/>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4"/>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9900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3128570" y="1160498"/>
            <a:ext cx="4985701" cy="4367091"/>
          </a:xfrm>
          <a:prstGeom prst="rect">
            <a:avLst/>
          </a:prstGeom>
        </p:spPr>
      </p:pic>
      <p:sp>
        <p:nvSpPr>
          <p:cNvPr id="5" name="正方形/長方形 4"/>
          <p:cNvSpPr/>
          <p:nvPr/>
        </p:nvSpPr>
        <p:spPr>
          <a:xfrm>
            <a:off x="4564793" y="3453584"/>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8474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021996" y="5747402"/>
            <a:ext cx="7439551" cy="665849"/>
          </a:xfrm>
        </p:spPr>
        <p:txBody>
          <a:bodyPr>
            <a:normAutofit fontScale="92500"/>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87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solidFill>
                  <a:srgbClr val="595959"/>
                </a:solidFill>
              </a:rPr>
              <a:t>作業：リポジトリの作成</a:t>
            </a:r>
            <a:endParaRPr kumimoji="1" lang="ja-JP" altLang="en-US" dirty="0">
              <a:solidFill>
                <a:srgbClr val="595959"/>
              </a:solidFill>
            </a:endParaRPr>
          </a:p>
        </p:txBody>
      </p:sp>
      <p:sp>
        <p:nvSpPr>
          <p:cNvPr id="3" name="コンテンツ プレースホルダー 2"/>
          <p:cNvSpPr>
            <a:spLocks noGrp="1"/>
          </p:cNvSpPr>
          <p:nvPr>
            <p:ph idx="1"/>
          </p:nvPr>
        </p:nvSpPr>
        <p:spPr>
          <a:xfrm>
            <a:off x="5682049" y="1476503"/>
            <a:ext cx="6509951" cy="3313611"/>
          </a:xfrm>
        </p:spPr>
        <p:txBody>
          <a:bodyPr>
            <a:normAutofit fontScale="92500"/>
          </a:bodyPr>
          <a:lstStyle/>
          <a:p>
            <a:pPr marL="0" indent="0">
              <a:buNone/>
            </a:pPr>
            <a:r>
              <a:rPr lang="ja-JP" altLang="en-US" dirty="0" smtClean="0">
                <a:solidFill>
                  <a:srgbClr val="595959"/>
                </a:solidFill>
              </a:rPr>
              <a:t>設定項目</a:t>
            </a:r>
            <a:endParaRPr lang="en-US" altLang="ja-JP" dirty="0" smtClean="0">
              <a:solidFill>
                <a:srgbClr val="595959"/>
              </a:solidFill>
            </a:endParaRPr>
          </a:p>
          <a:p>
            <a:r>
              <a:rPr lang="en-US" altLang="ja-JP" sz="2400" dirty="0" smtClean="0">
                <a:solidFill>
                  <a:srgbClr val="595959"/>
                </a:solidFill>
              </a:rPr>
              <a:t>Owner</a:t>
            </a:r>
            <a:r>
              <a:rPr lang="ja-JP" altLang="en-US" sz="2400" dirty="0" smtClean="0">
                <a:solidFill>
                  <a:srgbClr val="595959"/>
                </a:solidFill>
              </a:rPr>
              <a:t>→「</a:t>
            </a:r>
            <a:r>
              <a:rPr lang="en-US" altLang="ja-JP" sz="2400" dirty="0" err="1" smtClean="0">
                <a:solidFill>
                  <a:srgbClr val="595959"/>
                </a:solidFill>
              </a:rPr>
              <a:t>kait-takanolab</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Repository name</a:t>
            </a:r>
            <a:r>
              <a:rPr lang="ja-JP" altLang="en-US" sz="2400" dirty="0" smtClean="0">
                <a:solidFill>
                  <a:srgbClr val="595959"/>
                </a:solidFill>
              </a:rPr>
              <a:t>→「学籍番号</a:t>
            </a:r>
            <a:r>
              <a:rPr lang="en-US" altLang="ja-JP" sz="2400" dirty="0" smtClean="0">
                <a:solidFill>
                  <a:srgbClr val="595959"/>
                </a:solidFill>
              </a:rPr>
              <a:t>-</a:t>
            </a:r>
            <a:r>
              <a:rPr lang="ja-JP" altLang="en-US" sz="2400" dirty="0" smtClean="0">
                <a:solidFill>
                  <a:srgbClr val="595959"/>
                </a:solidFill>
              </a:rPr>
              <a:t>苗字</a:t>
            </a:r>
            <a:r>
              <a:rPr lang="en-US" altLang="ja-JP" sz="2400" dirty="0" smtClean="0">
                <a:solidFill>
                  <a:srgbClr val="595959"/>
                </a:solidFill>
              </a:rPr>
              <a:t>-thesis</a:t>
            </a:r>
            <a:r>
              <a:rPr lang="ja-JP" altLang="en-US" sz="2400" dirty="0" smtClean="0">
                <a:solidFill>
                  <a:srgbClr val="595959"/>
                </a:solidFill>
              </a:rPr>
              <a:t>」</a:t>
            </a:r>
            <a:endParaRPr lang="en-US" altLang="ja-JP" sz="2400" dirty="0" smtClean="0">
              <a:solidFill>
                <a:srgbClr val="595959"/>
              </a:solidFill>
            </a:endParaRPr>
          </a:p>
          <a:p>
            <a:r>
              <a:rPr lang="en-US" altLang="ja-JP" sz="2400" dirty="0" err="1" smtClean="0">
                <a:solidFill>
                  <a:srgbClr val="595959"/>
                </a:solidFill>
              </a:rPr>
              <a:t>Descripton</a:t>
            </a:r>
            <a:r>
              <a:rPr lang="ja-JP" altLang="en-US" sz="2400" dirty="0" smtClean="0">
                <a:solidFill>
                  <a:srgbClr val="595959"/>
                </a:solidFill>
              </a:rPr>
              <a:t>→「空白」</a:t>
            </a:r>
            <a:endParaRPr lang="en-US" altLang="ja-JP" sz="2400" dirty="0" smtClean="0">
              <a:solidFill>
                <a:srgbClr val="595959"/>
              </a:solidFill>
            </a:endParaRPr>
          </a:p>
          <a:p>
            <a:r>
              <a:rPr lang="ja-JP" altLang="en-US" sz="2400" dirty="0">
                <a:solidFill>
                  <a:srgbClr val="595959"/>
                </a:solidFill>
              </a:rPr>
              <a:t>公開</a:t>
            </a:r>
            <a:r>
              <a:rPr lang="ja-JP" altLang="en-US" sz="2400" dirty="0" smtClean="0">
                <a:solidFill>
                  <a:srgbClr val="595959"/>
                </a:solidFill>
              </a:rPr>
              <a:t>設定→「</a:t>
            </a:r>
            <a:r>
              <a:rPr lang="en-US" altLang="ja-JP" sz="2400" dirty="0" smtClean="0">
                <a:solidFill>
                  <a:srgbClr val="595959"/>
                </a:solidFill>
              </a:rPr>
              <a:t> Private</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Initialize this repository with:</a:t>
            </a:r>
          </a:p>
          <a:p>
            <a:pPr marL="0" indent="0">
              <a:buNone/>
            </a:pPr>
            <a:r>
              <a:rPr lang="ja-JP" altLang="en-US" sz="2400" dirty="0">
                <a:solidFill>
                  <a:srgbClr val="595959"/>
                </a:solidFill>
              </a:rPr>
              <a:t>→</a:t>
            </a:r>
            <a:r>
              <a:rPr lang="ja-JP" altLang="en-US" sz="2400" dirty="0" smtClean="0">
                <a:solidFill>
                  <a:srgbClr val="595959"/>
                </a:solidFill>
              </a:rPr>
              <a:t>「</a:t>
            </a:r>
            <a:r>
              <a:rPr lang="en-US" altLang="ja-JP" sz="2400" dirty="0" smtClean="0">
                <a:solidFill>
                  <a:srgbClr val="595959"/>
                </a:solidFill>
              </a:rPr>
              <a:t>Add a README file</a:t>
            </a:r>
            <a:r>
              <a:rPr lang="ja-JP" altLang="en-US" sz="2400" dirty="0" smtClean="0">
                <a:solidFill>
                  <a:srgbClr val="595959"/>
                </a:solidFill>
              </a:rPr>
              <a:t>」にチェックをつける</a:t>
            </a:r>
            <a:endParaRPr lang="en-US" altLang="ja-JP" sz="2400" dirty="0" smtClean="0">
              <a:solidFill>
                <a:srgbClr val="595959"/>
              </a:solidFill>
            </a:endParaRPr>
          </a:p>
          <a:p>
            <a:endParaRPr lang="en-US" altLang="ja-JP" dirty="0" smtClean="0">
              <a:solidFill>
                <a:srgbClr val="595959"/>
              </a:solidFill>
            </a:endParaRPr>
          </a:p>
        </p:txBody>
      </p:sp>
      <p:pic>
        <p:nvPicPr>
          <p:cNvPr id="4" name="図 3"/>
          <p:cNvPicPr>
            <a:picLocks noChangeAspect="1"/>
          </p:cNvPicPr>
          <p:nvPr/>
        </p:nvPicPr>
        <p:blipFill rotWithShape="1">
          <a:blip r:embed="rId2"/>
          <a:srcRect l="17230" t="-168" r="17040" b="168"/>
          <a:stretch/>
        </p:blipFill>
        <p:spPr>
          <a:xfrm>
            <a:off x="637562" y="1375835"/>
            <a:ext cx="4768241" cy="4980400"/>
          </a:xfrm>
          <a:prstGeom prst="rect">
            <a:avLst/>
          </a:prstGeom>
        </p:spPr>
      </p:pic>
      <p:sp>
        <p:nvSpPr>
          <p:cNvPr id="11" name="テキスト ボックス 10"/>
          <p:cNvSpPr txBox="1"/>
          <p:nvPr/>
        </p:nvSpPr>
        <p:spPr>
          <a:xfrm>
            <a:off x="838200" y="6111116"/>
            <a:ext cx="9491804" cy="584775"/>
          </a:xfrm>
          <a:prstGeom prst="rect">
            <a:avLst/>
          </a:prstGeom>
          <a:noFill/>
        </p:spPr>
        <p:txBody>
          <a:bodyPr wrap="square" rtlCol="0">
            <a:spAutoFit/>
          </a:bodyPr>
          <a:lstStyle/>
          <a:p>
            <a:r>
              <a:rPr lang="ja-JP" altLang="en-US" sz="3200" dirty="0" smtClean="0">
                <a:solidFill>
                  <a:srgbClr val="595959"/>
                </a:solidFill>
              </a:rPr>
              <a:t>↑入力を終えたら</a:t>
            </a:r>
            <a:r>
              <a:rPr lang="en-US" altLang="ja-JP" sz="3200" dirty="0" smtClean="0">
                <a:solidFill>
                  <a:srgbClr val="595959"/>
                </a:solidFill>
              </a:rPr>
              <a:t>Create repository</a:t>
            </a:r>
            <a:r>
              <a:rPr lang="ja-JP" altLang="en-US" sz="3200" dirty="0" smtClean="0">
                <a:solidFill>
                  <a:srgbClr val="595959"/>
                </a:solidFill>
              </a:rPr>
              <a:t>をクリック</a:t>
            </a:r>
            <a:endParaRPr kumimoji="1" lang="ja-JP" altLang="en-US" sz="3200" dirty="0">
              <a:solidFill>
                <a:srgbClr val="595959"/>
              </a:solidFill>
            </a:endParaRPr>
          </a:p>
        </p:txBody>
      </p:sp>
      <p:sp>
        <p:nvSpPr>
          <p:cNvPr id="5" name="正方形/長方形 4"/>
          <p:cNvSpPr/>
          <p:nvPr/>
        </p:nvSpPr>
        <p:spPr>
          <a:xfrm>
            <a:off x="5682049" y="1375834"/>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595959"/>
              </a:solidFill>
            </a:endParaRPr>
          </a:p>
        </p:txBody>
      </p:sp>
      <p:sp>
        <p:nvSpPr>
          <p:cNvPr id="13" name="テキスト ボックス 12"/>
          <p:cNvSpPr txBox="1"/>
          <p:nvPr/>
        </p:nvSpPr>
        <p:spPr>
          <a:xfrm>
            <a:off x="6895089" y="4821834"/>
            <a:ext cx="5822133" cy="430887"/>
          </a:xfrm>
          <a:prstGeom prst="rect">
            <a:avLst/>
          </a:prstGeom>
          <a:noFill/>
        </p:spPr>
        <p:txBody>
          <a:bodyPr wrap="square" rtlCol="0">
            <a:spAutoFit/>
          </a:bodyPr>
          <a:lstStyle/>
          <a:p>
            <a:r>
              <a:rPr lang="ja-JP" altLang="en-US" sz="2200" dirty="0">
                <a:solidFill>
                  <a:srgbClr val="595959"/>
                </a:solidFill>
              </a:rPr>
              <a:t>間違えやすいから要チェック</a:t>
            </a:r>
            <a:endParaRPr lang="ja-JP" altLang="en-US" sz="2200" dirty="0">
              <a:solidFill>
                <a:srgbClr val="595959"/>
              </a:solidFill>
            </a:endParaRPr>
          </a:p>
        </p:txBody>
      </p:sp>
      <p:sp>
        <p:nvSpPr>
          <p:cNvPr id="14" name="テキスト ボックス 13"/>
          <p:cNvSpPr txBox="1"/>
          <p:nvPr/>
        </p:nvSpPr>
        <p:spPr>
          <a:xfrm>
            <a:off x="5166972" y="5314003"/>
            <a:ext cx="6757983" cy="369332"/>
          </a:xfrm>
          <a:prstGeom prst="rect">
            <a:avLst/>
          </a:prstGeom>
          <a:noFill/>
        </p:spPr>
        <p:txBody>
          <a:bodyPr wrap="square" rtlCol="0">
            <a:spAutoFit/>
          </a:bodyPr>
          <a:lstStyle/>
          <a:p>
            <a:r>
              <a:rPr lang="en-US" altLang="ja-JP" dirty="0" err="1" smtClean="0">
                <a:solidFill>
                  <a:srgbClr val="595959"/>
                </a:solidFill>
              </a:rPr>
              <a:t>GitClone</a:t>
            </a:r>
            <a:r>
              <a:rPr lang="ja-JP" altLang="en-US" dirty="0" smtClean="0">
                <a:solidFill>
                  <a:srgbClr val="595959"/>
                </a:solidFill>
              </a:rPr>
              <a:t>するときは</a:t>
            </a:r>
            <a:r>
              <a:rPr lang="en-US" altLang="ja-JP" dirty="0" smtClean="0">
                <a:solidFill>
                  <a:srgbClr val="595959"/>
                </a:solidFill>
              </a:rPr>
              <a:t>Public</a:t>
            </a:r>
            <a:r>
              <a:rPr lang="ja-JP" altLang="en-US" dirty="0" smtClean="0">
                <a:solidFill>
                  <a:srgbClr val="595959"/>
                </a:solidFill>
              </a:rPr>
              <a:t>が便利だけど、</a:t>
            </a:r>
            <a:r>
              <a:rPr lang="ja-JP" altLang="en-US" u="sng" dirty="0" smtClean="0">
                <a:solidFill>
                  <a:srgbClr val="595959"/>
                </a:solidFill>
              </a:rPr>
              <a:t>今は</a:t>
            </a:r>
            <a:r>
              <a:rPr lang="en-US" altLang="ja-JP" u="sng" dirty="0" smtClean="0">
                <a:solidFill>
                  <a:srgbClr val="595959"/>
                </a:solidFill>
              </a:rPr>
              <a:t>Private</a:t>
            </a:r>
            <a:r>
              <a:rPr lang="ja-JP" altLang="en-US" u="sng" dirty="0" smtClean="0">
                <a:solidFill>
                  <a:srgbClr val="595959"/>
                </a:solidFill>
              </a:rPr>
              <a:t>で</a:t>
            </a:r>
            <a:r>
              <a:rPr lang="en-US" altLang="ja-JP" u="sng" dirty="0" smtClean="0">
                <a:solidFill>
                  <a:srgbClr val="595959"/>
                </a:solidFill>
              </a:rPr>
              <a:t>OK</a:t>
            </a:r>
            <a:r>
              <a:rPr lang="ja-JP" altLang="en-US" u="sng" dirty="0" smtClean="0">
                <a:solidFill>
                  <a:srgbClr val="595959"/>
                </a:solidFill>
              </a:rPr>
              <a:t>！</a:t>
            </a:r>
            <a:endParaRPr kumimoji="1" lang="ja-JP" altLang="en-US" u="sng" dirty="0">
              <a:solidFill>
                <a:srgbClr val="595959"/>
              </a:solidFill>
            </a:endParaRPr>
          </a:p>
        </p:txBody>
      </p:sp>
      <p:sp>
        <p:nvSpPr>
          <p:cNvPr id="15" name="テキスト ボックス 14"/>
          <p:cNvSpPr txBox="1"/>
          <p:nvPr/>
        </p:nvSpPr>
        <p:spPr>
          <a:xfrm>
            <a:off x="5042780" y="5744617"/>
            <a:ext cx="6752141" cy="369332"/>
          </a:xfrm>
          <a:prstGeom prst="rect">
            <a:avLst/>
          </a:prstGeom>
          <a:noFill/>
        </p:spPr>
        <p:txBody>
          <a:bodyPr wrap="square" rtlCol="0">
            <a:spAutoFit/>
          </a:bodyPr>
          <a:lstStyle/>
          <a:p>
            <a:r>
              <a:rPr lang="en-US" altLang="ja-JP" dirty="0" smtClean="0">
                <a:solidFill>
                  <a:srgbClr val="595959"/>
                </a:solidFill>
              </a:rPr>
              <a:t>README file</a:t>
            </a:r>
            <a:r>
              <a:rPr lang="ja-JP" altLang="en-US" dirty="0" smtClean="0">
                <a:solidFill>
                  <a:srgbClr val="595959"/>
                </a:solidFill>
              </a:rPr>
              <a:t>は作ったプログラムとかを説明するファイルだよ</a:t>
            </a:r>
            <a:endParaRPr kumimoji="1" lang="ja-JP" altLang="en-US" u="sng" dirty="0">
              <a:solidFill>
                <a:srgbClr val="595959"/>
              </a:solidFill>
            </a:endParaRPr>
          </a:p>
        </p:txBody>
      </p:sp>
    </p:spTree>
    <p:extLst>
      <p:ext uri="{BB962C8B-B14F-4D97-AF65-F5344CB8AC3E}">
        <p14:creationId xmlns:p14="http://schemas.microsoft.com/office/powerpoint/2010/main" val="4242410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2158313" y="5699049"/>
            <a:ext cx="7603525" cy="805893"/>
          </a:xfrm>
        </p:spPr>
        <p:txBody>
          <a:bodyPr>
            <a:normAutofit fontScale="85000" lnSpcReduction="1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619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838200" y="5706480"/>
            <a:ext cx="10289060" cy="805893"/>
          </a:xfrm>
        </p:spPr>
        <p:txBody>
          <a:bodyPr>
            <a:normAutofit lnSpcReduction="10000"/>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2661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838200" y="5811926"/>
            <a:ext cx="10289060" cy="805893"/>
          </a:xfrm>
        </p:spPr>
        <p:txBody>
          <a:bodyPr>
            <a:normAutofit fontScale="85000" lnSpcReduction="1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pic>
        <p:nvPicPr>
          <p:cNvPr id="6" name="図 5"/>
          <p:cNvPicPr>
            <a:picLocks noChangeAspect="1"/>
          </p:cNvPicPr>
          <p:nvPr/>
        </p:nvPicPr>
        <p:blipFill rotWithShape="1">
          <a:blip r:embed="rId2"/>
          <a:srcRect b="4323"/>
          <a:stretch/>
        </p:blipFill>
        <p:spPr>
          <a:xfrm>
            <a:off x="838200" y="1150555"/>
            <a:ext cx="4279289" cy="4467650"/>
          </a:xfrm>
          <a:prstGeom prst="rect">
            <a:avLst/>
          </a:prstGeom>
        </p:spPr>
      </p:pic>
      <p:pic>
        <p:nvPicPr>
          <p:cNvPr id="7" name="図 6"/>
          <p:cNvPicPr>
            <a:picLocks noChangeAspect="1"/>
          </p:cNvPicPr>
          <p:nvPr/>
        </p:nvPicPr>
        <p:blipFill>
          <a:blip r:embed="rId3"/>
          <a:stretch>
            <a:fillRect/>
          </a:stretch>
        </p:blipFill>
        <p:spPr>
          <a:xfrm>
            <a:off x="4878317" y="2193144"/>
            <a:ext cx="6382808" cy="2440486"/>
          </a:xfrm>
          <a:prstGeom prst="rect">
            <a:avLst/>
          </a:prstGeom>
        </p:spPr>
      </p:pic>
    </p:spTree>
    <p:extLst>
      <p:ext uri="{BB962C8B-B14F-4D97-AF65-F5344CB8AC3E}">
        <p14:creationId xmlns:p14="http://schemas.microsoft.com/office/powerpoint/2010/main" val="3473650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951470" y="5847619"/>
            <a:ext cx="10289060" cy="805893"/>
          </a:xfrm>
        </p:spPr>
        <p:txBody>
          <a:bodyPr>
            <a:normAutofit fontScale="77500" lnSpcReduction="20000"/>
          </a:bodyPr>
          <a:lstStyle/>
          <a:p>
            <a:pPr marL="0" indent="0">
              <a:buNone/>
            </a:pPr>
            <a:r>
              <a:rPr kumimoji="1" lang="ja-JP" altLang="en-US" dirty="0" smtClean="0"/>
              <a:t>変な名前じゃなければ、</a:t>
            </a:r>
            <a:r>
              <a:rPr kumimoji="1" lang="ja-JP" altLang="en-US" u="sng" dirty="0" smtClean="0"/>
              <a:t>基本的にそのまま</a:t>
            </a:r>
            <a:r>
              <a:rPr lang="en-US" altLang="ja-JP" u="sng" dirty="0" smtClean="0"/>
              <a:t>Finish</a:t>
            </a:r>
            <a:r>
              <a:rPr lang="ja-JP" altLang="en-US" dirty="0" smtClean="0"/>
              <a:t>ボタンを押して構いません。</a:t>
            </a:r>
            <a:r>
              <a:rPr lang="en-US" altLang="ja-JP" dirty="0" smtClean="0"/>
              <a:t/>
            </a:r>
            <a:br>
              <a:rPr lang="en-US" altLang="ja-JP" dirty="0" smtClean="0"/>
            </a:br>
            <a:r>
              <a:rPr lang="ja-JP" altLang="en-US" dirty="0" smtClean="0"/>
              <a:t>卒研ではリポジトリ名（</a:t>
            </a:r>
            <a:r>
              <a:rPr lang="en-US" altLang="ja-JP" b="1" dirty="0" smtClean="0"/>
              <a:t>1821086-matsuo-thesis</a:t>
            </a:r>
            <a:r>
              <a:rPr lang="ja-JP" altLang="en-US" dirty="0" smtClean="0"/>
              <a:t>）で判断することが</a:t>
            </a:r>
            <a:r>
              <a:rPr lang="ja-JP" altLang="en-US" dirty="0"/>
              <a:t>多い</a:t>
            </a:r>
            <a:r>
              <a:rPr lang="ja-JP" altLang="en-US" dirty="0" smtClean="0"/>
              <a:t>ので</a:t>
            </a:r>
            <a:r>
              <a:rPr lang="en-US" altLang="ja-JP" dirty="0" smtClean="0"/>
              <a:t>…</a:t>
            </a:r>
            <a:endParaRPr kumimoji="1" lang="ja-JP" altLang="en-US" dirty="0"/>
          </a:p>
        </p:txBody>
      </p:sp>
      <p:pic>
        <p:nvPicPr>
          <p:cNvPr id="6" name="図 5"/>
          <p:cNvPicPr>
            <a:picLocks noChangeAspect="1"/>
          </p:cNvPicPr>
          <p:nvPr/>
        </p:nvPicPr>
        <p:blipFill>
          <a:blip r:embed="rId2"/>
          <a:stretch>
            <a:fillRect/>
          </a:stretch>
        </p:blipFill>
        <p:spPr>
          <a:xfrm>
            <a:off x="2652586" y="1087394"/>
            <a:ext cx="6686519" cy="4629665"/>
          </a:xfrm>
          <a:prstGeom prst="rect">
            <a:avLst/>
          </a:prstGeom>
        </p:spPr>
      </p:pic>
      <p:sp>
        <p:nvSpPr>
          <p:cNvPr id="5" name="正方形/長方形 4"/>
          <p:cNvSpPr/>
          <p:nvPr/>
        </p:nvSpPr>
        <p:spPr>
          <a:xfrm>
            <a:off x="2858530" y="4010002"/>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9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838200" y="5715820"/>
            <a:ext cx="10403186" cy="805893"/>
          </a:xfrm>
        </p:spPr>
        <p:txBody>
          <a:bodyPr>
            <a:noAutofit/>
          </a:bodyPr>
          <a:lstStyle/>
          <a:p>
            <a:pPr marL="0" indent="0">
              <a:buNone/>
            </a:pPr>
            <a:r>
              <a:rPr kumimoji="1" lang="ja-JP" altLang="en-US" sz="2400" dirty="0" smtClean="0"/>
              <a:t>リポジトリはさっき作ったので、</a:t>
            </a:r>
            <a:r>
              <a:rPr kumimoji="1" lang="ja-JP" altLang="en-US" sz="2400" dirty="0" smtClean="0"/>
              <a:t>スキップ</a:t>
            </a: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184334"/>
            <a:ext cx="6485104" cy="4449240"/>
          </a:xfrm>
          <a:prstGeom prst="rect">
            <a:avLst/>
          </a:prstGeom>
        </p:spPr>
      </p:pic>
      <p:sp>
        <p:nvSpPr>
          <p:cNvPr id="5" name="正方形/長方形 4"/>
          <p:cNvSpPr/>
          <p:nvPr/>
        </p:nvSpPr>
        <p:spPr>
          <a:xfrm>
            <a:off x="3048001" y="3033318"/>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54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a:xfrm>
            <a:off x="838199" y="1825625"/>
            <a:ext cx="10858877" cy="4351338"/>
          </a:xfrm>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a:t>
            </a:r>
            <a:r>
              <a:rPr lang="ja-JP" altLang="en-US" dirty="0" smtClean="0"/>
              <a:t>。昨日知った</a:t>
            </a:r>
            <a:r>
              <a:rPr lang="en-US" altLang="ja-JP" dirty="0" smtClean="0"/>
              <a:t>…</a:t>
            </a:r>
            <a:r>
              <a:rPr lang="ja-JP" altLang="en-US" dirty="0" smtClean="0"/>
              <a:t>早め</a:t>
            </a:r>
            <a:r>
              <a:rPr lang="ja-JP" altLang="en-US" dirty="0"/>
              <a:t>に受け取って期限切れに</a:t>
            </a:r>
            <a:r>
              <a:rPr lang="ja-JP" altLang="en-US" dirty="0" smtClean="0"/>
              <a:t>なってしまった方にはもう一度招待を送っています。</a:t>
            </a:r>
            <a:endParaRPr lang="en-US" altLang="ja-JP" dirty="0"/>
          </a:p>
          <a:p>
            <a:endParaRPr lang="en-US" altLang="ja-JP" dirty="0"/>
          </a:p>
          <a:p>
            <a:r>
              <a:rPr lang="ja-JP" altLang="en-US" dirty="0"/>
              <a:t>まだ、</a:t>
            </a:r>
            <a:r>
              <a:rPr lang="ja-JP" altLang="en-US" dirty="0">
                <a:solidFill>
                  <a:srgbClr val="FF0000"/>
                </a:solidFill>
              </a:rPr>
              <a:t>参加出来てない人は教えてください</a:t>
            </a:r>
            <a:r>
              <a:rPr lang="ja-JP" altLang="en-US" dirty="0" smtClean="0">
                <a:solidFill>
                  <a:srgbClr val="FF0000"/>
                </a:solidFill>
              </a:rPr>
              <a:t>。</a:t>
            </a:r>
            <a:r>
              <a:rPr lang="ja-JP" altLang="en-US" dirty="0" smtClean="0"/>
              <a:t>今サポートします。</a:t>
            </a:r>
            <a:endParaRPr lang="en-US" altLang="ja-JP" dirty="0" smtClean="0"/>
          </a:p>
          <a:p>
            <a:endParaRPr lang="en-US" altLang="ja-JP" dirty="0"/>
          </a:p>
          <a:p>
            <a:r>
              <a:rPr lang="ja-JP" altLang="en-US" dirty="0" smtClean="0"/>
              <a:t>何度</a:t>
            </a:r>
            <a:r>
              <a:rPr lang="ja-JP" altLang="en-US" dirty="0" smtClean="0"/>
              <a:t>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Tree>
    <p:extLst>
      <p:ext uri="{BB962C8B-B14F-4D97-AF65-F5344CB8AC3E}">
        <p14:creationId xmlns:p14="http://schemas.microsoft.com/office/powerpoint/2010/main" val="1697739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733331" y="5797382"/>
            <a:ext cx="10620469" cy="1300535"/>
          </a:xfrm>
        </p:spPr>
        <p:txBody>
          <a:bodyPr>
            <a:noAutofit/>
          </a:bodyPr>
          <a:lstStyle/>
          <a:p>
            <a:pPr marL="0" indent="0">
              <a:buNone/>
            </a:pPr>
            <a:r>
              <a:rPr kumimoji="1" lang="ja-JP" altLang="en-US" sz="2400" dirty="0" smtClean="0"/>
              <a:t>自分のリポジトリを選択します。フィルターで学籍番号を入れると見つけやすい</a:t>
            </a:r>
            <a:r>
              <a:rPr kumimoji="1" lang="ja-JP" altLang="en-US" sz="2400" dirty="0" smtClean="0"/>
              <a:t>。</a:t>
            </a:r>
            <a:r>
              <a:rPr lang="ja-JP" altLang="en-US" sz="2400" dirty="0" smtClean="0"/>
              <a:t>選択後</a:t>
            </a:r>
            <a:r>
              <a:rPr lang="ja-JP" altLang="en-US" sz="2400" dirty="0" smtClean="0"/>
              <a:t>、「</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2893336" y="1246439"/>
            <a:ext cx="6484681" cy="4460327"/>
          </a:xfrm>
          <a:prstGeom prst="rect">
            <a:avLst/>
          </a:prstGeom>
        </p:spPr>
      </p:pic>
      <p:cxnSp>
        <p:nvCxnSpPr>
          <p:cNvPr id="9" name="直線コネクタ 8"/>
          <p:cNvCxnSpPr/>
          <p:nvPr/>
        </p:nvCxnSpPr>
        <p:spPr>
          <a:xfrm>
            <a:off x="2939333" y="3336324"/>
            <a:ext cx="1659235" cy="10790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64757" y="1833338"/>
            <a:ext cx="2825579" cy="1477328"/>
          </a:xfrm>
          <a:prstGeom prst="rect">
            <a:avLst/>
          </a:prstGeom>
          <a:noFill/>
        </p:spPr>
        <p:txBody>
          <a:bodyPr wrap="square" rtlCol="0">
            <a:spAutoFit/>
          </a:bodyPr>
          <a:lstStyle/>
          <a:p>
            <a:r>
              <a:rPr kumimoji="1" lang="ja-JP" altLang="en-US" dirty="0" smtClean="0"/>
              <a:t>ローカルパスは特に覚えておかなくても次ページで紹介する「</a:t>
            </a:r>
            <a:r>
              <a:rPr kumimoji="1" lang="en-US" altLang="ja-JP" dirty="0" smtClean="0"/>
              <a:t>show in explorer</a:t>
            </a:r>
            <a:r>
              <a:rPr kumimoji="1" lang="ja-JP" altLang="en-US" dirty="0" smtClean="0"/>
              <a:t>」</a:t>
            </a:r>
            <a:endParaRPr kumimoji="1" lang="en-US" altLang="ja-JP" dirty="0" smtClean="0"/>
          </a:p>
          <a:p>
            <a:r>
              <a:rPr kumimoji="1" lang="ja-JP" altLang="en-US" dirty="0" smtClean="0"/>
              <a:t>ボタンを押せば</a:t>
            </a:r>
            <a:r>
              <a:rPr lang="ja-JP" altLang="en-US" dirty="0" smtClean="0"/>
              <a:t>いつでもみれます。</a:t>
            </a:r>
            <a:endParaRPr kumimoji="1" lang="ja-JP" altLang="en-US" dirty="0"/>
          </a:p>
        </p:txBody>
      </p:sp>
      <p:sp>
        <p:nvSpPr>
          <p:cNvPr id="12" name="正方形/長方形 11"/>
          <p:cNvSpPr/>
          <p:nvPr/>
        </p:nvSpPr>
        <p:spPr>
          <a:xfrm>
            <a:off x="80421" y="1740178"/>
            <a:ext cx="2876963" cy="159614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827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559143" y="5332296"/>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608988" y="1476504"/>
            <a:ext cx="5526689" cy="3785639"/>
          </a:xfrm>
          <a:prstGeom prst="rect">
            <a:avLst/>
          </a:prstGeom>
        </p:spPr>
      </p:pic>
      <p:pic>
        <p:nvPicPr>
          <p:cNvPr id="5" name="図 4"/>
          <p:cNvPicPr>
            <a:picLocks noChangeAspect="1"/>
          </p:cNvPicPr>
          <p:nvPr/>
        </p:nvPicPr>
        <p:blipFill>
          <a:blip r:embed="rId3"/>
          <a:stretch>
            <a:fillRect/>
          </a:stretch>
        </p:blipFill>
        <p:spPr>
          <a:xfrm>
            <a:off x="6293708" y="21239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389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2796" y="2403682"/>
            <a:ext cx="11407366" cy="1977134"/>
          </a:xfrm>
        </p:spPr>
        <p:txBody>
          <a:bodyPr>
            <a:noAutofit/>
          </a:bodyPr>
          <a:lstStyle/>
          <a:p>
            <a:pPr marL="0" indent="0">
              <a:buNone/>
            </a:pPr>
            <a:r>
              <a:rPr lang="ja-JP" altLang="en-US" sz="5400" dirty="0" smtClean="0">
                <a:solidFill>
                  <a:schemeClr val="tx1">
                    <a:lumMod val="75000"/>
                    <a:lumOff val="25000"/>
                  </a:schemeClr>
                </a:solidFill>
              </a:rPr>
              <a:t>試しに何かプログラムを作って</a:t>
            </a:r>
            <a:endParaRPr lang="en-US" altLang="ja-JP" sz="5400" dirty="0" smtClean="0">
              <a:solidFill>
                <a:schemeClr val="tx1">
                  <a:lumMod val="75000"/>
                  <a:lumOff val="25000"/>
                </a:schemeClr>
              </a:solidFill>
            </a:endParaRPr>
          </a:p>
          <a:p>
            <a:pPr marL="0" indent="0">
              <a:buNone/>
            </a:pPr>
            <a:r>
              <a:rPr lang="ja-JP" altLang="en-US" sz="5400" dirty="0" smtClean="0">
                <a:solidFill>
                  <a:schemeClr val="tx1">
                    <a:lumMod val="75000"/>
                    <a:lumOff val="25000"/>
                  </a:schemeClr>
                </a:solidFill>
              </a:rPr>
              <a:t>コミット＆</a:t>
            </a:r>
            <a:r>
              <a:rPr lang="en-US" altLang="ja-JP" sz="5400" dirty="0" smtClean="0">
                <a:solidFill>
                  <a:schemeClr val="tx1">
                    <a:lumMod val="75000"/>
                    <a:lumOff val="25000"/>
                  </a:schemeClr>
                </a:solidFill>
              </a:rPr>
              <a:t>PUSH</a:t>
            </a:r>
            <a:r>
              <a:rPr lang="ja-JP" altLang="en-US" sz="5400" dirty="0" smtClean="0">
                <a:solidFill>
                  <a:schemeClr val="tx1">
                    <a:lumMod val="75000"/>
                    <a:lumOff val="25000"/>
                  </a:schemeClr>
                </a:solidFill>
              </a:rPr>
              <a:t>して</a:t>
            </a:r>
            <a:r>
              <a:rPr lang="ja-JP" altLang="en-US" sz="5400" dirty="0" smtClean="0">
                <a:solidFill>
                  <a:schemeClr val="tx1">
                    <a:lumMod val="75000"/>
                    <a:lumOff val="25000"/>
                  </a:schemeClr>
                </a:solidFill>
              </a:rPr>
              <a:t>みましょう！</a:t>
            </a:r>
            <a:endParaRPr lang="en-US" altLang="ja-JP" sz="5400" dirty="0" smtClean="0">
              <a:solidFill>
                <a:schemeClr val="tx1">
                  <a:lumMod val="75000"/>
                  <a:lumOff val="25000"/>
                </a:schemeClr>
              </a:solidFill>
            </a:endParaRPr>
          </a:p>
        </p:txBody>
      </p:sp>
    </p:spTree>
    <p:extLst>
      <p:ext uri="{BB962C8B-B14F-4D97-AF65-F5344CB8AC3E}">
        <p14:creationId xmlns:p14="http://schemas.microsoft.com/office/powerpoint/2010/main" val="277078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8230" y="150941"/>
            <a:ext cx="11145570" cy="1325563"/>
          </a:xfrm>
        </p:spPr>
        <p:txBody>
          <a:bodyPr/>
          <a:lstStyle/>
          <a:p>
            <a:r>
              <a:rPr lang="ja-JP" altLang="en-US" dirty="0" smtClean="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Tree>
    <p:extLst>
      <p:ext uri="{BB962C8B-B14F-4D97-AF65-F5344CB8AC3E}">
        <p14:creationId xmlns:p14="http://schemas.microsoft.com/office/powerpoint/2010/main" val="49727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
        <p:nvSpPr>
          <p:cNvPr id="6" name="タイトル 1"/>
          <p:cNvSpPr>
            <a:spLocks noGrp="1"/>
          </p:cNvSpPr>
          <p:nvPr>
            <p:ph type="title"/>
          </p:nvPr>
        </p:nvSpPr>
        <p:spPr>
          <a:xfrm>
            <a:off x="208230" y="150941"/>
            <a:ext cx="11145570" cy="1325563"/>
          </a:xfrm>
        </p:spPr>
        <p:txBody>
          <a:bodyPr/>
          <a:lstStyle/>
          <a:p>
            <a:r>
              <a:rPr lang="ja-JP" altLang="en-US" dirty="0" smtClean="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Tree>
    <p:extLst>
      <p:ext uri="{BB962C8B-B14F-4D97-AF65-F5344CB8AC3E}">
        <p14:creationId xmlns:p14="http://schemas.microsoft.com/office/powerpoint/2010/main" val="402315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9143" y="195867"/>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59"/>
            <a:ext cx="11073714" cy="1269197"/>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494265" y="4361752"/>
            <a:ext cx="3267858"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7903675" y="4556416"/>
            <a:ext cx="2632519"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Tree>
    <p:extLst>
      <p:ext uri="{BB962C8B-B14F-4D97-AF65-F5344CB8AC3E}">
        <p14:creationId xmlns:p14="http://schemas.microsoft.com/office/powerpoint/2010/main" val="1439752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5384"/>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Tree>
    <p:extLst>
      <p:ext uri="{BB962C8B-B14F-4D97-AF65-F5344CB8AC3E}">
        <p14:creationId xmlns:p14="http://schemas.microsoft.com/office/powerpoint/2010/main" val="2551722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235390" y="5632234"/>
            <a:ext cx="11552976"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p:spPr>
      </p:pic>
    </p:spTree>
    <p:extLst>
      <p:ext uri="{BB962C8B-B14F-4D97-AF65-F5344CB8AC3E}">
        <p14:creationId xmlns:p14="http://schemas.microsoft.com/office/powerpoint/2010/main" val="4122138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40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980169" y="5747361"/>
            <a:ext cx="8231659" cy="1079158"/>
          </a:xfrm>
        </p:spPr>
        <p:txBody>
          <a:bodyPr>
            <a:normAutofit lnSpcReduction="10000"/>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Tree>
    <p:extLst>
      <p:ext uri="{BB962C8B-B14F-4D97-AF65-F5344CB8AC3E}">
        <p14:creationId xmlns:p14="http://schemas.microsoft.com/office/powerpoint/2010/main" val="288535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一応、招待メールの見方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78028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67276"/>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Tree>
    <p:extLst>
      <p:ext uri="{BB962C8B-B14F-4D97-AF65-F5344CB8AC3E}">
        <p14:creationId xmlns:p14="http://schemas.microsoft.com/office/powerpoint/2010/main" val="2463036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737791" y="5423559"/>
            <a:ext cx="8716416"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3746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733331" y="5477998"/>
            <a:ext cx="10463275" cy="1263037"/>
          </a:xfrm>
        </p:spPr>
        <p:txBody>
          <a:bodyPr>
            <a:noAutofit/>
          </a:bodyPr>
          <a:lstStyle/>
          <a:p>
            <a:pPr marL="0" indent="0" algn="ctr">
              <a:buNone/>
            </a:pPr>
            <a:r>
              <a:rPr kumimoji="1" lang="ja-JP" altLang="en-US" sz="3600" dirty="0" smtClean="0"/>
              <a:t>「</a:t>
            </a:r>
            <a:r>
              <a:rPr kumimoji="1" lang="en-US" altLang="ja-JP" sz="3600" dirty="0" smtClean="0"/>
              <a:t>Code</a:t>
            </a:r>
            <a:r>
              <a:rPr kumimoji="1" lang="ja-JP" altLang="en-US" sz="3600" dirty="0" smtClean="0"/>
              <a:t>」から「</a:t>
            </a:r>
            <a:r>
              <a:rPr lang="en-US" altLang="ja-JP" sz="3600" dirty="0" smtClean="0"/>
              <a:t>Download ZIP</a:t>
            </a:r>
            <a:r>
              <a:rPr kumimoji="1" lang="ja-JP" altLang="en-US" sz="3600" dirty="0" smtClean="0"/>
              <a:t>」を選択すると</a:t>
            </a:r>
            <a:endParaRPr kumimoji="1" lang="en-US" altLang="ja-JP" sz="3600" dirty="0" smtClean="0"/>
          </a:p>
          <a:p>
            <a:pPr marL="0" indent="0" algn="ctr">
              <a:buNone/>
            </a:pPr>
            <a:r>
              <a:rPr kumimoji="1" lang="ja-JP" altLang="en-US" sz="3600" dirty="0" smtClean="0"/>
              <a:t>元のファイルを受け取れます</a:t>
            </a:r>
            <a:endParaRPr kumimoji="1" lang="ja-JP" altLang="en-US" sz="36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68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43456"/>
            <a:ext cx="9144000" cy="2615186"/>
          </a:xfrm>
        </p:spPr>
        <p:txBody>
          <a:bodyPr anchor="ctr">
            <a:normAutofit/>
          </a:bodyPr>
          <a:lstStyle/>
          <a:p>
            <a:pPr>
              <a:lnSpc>
                <a:spcPct val="100000"/>
              </a:lnSpc>
            </a:pPr>
            <a:r>
              <a:rPr kumimoji="1" lang="en-US" altLang="ja-JP" b="1" dirty="0" err="1" smtClean="0">
                <a:latin typeface="+mj-ea"/>
              </a:rPr>
              <a:t>Git</a:t>
            </a:r>
            <a:r>
              <a:rPr lang="ja-JP" altLang="en-US" b="1" dirty="0" smtClean="0">
                <a:latin typeface="+mj-ea"/>
              </a:rPr>
              <a:t> </a:t>
            </a:r>
            <a:r>
              <a:rPr lang="en-US" altLang="ja-JP" b="1" dirty="0" smtClean="0">
                <a:latin typeface="+mj-ea"/>
              </a:rPr>
              <a:t>&amp;</a:t>
            </a:r>
            <a:r>
              <a:rPr lang="ja-JP" altLang="en-US" b="1" dirty="0" smtClean="0">
                <a:latin typeface="+mj-ea"/>
              </a:rPr>
              <a:t> </a:t>
            </a:r>
            <a:r>
              <a:rPr lang="en-US" altLang="ja-JP" b="1" dirty="0" smtClean="0">
                <a:latin typeface="+mj-ea"/>
              </a:rPr>
              <a:t>GitHub</a:t>
            </a:r>
            <a:r>
              <a:rPr lang="ja-JP" altLang="en-US" b="1" dirty="0" smtClean="0">
                <a:latin typeface="+mj-ea"/>
              </a:rPr>
              <a:t> </a:t>
            </a:r>
            <a:r>
              <a:rPr lang="ja-JP" altLang="en-US" b="1" dirty="0">
                <a:latin typeface="+mj-ea"/>
              </a:rPr>
              <a:t>入</a:t>
            </a:r>
            <a:r>
              <a:rPr lang="ja-JP" altLang="en-US" b="1" dirty="0" smtClean="0">
                <a:latin typeface="+mj-ea"/>
              </a:rPr>
              <a:t>門講座 </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24000" y="4318000"/>
            <a:ext cx="9144000" cy="787400"/>
          </a:xfrm>
        </p:spPr>
        <p:txBody>
          <a:bodyPr anchor="ctr">
            <a:normAutofit fontScale="92500" lnSpcReduction="10000"/>
          </a:bodyPr>
          <a:lstStyle/>
          <a:p>
            <a:r>
              <a:rPr kumimoji="1" lang="ja-JP" altLang="en-US" dirty="0" smtClean="0"/>
              <a:t>鷹野研究室</a:t>
            </a:r>
            <a:r>
              <a:rPr kumimoji="1" lang="ja-JP" altLang="en-US" dirty="0" smtClean="0">
                <a:latin typeface="+mn-ea"/>
              </a:rPr>
              <a:t>　</a:t>
            </a:r>
            <a:r>
              <a:rPr lang="ja-JP" altLang="en-US" dirty="0" smtClean="0">
                <a:latin typeface="+mn-ea"/>
              </a:rPr>
              <a:t>松尾祐介 </a:t>
            </a:r>
            <a:endParaRPr lang="en-US" altLang="ja-JP" dirty="0" smtClean="0">
              <a:latin typeface="+mn-ea"/>
            </a:endParaRPr>
          </a:p>
          <a:p>
            <a:r>
              <a:rPr lang="en-US" altLang="ja-JP" dirty="0" smtClean="0">
                <a:latin typeface="+mn-ea"/>
              </a:rPr>
              <a:t>feat.</a:t>
            </a:r>
            <a:r>
              <a:rPr lang="ja-JP" altLang="en-US" dirty="0" smtClean="0">
                <a:latin typeface="+mn-ea"/>
              </a:rPr>
              <a:t>齋藤愛莉佳</a:t>
            </a:r>
            <a:r>
              <a:rPr lang="en-US" altLang="ja-JP" dirty="0" smtClean="0">
                <a:latin typeface="+mn-ea"/>
              </a:rPr>
              <a:t>&amp;</a:t>
            </a:r>
            <a:r>
              <a:rPr lang="ja-JP" altLang="en-US" dirty="0" smtClean="0">
                <a:latin typeface="+mn-ea"/>
              </a:rPr>
              <a:t>笠井貴之 </a:t>
            </a:r>
            <a:r>
              <a:rPr lang="en-US" altLang="ja-JP" dirty="0" smtClean="0">
                <a:latin typeface="+mn-ea"/>
              </a:rPr>
              <a:t>&amp; </a:t>
            </a:r>
            <a:r>
              <a:rPr lang="ja-JP" altLang="en-US" dirty="0" smtClean="0">
                <a:latin typeface="+mn-ea"/>
              </a:rPr>
              <a:t>築地勇人 </a:t>
            </a:r>
            <a:r>
              <a:rPr lang="en-US" altLang="ja-JP" dirty="0" smtClean="0">
                <a:latin typeface="+mn-ea"/>
              </a:rPr>
              <a:t>&amp; </a:t>
            </a:r>
            <a:r>
              <a:rPr lang="ja-JP" altLang="en-US" dirty="0" smtClean="0">
                <a:latin typeface="+mn-ea"/>
              </a:rPr>
              <a:t>柴本恵理子</a:t>
            </a:r>
            <a:endParaRPr lang="ja-JP" altLang="en-US" dirty="0">
              <a:latin typeface="+mn-ea"/>
            </a:endParaRPr>
          </a:p>
        </p:txBody>
      </p:sp>
    </p:spTree>
    <p:extLst>
      <p:ext uri="{BB962C8B-B14F-4D97-AF65-F5344CB8AC3E}">
        <p14:creationId xmlns:p14="http://schemas.microsoft.com/office/powerpoint/2010/main" val="25687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6</a:t>
            </a:fld>
            <a:endParaRPr kumimoji="1" lang="ja-JP" altLang="en-US"/>
          </a:p>
        </p:txBody>
      </p:sp>
      <p:sp>
        <p:nvSpPr>
          <p:cNvPr id="6" name="テキスト ボックス 5"/>
          <p:cNvSpPr txBox="1"/>
          <p:nvPr/>
        </p:nvSpPr>
        <p:spPr>
          <a:xfrm>
            <a:off x="2893806" y="1341785"/>
            <a:ext cx="7969266" cy="1331134"/>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a:solidFill>
                  <a:schemeClr val="tx1">
                    <a:lumMod val="65000"/>
                    <a:lumOff val="35000"/>
                  </a:schemeClr>
                </a:solidFill>
                <a:cs typeface="Kazesawa Regular" panose="020B0502020203020207" pitchFamily="50" charset="-128"/>
              </a:rPr>
              <a:t>Git </a:t>
            </a:r>
            <a:r>
              <a:rPr lang="ja-JP" altLang="en-US" sz="2800" dirty="0" smtClean="0">
                <a:solidFill>
                  <a:schemeClr val="tx1">
                    <a:lumMod val="65000"/>
                    <a:lumOff val="35000"/>
                  </a:schemeClr>
                </a:solidFill>
                <a:cs typeface="Kazesawa Regular" panose="020B0502020203020207" pitchFamily="50" charset="-128"/>
              </a:rPr>
              <a:t>を</a:t>
            </a:r>
            <a:r>
              <a:rPr lang="ja-JP" altLang="en-US" sz="2800" b="1" u="sng" dirty="0" smtClean="0">
                <a:solidFill>
                  <a:schemeClr val="tx1">
                    <a:lumMod val="65000"/>
                    <a:lumOff val="35000"/>
                  </a:schemeClr>
                </a:solidFill>
                <a:cs typeface="Kazesawa Bold" panose="020B0702020203020207" pitchFamily="50" charset="-128"/>
              </a:rPr>
              <a:t>使ったことが無い</a:t>
            </a:r>
            <a:r>
              <a:rPr lang="ja-JP" altLang="en-US" sz="2800" b="1" u="sng" dirty="0">
                <a:solidFill>
                  <a:schemeClr val="tx1">
                    <a:lumMod val="65000"/>
                    <a:lumOff val="35000"/>
                  </a:schemeClr>
                </a:solidFill>
                <a:cs typeface="Kazesawa Bold" panose="020B0702020203020207" pitchFamily="50" charset="-128"/>
              </a:rPr>
              <a:t>人</a:t>
            </a:r>
          </a:p>
          <a:p>
            <a:pPr marL="457200" indent="-457200">
              <a:lnSpc>
                <a:spcPct val="150000"/>
              </a:lnSpc>
              <a:buFont typeface="Kazesawa Regular" panose="020B0502020203020207" pitchFamily="50" charset="-128"/>
              <a:buChar char="‣"/>
            </a:pPr>
            <a:r>
              <a:rPr lang="ja-JP" altLang="en-US" sz="2800" dirty="0" smtClean="0">
                <a:solidFill>
                  <a:schemeClr val="tx1">
                    <a:lumMod val="65000"/>
                    <a:lumOff val="35000"/>
                  </a:schemeClr>
                </a:solidFill>
                <a:cs typeface="Kazesawa Regular" panose="020B0502020203020207" pitchFamily="50" charset="-128"/>
              </a:rPr>
              <a:t>以前</a:t>
            </a:r>
            <a:r>
              <a:rPr lang="ja-JP" altLang="en-US" sz="2800" dirty="0">
                <a:solidFill>
                  <a:schemeClr val="tx1">
                    <a:lumMod val="65000"/>
                    <a:lumOff val="35000"/>
                  </a:schemeClr>
                </a:solidFill>
                <a:cs typeface="Kazesawa Regular" panose="020B0502020203020207" pitchFamily="50" charset="-128"/>
              </a:rPr>
              <a:t>使ったことはある</a:t>
            </a:r>
            <a:r>
              <a:rPr lang="ja-JP" altLang="en-US" sz="2800" dirty="0" smtClean="0">
                <a:solidFill>
                  <a:schemeClr val="tx1">
                    <a:lumMod val="65000"/>
                    <a:lumOff val="35000"/>
                  </a:schemeClr>
                </a:solidFill>
                <a:cs typeface="Kazesawa Regular" panose="020B0502020203020207" pitchFamily="50" charset="-128"/>
              </a:rPr>
              <a:t>けど</a:t>
            </a:r>
            <a:r>
              <a:rPr lang="ja-JP" altLang="en-US" sz="2800" b="1" u="sng" dirty="0" smtClean="0">
                <a:solidFill>
                  <a:schemeClr val="tx1">
                    <a:lumMod val="65000"/>
                    <a:lumOff val="35000"/>
                  </a:schemeClr>
                </a:solidFill>
                <a:cs typeface="Kazesawa Bold" panose="020B0702020203020207" pitchFamily="50" charset="-128"/>
              </a:rPr>
              <a:t>使い方を忘れ</a:t>
            </a:r>
            <a:r>
              <a:rPr lang="ja-JP" altLang="en-US" sz="2800" b="1" u="sng" dirty="0">
                <a:solidFill>
                  <a:schemeClr val="tx1">
                    <a:lumMod val="65000"/>
                    <a:lumOff val="35000"/>
                  </a:schemeClr>
                </a:solidFill>
                <a:cs typeface="Kazesawa Bold" panose="020B0702020203020207" pitchFamily="50" charset="-128"/>
              </a:rPr>
              <a:t>た</a:t>
            </a:r>
            <a:r>
              <a:rPr lang="ja-JP" altLang="en-US" sz="2800" b="1" u="sng" dirty="0" smtClean="0">
                <a:solidFill>
                  <a:schemeClr val="tx1">
                    <a:lumMod val="65000"/>
                    <a:lumOff val="35000"/>
                  </a:schemeClr>
                </a:solidFill>
                <a:cs typeface="Kazesawa Bold" panose="020B0702020203020207" pitchFamily="50" charset="-128"/>
              </a:rPr>
              <a:t>人</a:t>
            </a:r>
            <a:endParaRPr lang="ja-JP" altLang="en-US" sz="2800" b="1" u="sng" dirty="0">
              <a:solidFill>
                <a:schemeClr val="tx1">
                  <a:lumMod val="65000"/>
                  <a:lumOff val="35000"/>
                </a:schemeClr>
              </a:solidFill>
              <a:cs typeface="Kazesawa Bold" panose="020B0702020203020207" pitchFamily="50" charset="-128"/>
            </a:endParaRPr>
          </a:p>
        </p:txBody>
      </p:sp>
      <p:sp>
        <p:nvSpPr>
          <p:cNvPr id="7" name="テキスト ボックス 6"/>
          <p:cNvSpPr txBox="1"/>
          <p:nvPr/>
        </p:nvSpPr>
        <p:spPr>
          <a:xfrm>
            <a:off x="2893806" y="3968369"/>
            <a:ext cx="7481587" cy="2031325"/>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smtClean="0">
                <a:solidFill>
                  <a:schemeClr val="tx1">
                    <a:lumMod val="65000"/>
                    <a:lumOff val="35000"/>
                  </a:schemeClr>
                </a:solidFill>
                <a:cs typeface="Kazesawa Regular" panose="020B0502020203020207" pitchFamily="50" charset="-128"/>
              </a:rPr>
              <a:t>Git</a:t>
            </a:r>
            <a:r>
              <a:rPr lang="ja-JP" altLang="en-US" sz="2800" dirty="0" smtClean="0">
                <a:solidFill>
                  <a:schemeClr val="tx1">
                    <a:lumMod val="65000"/>
                    <a:lumOff val="35000"/>
                  </a:schemeClr>
                </a:solidFill>
                <a:cs typeface="Kazesawa Regular" panose="020B0502020203020207" pitchFamily="50" charset="-128"/>
              </a:rPr>
              <a:t> を使いはじめる</a:t>
            </a:r>
            <a:r>
              <a:rPr lang="ja-JP" altLang="en-US" sz="2800" b="1" u="sng" dirty="0" smtClean="0">
                <a:solidFill>
                  <a:schemeClr val="tx1">
                    <a:lumMod val="65000"/>
                    <a:lumOff val="35000"/>
                  </a:schemeClr>
                </a:solidFill>
                <a:cs typeface="Kazesawa Bold" panose="020B0702020203020207" pitchFamily="50" charset="-128"/>
              </a:rPr>
              <a:t>最初の一歩</a:t>
            </a:r>
            <a:endParaRPr lang="en-US" altLang="ja-JP" sz="2800" b="1" u="sng" dirty="0" smtClean="0">
              <a:solidFill>
                <a:schemeClr val="tx1">
                  <a:lumMod val="65000"/>
                  <a:lumOff val="35000"/>
                </a:schemeClr>
              </a:solidFill>
              <a:cs typeface="Kazesawa Bold" panose="020B0702020203020207" pitchFamily="50" charset="-128"/>
            </a:endParaRPr>
          </a:p>
          <a:p>
            <a:pPr marL="457200" indent="-457200">
              <a:lnSpc>
                <a:spcPct val="150000"/>
              </a:lnSpc>
              <a:buFont typeface="Kazesawa Regular" panose="020B0502020203020207" pitchFamily="50" charset="-128"/>
              <a:buChar char="‣"/>
            </a:pPr>
            <a:r>
              <a:rPr lang="ja-JP" altLang="en-US" sz="2800" b="1" u="sng" dirty="0">
                <a:solidFill>
                  <a:schemeClr val="tx1">
                    <a:lumMod val="65000"/>
                    <a:lumOff val="35000"/>
                  </a:schemeClr>
                </a:solidFill>
                <a:cs typeface="Kazesawa Bold" panose="020B0702020203020207" pitchFamily="50" charset="-128"/>
              </a:rPr>
              <a:t>基本的</a:t>
            </a:r>
            <a:r>
              <a:rPr lang="ja-JP" altLang="en-US" sz="2800" dirty="0" smtClean="0">
                <a:solidFill>
                  <a:schemeClr val="tx1">
                    <a:lumMod val="65000"/>
                    <a:lumOff val="35000"/>
                  </a:schemeClr>
                </a:solidFill>
                <a:cs typeface="Kazesawa Regular" panose="020B0502020203020207" pitchFamily="50" charset="-128"/>
              </a:rPr>
              <a:t>な使い方のみ</a:t>
            </a:r>
            <a:endParaRPr lang="en-US" altLang="ja-JP" sz="2800" dirty="0" smtClean="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ja-JP" altLang="en-US" sz="2800" b="1" u="sng" dirty="0" smtClean="0">
                <a:solidFill>
                  <a:schemeClr val="tx1">
                    <a:lumMod val="65000"/>
                    <a:lumOff val="35000"/>
                  </a:schemeClr>
                </a:solidFill>
                <a:cs typeface="Kazesawa Regular" panose="020B0502020203020207" pitchFamily="50" charset="-128"/>
              </a:rPr>
              <a:t>開発の流れ</a:t>
            </a:r>
            <a:r>
              <a:rPr lang="ja-JP" altLang="en-US" sz="2800" dirty="0" smtClean="0">
                <a:solidFill>
                  <a:schemeClr val="tx1">
                    <a:lumMod val="65000"/>
                    <a:lumOff val="35000"/>
                  </a:schemeClr>
                </a:solidFill>
                <a:cs typeface="Kazesawa Regular" panose="020B0502020203020207" pitchFamily="50" charset="-128"/>
              </a:rPr>
              <a:t>を知ってもらう</a:t>
            </a:r>
            <a:endParaRPr lang="en-US" altLang="ja-JP" sz="2800" dirty="0" smtClean="0">
              <a:solidFill>
                <a:schemeClr val="tx1">
                  <a:lumMod val="65000"/>
                  <a:lumOff val="35000"/>
                </a:schemeClr>
              </a:solidFill>
              <a:cs typeface="Kazesawa Regular" panose="020B0502020203020207" pitchFamily="50" charset="-128"/>
            </a:endParaRPr>
          </a:p>
        </p:txBody>
      </p:sp>
      <p:sp>
        <p:nvSpPr>
          <p:cNvPr id="12" name="正方形/長方形 11"/>
          <p:cNvSpPr/>
          <p:nvPr/>
        </p:nvSpPr>
        <p:spPr>
          <a:xfrm>
            <a:off x="1748817" y="375602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目的</a:t>
            </a:r>
            <a:endParaRPr kumimoji="1" lang="ja-JP" altLang="en-US" sz="4800" b="1" dirty="0">
              <a:latin typeface="+mj-lt"/>
              <a:ea typeface="+mj-ea"/>
            </a:endParaRPr>
          </a:p>
        </p:txBody>
      </p:sp>
      <p:sp>
        <p:nvSpPr>
          <p:cNvPr id="13" name="正方形/長方形 12"/>
          <p:cNvSpPr/>
          <p:nvPr/>
        </p:nvSpPr>
        <p:spPr>
          <a:xfrm>
            <a:off x="1748818" y="77934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対象</a:t>
            </a:r>
            <a:endParaRPr kumimoji="1" lang="ja-JP" altLang="en-US" sz="4800" b="1" dirty="0">
              <a:latin typeface="+mj-lt"/>
              <a:ea typeface="+mj-ea"/>
            </a:endParaRPr>
          </a:p>
        </p:txBody>
      </p:sp>
    </p:spTree>
    <p:extLst>
      <p:ext uri="{BB962C8B-B14F-4D97-AF65-F5344CB8AC3E}">
        <p14:creationId xmlns:p14="http://schemas.microsoft.com/office/powerpoint/2010/main" val="21375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7</a:t>
            </a:fld>
            <a:endParaRPr kumimoji="1" lang="ja-JP" altLang="en-US"/>
          </a:p>
        </p:txBody>
      </p:sp>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リポジト</a:t>
            </a:r>
            <a:r>
              <a:rPr lang="ja-JP" altLang="en-US" sz="2400" dirty="0" smtClean="0">
                <a:solidFill>
                  <a:srgbClr val="595959"/>
                </a:solidFill>
                <a:latin typeface="+mj-lt"/>
                <a:ea typeface="+mj-ea"/>
              </a:rPr>
              <a:t>リ</a:t>
            </a:r>
            <a:r>
              <a:rPr lang="ja-JP" altLang="en-US" sz="2400" dirty="0">
                <a:solidFill>
                  <a:srgbClr val="595959"/>
                </a:solidFill>
                <a:latin typeface="+mj-lt"/>
                <a:ea typeface="+mj-ea"/>
              </a:rPr>
              <a:t>とは</a:t>
            </a:r>
            <a:endParaRPr kumimoji="1" lang="ja-JP" altLang="en-US" sz="2400" dirty="0">
              <a:solidFill>
                <a:srgbClr val="595959"/>
              </a:solidFill>
              <a:latin typeface="+mj-lt"/>
              <a:ea typeface="+mj-ea"/>
            </a:endParaRPr>
          </a:p>
        </p:txBody>
      </p:sp>
      <p:sp>
        <p:nvSpPr>
          <p:cNvPr id="8" name="正方形/長方形 7"/>
          <p:cNvSpPr/>
          <p:nvPr/>
        </p:nvSpPr>
        <p:spPr>
          <a:xfrm>
            <a:off x="4437888" y="2464043"/>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7333"/>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Tree>
    <p:extLst>
      <p:ext uri="{BB962C8B-B14F-4D97-AF65-F5344CB8AC3E}">
        <p14:creationId xmlns:p14="http://schemas.microsoft.com/office/powerpoint/2010/main" val="343899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dirty="0" smtClean="0"/>
              <a:t>37</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8</a:t>
            </a:fld>
            <a:endParaRPr kumimoji="1" lang="ja-JP" altLang="en-US"/>
          </a:p>
        </p:txBody>
      </p:sp>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latin typeface="+mj-lt"/>
                <a:ea typeface="+mj-ea"/>
              </a:rPr>
              <a:t>Git</a:t>
            </a:r>
            <a:r>
              <a:rPr lang="ja-JP" altLang="en-US" sz="2400" dirty="0" smtClean="0">
                <a:latin typeface="+mj-lt"/>
                <a:ea typeface="+mj-ea"/>
              </a:rPr>
              <a:t> とは</a:t>
            </a:r>
            <a:endParaRPr kumimoji="1" lang="ja-JP" altLang="en-US" sz="2400" dirty="0">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Tree>
    <p:extLst>
      <p:ext uri="{BB962C8B-B14F-4D97-AF65-F5344CB8AC3E}">
        <p14:creationId xmlns:p14="http://schemas.microsoft.com/office/powerpoint/2010/main" val="420597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メイリオ"/>
        <a:ea typeface="メイリオ"/>
        <a:cs typeface=""/>
      </a:majorFont>
      <a:minorFont>
        <a:latin typeface="メイリオ"/>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B83E17D17FF644F9FFD9A99A2009573" ma:contentTypeVersion="8" ma:contentTypeDescription="新しいドキュメントを作成します。" ma:contentTypeScope="" ma:versionID="2fb67b2ca1a82775ba3d00c8d594b1cb">
  <xsd:schema xmlns:xsd="http://www.w3.org/2001/XMLSchema" xmlns:xs="http://www.w3.org/2001/XMLSchema" xmlns:p="http://schemas.microsoft.com/office/2006/metadata/properties" xmlns:ns2="a2bc6c6f-a0bb-4b84-b757-6fa3eba60e2e" targetNamespace="http://schemas.microsoft.com/office/2006/metadata/properties" ma:root="true" ma:fieldsID="61dd9ca9327f0199f66cbe698a9d8b1e" ns2:_="">
    <xsd:import namespace="a2bc6c6f-a0bb-4b84-b757-6fa3eba60e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c6c6f-a0bb-4b84-b757-6fa3eba60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297BE2-5AC6-4801-8903-2378BD7D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c6c6f-a0bb-4b84-b757-6fa3eba60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A7A39C-1D4C-435F-92CE-7B41D610191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44CD9D7-E214-4473-8806-C93D215B96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3817</TotalTime>
  <Words>1982</Words>
  <Application>Microsoft Office PowerPoint</Application>
  <PresentationFormat>ワイド画面</PresentationFormat>
  <Paragraphs>410</Paragraphs>
  <Slides>52</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52</vt:i4>
      </vt:variant>
    </vt:vector>
  </HeadingPairs>
  <TitlesOfParts>
    <vt:vector size="61" baseType="lpstr">
      <vt:lpstr>Kazesawa Bold</vt:lpstr>
      <vt:lpstr>Kazesawa Regular</vt:lpstr>
      <vt:lpstr>メイリオ</vt:lpstr>
      <vt:lpstr>游ゴシック</vt:lpstr>
      <vt:lpstr>游ゴシック Medium</vt:lpstr>
      <vt:lpstr>Arial</vt:lpstr>
      <vt:lpstr>Calibri</vt:lpstr>
      <vt:lpstr>Consolas</vt:lpstr>
      <vt:lpstr>Office テーマ</vt:lpstr>
      <vt:lpstr>参加状況チェック</vt:lpstr>
      <vt:lpstr> GitHubセットアップの会 </vt:lpstr>
      <vt:lpstr>本日の流れ</vt:lpstr>
      <vt:lpstr>はじめに</vt:lpstr>
      <vt:lpstr>一応、招待メールの見方</vt:lpstr>
      <vt:lpstr>Git &amp; GitHub 入門講座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作業：リポジトリの作成</vt:lpstr>
      <vt:lpstr>作業：リポジトリの作成</vt:lpstr>
      <vt:lpstr>作業：リポジトリの作成</vt:lpstr>
      <vt:lpstr>作業：リポジトリの作成</vt:lpstr>
      <vt:lpstr>作業：GitHub Desktopの初期設定</vt:lpstr>
      <vt:lpstr>作業：GitHub Desktopの初期設定</vt:lpstr>
      <vt:lpstr>作業：GitHub Desktopの初期設定</vt:lpstr>
      <vt:lpstr>作業：GitHub Desktopの初期設定</vt:lpstr>
      <vt:lpstr>作業：GitHub Desktopの初期設定</vt:lpstr>
      <vt:lpstr>作業：GitHub Desktopの初期設定</vt:lpstr>
      <vt:lpstr>作業：GitHub Desktopで初めてのPUSH！</vt:lpstr>
      <vt:lpstr>PowerPoint プレゼンテーション</vt:lpstr>
      <vt:lpstr>作業：GitHub Desktopで初めてのPUSH！</vt:lpstr>
      <vt:lpstr>作業：GitHub Desktopで初めてのPUSH！</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kasai</dc:creator>
  <cp:lastModifiedBy>Microsoft アカウント</cp:lastModifiedBy>
  <cp:revision>239</cp:revision>
  <dcterms:created xsi:type="dcterms:W3CDTF">2017-05-09T10:04:28Z</dcterms:created>
  <dcterms:modified xsi:type="dcterms:W3CDTF">2021-10-25T22:49:01Z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0x010100BB83E17D17FF644F9FFD9A99A2009573</vt:lpwstr>
  </property>
</Properties>
</file>