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91" r:id="rId2"/>
    <p:sldId id="300" r:id="rId3"/>
    <p:sldId id="335" r:id="rId4"/>
    <p:sldId id="258" r:id="rId5"/>
    <p:sldId id="260" r:id="rId6"/>
    <p:sldId id="263" r:id="rId7"/>
    <p:sldId id="338" r:id="rId8"/>
    <p:sldId id="330" r:id="rId9"/>
    <p:sldId id="318" r:id="rId10"/>
    <p:sldId id="289" r:id="rId11"/>
    <p:sldId id="286" r:id="rId12"/>
    <p:sldId id="339" r:id="rId13"/>
    <p:sldId id="337" r:id="rId14"/>
    <p:sldId id="294" r:id="rId15"/>
    <p:sldId id="331" r:id="rId16"/>
    <p:sldId id="315" r:id="rId17"/>
    <p:sldId id="333" r:id="rId18"/>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松尾 祐介" initials="松尾" lastIdx="1" clrIdx="0">
    <p:extLst>
      <p:ext uri="{19B8F6BF-5375-455C-9EA6-DF929625EA0E}">
        <p15:presenceInfo xmlns:p15="http://schemas.microsoft.com/office/powerpoint/2012/main" userId="01c85b0ad0ceee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15" autoAdjust="0"/>
  </p:normalViewPr>
  <p:slideViewPr>
    <p:cSldViewPr snapToGrid="0">
      <p:cViewPr varScale="1">
        <p:scale>
          <a:sx n="70" d="100"/>
          <a:sy n="70" d="100"/>
        </p:scale>
        <p:origin x="1204" y="48"/>
      </p:cViewPr>
      <p:guideLst/>
    </p:cSldViewPr>
  </p:slideViewPr>
  <p:notesTextViewPr>
    <p:cViewPr>
      <p:scale>
        <a:sx n="1" d="1"/>
        <a:sy n="1" d="1"/>
      </p:scale>
      <p:origin x="0" y="0"/>
    </p:cViewPr>
  </p:notesTextViewPr>
  <p:sorterViewPr>
    <p:cViewPr>
      <p:scale>
        <a:sx n="100" d="100"/>
        <a:sy n="100" d="100"/>
      </p:scale>
      <p:origin x="0" y="-7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63"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1-16T09:03:48.914" idx="1">
    <p:pos x="10" y="10"/>
    <p:text>図を使って説明した方が分かりやすいからあえて文字スライドを消して、口頭説明をする。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2022/1/24</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大企業だけでなく中小企業や個人のサイトでもサービスが拡大するにつれて</a:t>
            </a:r>
            <a:r>
              <a:rPr lang="en-US" altLang="ja-JP" dirty="0" smtClean="0"/>
              <a:t>Web</a:t>
            </a:r>
            <a:r>
              <a:rPr lang="ja-JP" altLang="ja-JP" dirty="0" smtClean="0"/>
              <a:t>の負荷分散が可能な</a:t>
            </a:r>
            <a:r>
              <a:rPr lang="ja-JP" altLang="en-US" dirty="0" smtClean="0"/>
              <a:t>「</a:t>
            </a:r>
            <a:r>
              <a:rPr lang="ja-JP" altLang="ja-JP" dirty="0" smtClean="0"/>
              <a:t>サーバロードバランシング</a:t>
            </a:r>
            <a:r>
              <a:rPr lang="ja-JP" altLang="en-US" dirty="0" smtClean="0"/>
              <a:t>」</a:t>
            </a:r>
            <a:r>
              <a:rPr lang="ja-JP" altLang="ja-JP" dirty="0" smtClean="0"/>
              <a:t>は重要される．</a:t>
            </a:r>
            <a:endParaRPr lang="en-US" altLang="ja-JP" dirty="0" smtClean="0"/>
          </a:p>
          <a:p>
            <a:r>
              <a:rPr lang="en-US" altLang="ja-JP" dirty="0" smtClean="0"/>
              <a:t>SEO(Search Engine Optimization)</a:t>
            </a:r>
            <a:r>
              <a:rPr lang="ja-JP" altLang="ja-JP" dirty="0" smtClean="0"/>
              <a:t>の観点から視，競合サイトと比較し自身のサイトの表示速度が遅いとランキング評価で不利になるとされている</a:t>
            </a:r>
            <a:r>
              <a:rPr lang="en-US" altLang="ja-JP" dirty="0" smtClean="0"/>
              <a:t>[Daniel 2017]</a:t>
            </a:r>
            <a:r>
              <a:rPr lang="ja-JP" altLang="en-US" dirty="0" smtClean="0"/>
              <a:t>為</a:t>
            </a:r>
            <a:r>
              <a:rPr lang="ja-JP" altLang="ja-JP" dirty="0" smtClean="0"/>
              <a:t>，負荷分散時にも応答速度に配慮する必要がある．</a:t>
            </a:r>
            <a:endParaRPr lang="en-US" altLang="ja-JP" dirty="0" smtClean="0"/>
          </a:p>
          <a:p>
            <a:r>
              <a:rPr lang="ja-JP" altLang="ja-JP" dirty="0" smtClean="0"/>
              <a:t>通常ロードバランサのリバース先であるサーバ</a:t>
            </a:r>
            <a:r>
              <a:rPr lang="ja-JP" altLang="en-US" dirty="0" smtClean="0"/>
              <a:t>群</a:t>
            </a:r>
            <a:r>
              <a:rPr lang="ja-JP" altLang="ja-JP" dirty="0" smtClean="0"/>
              <a:t>は同性能であることが望ましいとされている．しかし，リプレイスによって導入された新しいサーバと旧式のサーバを混合して負荷分散に利用されることも個人や中小企業を中心に見受けられる．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dirty="0"/>
          </a:p>
        </p:txBody>
      </p:sp>
    </p:spTree>
    <p:extLst>
      <p:ext uri="{BB962C8B-B14F-4D97-AF65-F5344CB8AC3E}">
        <p14:creationId xmlns:p14="http://schemas.microsoft.com/office/powerpoint/2010/main" val="52638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１つめ、（</a:t>
            </a:r>
            <a:r>
              <a:rPr kumimoji="1" lang="en-US" altLang="ja-JP" dirty="0" smtClean="0"/>
              <a:t>HTTP</a:t>
            </a:r>
            <a:r>
              <a:rPr kumimoji="1" lang="ja-JP" altLang="en-US" dirty="0" smtClean="0"/>
              <a:t>セッションのハンドオーバによる</a:t>
            </a:r>
            <a:r>
              <a:rPr kumimoji="1" lang="en-US" altLang="ja-JP" dirty="0" smtClean="0"/>
              <a:t>WEB</a:t>
            </a:r>
            <a:r>
              <a:rPr kumimoji="1" lang="ja-JP" altLang="en-US" dirty="0" smtClean="0"/>
              <a:t>サーバのロードバランス）</a:t>
            </a:r>
          </a:p>
          <a:p>
            <a:r>
              <a:rPr kumimoji="1" lang="ja-JP" altLang="en-US" dirty="0" smtClean="0"/>
              <a:t>こちらの論文では、リバースプロキシによるロードバランス手法について書かれています。</a:t>
            </a:r>
          </a:p>
          <a:p>
            <a:endParaRPr kumimoji="1" lang="ja-JP" altLang="en-US" dirty="0" smtClean="0"/>
          </a:p>
          <a:p>
            <a:r>
              <a:rPr kumimoji="1" lang="ja-JP" altLang="en-US" dirty="0" smtClean="0"/>
              <a:t>２つめ、（複数のロードバランサによる Ｗｅｂシステムの応答時間最適化）</a:t>
            </a:r>
          </a:p>
          <a:p>
            <a:r>
              <a:rPr kumimoji="1" lang="ja-JP" altLang="en-US" dirty="0" smtClean="0"/>
              <a:t>こちらは応答速度の最適化について、</a:t>
            </a:r>
          </a:p>
          <a:p>
            <a:endParaRPr kumimoji="1" lang="ja-JP" altLang="en-US" dirty="0" smtClean="0"/>
          </a:p>
          <a:p>
            <a:r>
              <a:rPr kumimoji="1" lang="ja-JP" altLang="en-US" dirty="0" smtClean="0"/>
              <a:t>また、</a:t>
            </a:r>
            <a:r>
              <a:rPr kumimoji="1" lang="en-US" altLang="ja-JP" dirty="0" smtClean="0"/>
              <a:t>3</a:t>
            </a:r>
            <a:r>
              <a:rPr kumimoji="1" lang="ja-JP" altLang="en-US" dirty="0" smtClean="0"/>
              <a:t>つ目は（</a:t>
            </a:r>
            <a:r>
              <a:rPr kumimoji="1" lang="en-US" altLang="ja-JP" dirty="0" smtClean="0"/>
              <a:t>What do people want from a news experience</a:t>
            </a:r>
            <a:r>
              <a:rPr kumimoji="1" lang="ja-JP" altLang="en-US" dirty="0" smtClean="0"/>
              <a:t>）</a:t>
            </a:r>
          </a:p>
          <a:p>
            <a:r>
              <a:rPr kumimoji="1" lang="ja-JP" altLang="en-US" dirty="0" smtClean="0"/>
              <a:t>応答速度の評価手法について書かれています。</a:t>
            </a:r>
          </a:p>
          <a:p>
            <a:endParaRPr kumimoji="1" lang="ja-JP" altLang="en-US" dirty="0" smtClean="0"/>
          </a:p>
          <a:p>
            <a:r>
              <a:rPr kumimoji="1" lang="ja-JP" altLang="en-US" dirty="0" smtClean="0"/>
              <a:t>４つめは</a:t>
            </a:r>
            <a:r>
              <a:rPr kumimoji="1" lang="en-US" altLang="ja-JP" dirty="0" smtClean="0"/>
              <a:t>WEB</a:t>
            </a:r>
            <a:r>
              <a:rPr kumimoji="1" lang="ja-JP" altLang="en-US" dirty="0" smtClean="0"/>
              <a:t>サーバ計測システムの設計・開発について書かれています。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a:p>
        </p:txBody>
      </p:sp>
    </p:spTree>
    <p:extLst>
      <p:ext uri="{BB962C8B-B14F-4D97-AF65-F5344CB8AC3E}">
        <p14:creationId xmlns:p14="http://schemas.microsoft.com/office/powerpoint/2010/main" val="1434039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このシステムのポイントは、不均一な性能のサーバ環境で応答時間を測って、応答時間評価アルゴリズムに通して、評価付けを行う点です。これによって、異種環境のサーバ郡で、応答速度に基づいて動的割り振りを行います。</a:t>
            </a:r>
            <a:endParaRPr kumimoji="1" lang="en-US" altLang="ja-JP"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は方法論が大事になって、ステップ５では、実装方法が大事になってくるので次のスライドで説明します。</a:t>
            </a: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3429871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dirty="0" smtClean="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3884351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14</a:t>
            </a:fld>
            <a:endParaRPr kumimoji="1" lang="ja-JP" altLang="en-US"/>
          </a:p>
        </p:txBody>
      </p:sp>
    </p:spTree>
    <p:extLst>
      <p:ext uri="{BB962C8B-B14F-4D97-AF65-F5344CB8AC3E}">
        <p14:creationId xmlns:p14="http://schemas.microsoft.com/office/powerpoint/2010/main" val="1508117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実験結果です。ラウンドロビンの応答速度は、</a:t>
            </a:r>
            <a:r>
              <a:rPr kumimoji="1" lang="en-US" altLang="ja-JP" sz="1200" kern="1200" dirty="0" smtClean="0">
                <a:solidFill>
                  <a:schemeClr val="tx1"/>
                </a:solidFill>
                <a:effectLst/>
                <a:latin typeface="+mn-lt"/>
                <a:ea typeface="+mn-ea"/>
                <a:cs typeface="+mn-cs"/>
              </a:rPr>
              <a:t>0.4</a:t>
            </a:r>
            <a:r>
              <a:rPr kumimoji="1" lang="ja-JP" altLang="ja-JP" sz="1200" kern="1200" dirty="0" smtClean="0">
                <a:solidFill>
                  <a:schemeClr val="tx1"/>
                </a:solidFill>
                <a:effectLst/>
                <a:latin typeface="+mn-lt"/>
                <a:ea typeface="+mn-ea"/>
                <a:cs typeface="+mn-cs"/>
              </a:rPr>
              <a:t>秒なのに対して、プロトタイプは</a:t>
            </a:r>
            <a:r>
              <a:rPr kumimoji="1" lang="en-US" altLang="ja-JP" sz="1200" kern="1200" dirty="0" smtClean="0">
                <a:solidFill>
                  <a:schemeClr val="tx1"/>
                </a:solidFill>
                <a:effectLst/>
                <a:latin typeface="+mn-lt"/>
                <a:ea typeface="+mn-ea"/>
                <a:cs typeface="+mn-cs"/>
              </a:rPr>
              <a:t>0.15</a:t>
            </a:r>
            <a:r>
              <a:rPr kumimoji="1" lang="ja-JP" altLang="ja-JP" sz="1200" kern="1200" dirty="0" smtClean="0">
                <a:solidFill>
                  <a:schemeClr val="tx1"/>
                </a:solidFill>
                <a:effectLst/>
                <a:latin typeface="+mn-lt"/>
                <a:ea typeface="+mn-ea"/>
                <a:cs typeface="+mn-cs"/>
              </a:rPr>
              <a:t>秒でした。ラウンドロビンの選択頻度が、３３％～</a:t>
            </a:r>
            <a:r>
              <a:rPr kumimoji="1" lang="en-US" altLang="ja-JP" sz="1200" kern="1200" dirty="0" smtClean="0">
                <a:solidFill>
                  <a:schemeClr val="tx1"/>
                </a:solidFill>
                <a:effectLst/>
                <a:latin typeface="+mn-lt"/>
                <a:ea typeface="+mn-ea"/>
                <a:cs typeface="+mn-cs"/>
              </a:rPr>
              <a:t>34</a:t>
            </a:r>
            <a:r>
              <a:rPr kumimoji="1" lang="ja-JP" altLang="ja-JP" sz="1200" kern="1200" dirty="0" smtClean="0">
                <a:solidFill>
                  <a:schemeClr val="tx1"/>
                </a:solidFill>
                <a:effectLst/>
                <a:latin typeface="+mn-lt"/>
                <a:ea typeface="+mn-ea"/>
                <a:cs typeface="+mn-cs"/>
              </a:rPr>
              <a:t>％とほぼ均等なのに対して、プロトタイプでは、</a:t>
            </a:r>
            <a:r>
              <a:rPr kumimoji="1" lang="en-US" altLang="ja-JP" sz="1200" kern="1200" dirty="0" smtClean="0">
                <a:solidFill>
                  <a:schemeClr val="tx1"/>
                </a:solidFill>
                <a:effectLst/>
                <a:latin typeface="+mn-lt"/>
                <a:ea typeface="+mn-ea"/>
                <a:cs typeface="+mn-cs"/>
              </a:rPr>
              <a:t>81</a:t>
            </a:r>
            <a:r>
              <a:rPr kumimoji="1" lang="ja-JP" altLang="ja-JP" sz="1200" kern="1200" dirty="0" smtClean="0">
                <a:solidFill>
                  <a:schemeClr val="tx1"/>
                </a:solidFill>
                <a:effectLst/>
                <a:latin typeface="+mn-lt"/>
                <a:ea typeface="+mn-ea"/>
                <a:cs typeface="+mn-cs"/>
              </a:rPr>
              <a:t>サーバの選択頻度が</a:t>
            </a:r>
            <a:r>
              <a:rPr kumimoji="1" lang="en-US" altLang="ja-JP" sz="1200" kern="1200" dirty="0" smtClean="0">
                <a:solidFill>
                  <a:schemeClr val="tx1"/>
                </a:solidFill>
                <a:effectLst/>
                <a:latin typeface="+mn-lt"/>
                <a:ea typeface="+mn-ea"/>
                <a:cs typeface="+mn-cs"/>
              </a:rPr>
              <a:t>7</a:t>
            </a:r>
            <a:r>
              <a:rPr kumimoji="1" lang="ja-JP" altLang="ja-JP" sz="1200" kern="1200" dirty="0" smtClean="0">
                <a:solidFill>
                  <a:schemeClr val="tx1"/>
                </a:solidFill>
                <a:effectLst/>
                <a:latin typeface="+mn-lt"/>
                <a:ea typeface="+mn-ea"/>
                <a:cs typeface="+mn-cs"/>
              </a:rPr>
              <a:t>割近く占めています。サーバ郡の中で最も速いサーバに多くつなぐことが出来たため速度が向上しと考えられます。</a:t>
            </a:r>
          </a:p>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15</a:t>
            </a:fld>
            <a:endParaRPr kumimoji="1" lang="ja-JP" altLang="en-US"/>
          </a:p>
        </p:txBody>
      </p:sp>
    </p:spTree>
    <p:extLst>
      <p:ext uri="{BB962C8B-B14F-4D97-AF65-F5344CB8AC3E}">
        <p14:creationId xmlns:p14="http://schemas.microsoft.com/office/powerpoint/2010/main" val="584063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17</a:t>
            </a:fld>
            <a:endParaRPr kumimoji="1" lang="ja-JP" altLang="en-US"/>
          </a:p>
        </p:txBody>
      </p:sp>
    </p:spTree>
    <p:extLst>
      <p:ext uri="{BB962C8B-B14F-4D97-AF65-F5344CB8AC3E}">
        <p14:creationId xmlns:p14="http://schemas.microsoft.com/office/powerpoint/2010/main" val="186295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2022/1/24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2022/1/24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2022/1/24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2022/1/24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1421" y="2035835"/>
            <a:ext cx="8544222" cy="1954911"/>
          </a:xfrm>
        </p:spPr>
        <p:txBody>
          <a:bodyPr>
            <a:noAutofit/>
          </a:bodyPr>
          <a:lstStyle/>
          <a:p>
            <a:pPr>
              <a:lnSpc>
                <a:spcPct val="100000"/>
              </a:lnSpc>
            </a:pPr>
            <a:r>
              <a:rPr kumimoji="1" lang="ja-JP" altLang="en-US" sz="4400" dirty="0" smtClean="0"/>
              <a:t>異種</a:t>
            </a:r>
            <a:r>
              <a:rPr kumimoji="1" lang="en-US" altLang="ja-JP" sz="4400" dirty="0" smtClean="0"/>
              <a:t>Web</a:t>
            </a:r>
            <a:r>
              <a:rPr kumimoji="1" lang="ja-JP" altLang="en-US" sz="4400" dirty="0" smtClean="0"/>
              <a:t>サーバを対象とした</a:t>
            </a:r>
            <a:r>
              <a:rPr kumimoji="1" lang="en-US" altLang="ja-JP" sz="4400" dirty="0" smtClean="0"/>
              <a:t/>
            </a:r>
            <a:br>
              <a:rPr kumimoji="1" lang="en-US" altLang="ja-JP" sz="4400" dirty="0" smtClean="0"/>
            </a:br>
            <a:r>
              <a:rPr kumimoji="1" lang="ja-JP" altLang="en-US" sz="4400" dirty="0" smtClean="0"/>
              <a:t>応答速度に基づく</a:t>
            </a:r>
            <a:r>
              <a:rPr kumimoji="1" lang="en-US" altLang="ja-JP" sz="4400" dirty="0" smtClean="0"/>
              <a:t/>
            </a:r>
            <a:br>
              <a:rPr kumimoji="1" lang="en-US" altLang="ja-JP" sz="4400" dirty="0" smtClean="0"/>
            </a:br>
            <a:r>
              <a:rPr kumimoji="1" lang="ja-JP" altLang="en-US" sz="4400" dirty="0" smtClean="0"/>
              <a:t>ロードバランサの開発と評価</a:t>
            </a:r>
            <a:endParaRPr kumimoji="1" lang="ja-JP" altLang="en-US" sz="44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
        <p:nvSpPr>
          <p:cNvPr id="7" name="テキスト ボックス 6"/>
          <p:cNvSpPr txBox="1"/>
          <p:nvPr/>
        </p:nvSpPr>
        <p:spPr>
          <a:xfrm>
            <a:off x="1569866" y="566600"/>
            <a:ext cx="5987332" cy="646331"/>
          </a:xfrm>
          <a:prstGeom prst="rect">
            <a:avLst/>
          </a:prstGeom>
          <a:noFill/>
        </p:spPr>
        <p:txBody>
          <a:bodyPr wrap="square" rtlCol="0">
            <a:spAutoFit/>
          </a:bodyPr>
          <a:lstStyle/>
          <a:p>
            <a:r>
              <a:rPr lang="ja-JP" altLang="en-US" dirty="0" smtClean="0">
                <a:latin typeface="ＭＳ ゴシック" panose="020B0609070205080204" pitchFamily="49" charset="-128"/>
                <a:ea typeface="ＭＳ ゴシック" panose="020B0609070205080204" pitchFamily="49" charset="-128"/>
              </a:rPr>
              <a:t>２０２１年度　神奈川工科大学情報学部情報工学科</a:t>
            </a:r>
            <a:endParaRPr lang="en-US" altLang="ja-JP" dirty="0" smtClean="0">
              <a:latin typeface="ＭＳ ゴシック" panose="020B0609070205080204" pitchFamily="49" charset="-128"/>
              <a:ea typeface="ＭＳ ゴシック" panose="020B0609070205080204" pitchFamily="49" charset="-128"/>
            </a:endParaRPr>
          </a:p>
          <a:p>
            <a:r>
              <a:rPr kumimoji="1" lang="ja-JP" altLang="en-US" dirty="0" smtClean="0">
                <a:latin typeface="ＭＳ ゴシック" panose="020B0609070205080204" pitchFamily="49" charset="-128"/>
                <a:ea typeface="ＭＳ ゴシック" panose="020B0609070205080204" pitchFamily="49" charset="-128"/>
              </a:rPr>
              <a:t>１月２５日卒業研究発表会</a:t>
            </a:r>
            <a:endParaRPr kumimoji="1" lang="ja-JP" altLang="en-US" dirty="0">
              <a:latin typeface="ＭＳ ゴシック" panose="020B0609070205080204" pitchFamily="49" charset="-128"/>
              <a:ea typeface="ＭＳ ゴシック" panose="020B0609070205080204" pitchFamily="49" charset="-128"/>
            </a:endParaRPr>
          </a:p>
        </p:txBody>
      </p:sp>
      <p:sp>
        <p:nvSpPr>
          <p:cNvPr id="8" name="サブタイトル 2"/>
          <p:cNvSpPr txBox="1">
            <a:spLocks/>
          </p:cNvSpPr>
          <p:nvPr/>
        </p:nvSpPr>
        <p:spPr>
          <a:xfrm>
            <a:off x="1134532" y="4813650"/>
            <a:ext cx="6858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dirty="0" smtClean="0">
                <a:latin typeface="ＭＳ ゴシック" panose="020B0609070205080204" pitchFamily="49" charset="-128"/>
                <a:ea typeface="ＭＳ ゴシック" panose="020B0609070205080204" pitchFamily="49" charset="-128"/>
              </a:rPr>
              <a:t>鷹野研究室</a:t>
            </a:r>
            <a:endParaRPr lang="en-US" altLang="ja-JP" dirty="0" smtClean="0">
              <a:latin typeface="ＭＳ ゴシック" panose="020B0609070205080204" pitchFamily="49" charset="-128"/>
              <a:ea typeface="ＭＳ ゴシック" panose="020B0609070205080204" pitchFamily="49" charset="-128"/>
            </a:endParaRPr>
          </a:p>
          <a:p>
            <a:r>
              <a:rPr lang="ja-JP" altLang="en-US" dirty="0" smtClean="0">
                <a:latin typeface="ＭＳ ゴシック" panose="020B0609070205080204" pitchFamily="49" charset="-128"/>
                <a:ea typeface="ＭＳ ゴシック" panose="020B0609070205080204" pitchFamily="49" charset="-128"/>
              </a:rPr>
              <a:t>学籍番号：</a:t>
            </a:r>
            <a:r>
              <a:rPr lang="en-US" altLang="ja-JP" dirty="0" smtClean="0">
                <a:latin typeface="ＭＳ ゴシック" panose="020B0609070205080204" pitchFamily="49" charset="-128"/>
                <a:ea typeface="ＭＳ ゴシック" panose="020B0609070205080204" pitchFamily="49" charset="-128"/>
              </a:rPr>
              <a:t>1821086</a:t>
            </a:r>
            <a:r>
              <a:rPr lang="ja-JP" altLang="en-US" dirty="0" smtClean="0">
                <a:latin typeface="ＭＳ ゴシック" panose="020B0609070205080204" pitchFamily="49" charset="-128"/>
                <a:ea typeface="ＭＳ ゴシック" panose="020B0609070205080204" pitchFamily="49" charset="-128"/>
              </a:rPr>
              <a:t>　氏名：松尾祐介　</a:t>
            </a:r>
            <a:endParaRPr lang="en-US" altLang="ja-JP" dirty="0" smtClean="0">
              <a:latin typeface="ＭＳ ゴシック" panose="020B0609070205080204" pitchFamily="49" charset="-128"/>
              <a:ea typeface="ＭＳ ゴシック" panose="020B0609070205080204" pitchFamily="49" charset="-128"/>
            </a:endParaRPr>
          </a:p>
          <a:p>
            <a:r>
              <a:rPr lang="ja-JP" altLang="en-US" dirty="0" smtClean="0">
                <a:latin typeface="ＭＳ ゴシック" panose="020B0609070205080204" pitchFamily="49" charset="-128"/>
                <a:ea typeface="ＭＳ ゴシック" panose="020B0609070205080204" pitchFamily="49" charset="-128"/>
              </a:rPr>
              <a:t>指導教員：鷹野孝典教授</a:t>
            </a:r>
          </a:p>
          <a:p>
            <a:endParaRPr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302540687"/>
      </p:ext>
    </p:extLst>
  </p:cSld>
  <p:clrMapOvr>
    <a:masterClrMapping/>
  </p:clrMapOvr>
  <mc:AlternateContent xmlns:mc="http://schemas.openxmlformats.org/markup-compatibility/2006" xmlns:p14="http://schemas.microsoft.com/office/powerpoint/2010/main">
    <mc:Choice Requires="p14">
      <p:transition spd="slow" p14:dur="2000" advTm="1664"/>
    </mc:Choice>
    <mc:Fallback xmlns="">
      <p:transition spd="slow" advTm="166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a:xfrm>
            <a:off x="389226" y="1641980"/>
            <a:ext cx="8396426" cy="1688104"/>
          </a:xfrm>
        </p:spPr>
        <p:txBody>
          <a:bodyPr>
            <a:noAutofit/>
          </a:bodyPr>
          <a:lstStyle/>
          <a:p>
            <a:pPr marL="0" indent="0">
              <a:lnSpc>
                <a:spcPct val="120000"/>
              </a:lnSpc>
              <a:buNone/>
            </a:pPr>
            <a:r>
              <a:rPr lang="ja-JP" altLang="en-US" sz="2700" dirty="0" smtClean="0"/>
              <a:t>一般的な均等</a:t>
            </a:r>
            <a:r>
              <a:rPr lang="ja-JP" altLang="en-US" sz="2700" dirty="0" smtClean="0"/>
              <a:t>に割り振る方式</a:t>
            </a:r>
            <a:r>
              <a:rPr lang="ja-JP" altLang="en-US" sz="2700" dirty="0"/>
              <a:t>（ラウンドロビン</a:t>
            </a:r>
            <a:r>
              <a:rPr lang="ja-JP" altLang="en-US" sz="2700" dirty="0" smtClean="0"/>
              <a:t>）</a:t>
            </a:r>
            <a:r>
              <a:rPr lang="ja-JP" altLang="en-US" sz="2700" dirty="0" smtClean="0"/>
              <a:t>と</a:t>
            </a:r>
            <a:r>
              <a:rPr lang="en-US" altLang="ja-JP" sz="2700" dirty="0" smtClean="0"/>
              <a:t/>
            </a:r>
            <a:br>
              <a:rPr lang="en-US" altLang="ja-JP" sz="2700" dirty="0" smtClean="0"/>
            </a:br>
            <a:r>
              <a:rPr lang="ja-JP" altLang="en-US" sz="2700" dirty="0"/>
              <a:t>設計・開発した動的</a:t>
            </a:r>
            <a:r>
              <a:rPr lang="ja-JP" altLang="en-US" sz="2700" dirty="0" smtClean="0"/>
              <a:t>ロードバランサを比較</a:t>
            </a:r>
            <a:r>
              <a:rPr lang="ja-JP" altLang="en-US" sz="2700" dirty="0" smtClean="0"/>
              <a:t>し，</a:t>
            </a:r>
            <a:r>
              <a:rPr lang="en-US" altLang="ja-JP" sz="2700" dirty="0" smtClean="0"/>
              <a:t/>
            </a:r>
            <a:br>
              <a:rPr lang="en-US" altLang="ja-JP" sz="2700" dirty="0" smtClean="0"/>
            </a:br>
            <a:r>
              <a:rPr lang="ja-JP" altLang="en-US" sz="2700" dirty="0" smtClean="0">
                <a:solidFill>
                  <a:srgbClr val="FF0000"/>
                </a:solidFill>
              </a:rPr>
              <a:t>異種環境で，</a:t>
            </a:r>
            <a:r>
              <a:rPr lang="ja-JP" altLang="en-US" sz="2700" u="sng" dirty="0" smtClean="0">
                <a:solidFill>
                  <a:srgbClr val="FF0000"/>
                </a:solidFill>
              </a:rPr>
              <a:t>応答</a:t>
            </a:r>
            <a:r>
              <a:rPr lang="ja-JP" altLang="en-US" sz="2700" u="sng" dirty="0">
                <a:solidFill>
                  <a:srgbClr val="FF0000"/>
                </a:solidFill>
              </a:rPr>
              <a:t>速度が向上したのかを実験</a:t>
            </a:r>
            <a:r>
              <a:rPr lang="ja-JP" altLang="en-US" sz="2700" u="sng" dirty="0" smtClean="0">
                <a:solidFill>
                  <a:srgbClr val="FF0000"/>
                </a:solidFill>
              </a:rPr>
              <a:t>で評価</a:t>
            </a:r>
            <a:r>
              <a:rPr lang="ja-JP" altLang="en-US" sz="2700" dirty="0" smtClean="0">
                <a:solidFill>
                  <a:srgbClr val="FF0000"/>
                </a:solidFill>
              </a:rPr>
              <a:t>する．</a:t>
            </a:r>
            <a:endParaRPr kumimoji="1" lang="ja-JP" altLang="en-US" sz="2700"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grpSp>
        <p:nvGrpSpPr>
          <p:cNvPr id="12" name="グループ化 11"/>
          <p:cNvGrpSpPr/>
          <p:nvPr/>
        </p:nvGrpSpPr>
        <p:grpSpPr>
          <a:xfrm>
            <a:off x="2247984" y="3632663"/>
            <a:ext cx="5890176" cy="2365918"/>
            <a:chOff x="2437372" y="3860899"/>
            <a:chExt cx="5612974" cy="2172031"/>
          </a:xfrm>
        </p:grpSpPr>
        <p:sp>
          <p:nvSpPr>
            <p:cNvPr id="5" name="右矢印 4"/>
            <p:cNvSpPr/>
            <p:nvPr/>
          </p:nvSpPr>
          <p:spPr>
            <a:xfrm rot="16200000">
              <a:off x="4415876" y="4777690"/>
              <a:ext cx="501706" cy="723500"/>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角丸四角形 5"/>
            <p:cNvSpPr/>
            <p:nvPr/>
          </p:nvSpPr>
          <p:spPr>
            <a:xfrm>
              <a:off x="2437372" y="3860899"/>
              <a:ext cx="2095838" cy="102768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自作した</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7" name="角丸四角形 6"/>
            <p:cNvSpPr/>
            <p:nvPr/>
          </p:nvSpPr>
          <p:spPr>
            <a:xfrm>
              <a:off x="4800247" y="3860899"/>
              <a:ext cx="2095838" cy="102768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一般的な</a:t>
              </a:r>
              <a:r>
                <a:rPr kumimoji="1" lang="en-US" altLang="ja-JP" dirty="0" smtClean="0"/>
                <a:t/>
              </a:r>
              <a:br>
                <a:rPr kumimoji="1" lang="en-US" altLang="ja-JP" dirty="0" smtClean="0"/>
              </a:br>
              <a:r>
                <a:rPr kumimoji="1" lang="ja-JP" altLang="en-US" dirty="0" smtClean="0"/>
                <a:t>ラウンドロビン</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8" name="角丸四角形 7"/>
            <p:cNvSpPr/>
            <p:nvPr/>
          </p:nvSpPr>
          <p:spPr>
            <a:xfrm>
              <a:off x="2736778" y="5328923"/>
              <a:ext cx="3787074" cy="70400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t>
              </a:r>
              <a:endParaRPr kumimoji="1" lang="ja-JP" altLang="en-US" dirty="0"/>
            </a:p>
          </p:txBody>
        </p:sp>
        <p:sp>
          <p:nvSpPr>
            <p:cNvPr id="9" name="テキスト ボックス 8"/>
            <p:cNvSpPr txBox="1"/>
            <p:nvPr/>
          </p:nvSpPr>
          <p:spPr>
            <a:xfrm>
              <a:off x="5079738" y="4970162"/>
              <a:ext cx="2970608" cy="338554"/>
            </a:xfrm>
            <a:prstGeom prst="rect">
              <a:avLst/>
            </a:prstGeom>
            <a:noFill/>
          </p:spPr>
          <p:txBody>
            <a:bodyPr wrap="square" rtlCol="0">
              <a:spAutoFit/>
            </a:bodyPr>
            <a:lstStyle/>
            <a:p>
              <a:r>
                <a:rPr kumimoji="1" lang="ja-JP" altLang="en-US" sz="1600" dirty="0" smtClean="0"/>
                <a:t>それぞれの</a:t>
              </a:r>
              <a:r>
                <a:rPr lang="ja-JP" altLang="en-US" sz="1600" dirty="0" smtClean="0"/>
                <a:t>応答速度を</a:t>
              </a:r>
              <a:r>
                <a:rPr kumimoji="1" lang="ja-JP" altLang="en-US" sz="1600" dirty="0" smtClean="0"/>
                <a:t>計測</a:t>
              </a:r>
              <a:endParaRPr kumimoji="1" lang="ja-JP" altLang="en-US" sz="1600" dirty="0"/>
            </a:p>
          </p:txBody>
        </p:sp>
      </p:grpSp>
    </p:spTree>
    <p:extLst>
      <p:ext uri="{BB962C8B-B14F-4D97-AF65-F5344CB8AC3E}">
        <p14:creationId xmlns:p14="http://schemas.microsoft.com/office/powerpoint/2010/main" val="3104664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実験環境１</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
        <p:nvSpPr>
          <p:cNvPr id="11" name="コンテンツ プレースホルダー 2"/>
          <p:cNvSpPr txBox="1">
            <a:spLocks/>
          </p:cNvSpPr>
          <p:nvPr/>
        </p:nvSpPr>
        <p:spPr>
          <a:xfrm>
            <a:off x="540864" y="3954808"/>
            <a:ext cx="7974486" cy="214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latin typeface="ＭＳ Ｐゴシック" panose="020B0600070205080204" pitchFamily="50" charset="-128"/>
              </a:rPr>
              <a:t>負荷分散を行うため，</a:t>
            </a:r>
            <a:r>
              <a:rPr lang="ja-JP" altLang="ja-JP" dirty="0" smtClean="0">
                <a:latin typeface="ＭＳ Ｐゴシック" panose="020B0600070205080204" pitchFamily="50" charset="-128"/>
              </a:rPr>
              <a:t>物理的</a:t>
            </a:r>
            <a:r>
              <a:rPr lang="ja-JP" altLang="en-US" dirty="0" smtClean="0">
                <a:latin typeface="ＭＳ Ｐゴシック" panose="020B0600070205080204" pitchFamily="50" charset="-128"/>
              </a:rPr>
              <a:t>な</a:t>
            </a:r>
            <a:r>
              <a:rPr lang="ja-JP" altLang="ja-JP" dirty="0" smtClean="0">
                <a:latin typeface="ＭＳ Ｐゴシック" panose="020B0600070205080204" pitchFamily="50" charset="-128"/>
              </a:rPr>
              <a:t>サーバを</a:t>
            </a:r>
            <a:r>
              <a:rPr lang="ja-JP" altLang="en-US" dirty="0">
                <a:latin typeface="ＭＳ Ｐゴシック" panose="020B0600070205080204" pitchFamily="50" charset="-128"/>
              </a:rPr>
              <a:t>４</a:t>
            </a:r>
            <a:r>
              <a:rPr lang="ja-JP" altLang="en-US" dirty="0" smtClean="0">
                <a:latin typeface="ＭＳ Ｐゴシック" panose="020B0600070205080204" pitchFamily="50" charset="-128"/>
              </a:rPr>
              <a:t>台用意</a:t>
            </a:r>
            <a:r>
              <a:rPr lang="en-US" altLang="ja-JP" dirty="0">
                <a:latin typeface="ＭＳ Ｐゴシック" panose="020B0600070205080204" pitchFamily="50" charset="-128"/>
              </a:rPr>
              <a:t/>
            </a:r>
            <a:br>
              <a:rPr lang="en-US" altLang="ja-JP" dirty="0">
                <a:latin typeface="ＭＳ Ｐゴシック" panose="020B0600070205080204" pitchFamily="50" charset="-128"/>
              </a:rPr>
            </a:br>
            <a:r>
              <a:rPr lang="ja-JP" altLang="en-US" dirty="0" smtClean="0">
                <a:latin typeface="ＭＳ Ｐゴシック" panose="020B0600070205080204" pitchFamily="50" charset="-128"/>
              </a:rPr>
              <a:t>１台をロードバランサ機として利用．</a:t>
            </a:r>
            <a:endParaRPr lang="en-US" altLang="ja-JP" dirty="0" smtClean="0">
              <a:latin typeface="ＭＳ Ｐゴシック" panose="020B0600070205080204" pitchFamily="50" charset="-128"/>
            </a:endParaRPr>
          </a:p>
          <a:p>
            <a:r>
              <a:rPr lang="ja-JP" altLang="en-US" dirty="0" smtClean="0">
                <a:latin typeface="ＭＳ Ｐゴシック" panose="020B0600070205080204" pitchFamily="50" charset="-128"/>
              </a:rPr>
              <a:t>実験で使用するハードウェアは全て</a:t>
            </a:r>
            <a:r>
              <a:rPr lang="en-US" altLang="ja-JP" dirty="0"/>
              <a:t>Raspberry Pi 4B </a:t>
            </a:r>
            <a:r>
              <a:rPr lang="ja-JP" altLang="en-US" dirty="0" smtClean="0"/>
              <a:t>のメモリ</a:t>
            </a:r>
            <a:r>
              <a:rPr lang="en-US" altLang="ja-JP" dirty="0" smtClean="0"/>
              <a:t>4GB</a:t>
            </a:r>
            <a:r>
              <a:rPr lang="ja-JP" altLang="en-US" dirty="0" smtClean="0">
                <a:solidFill>
                  <a:srgbClr val="000000"/>
                </a:solidFill>
                <a:latin typeface="ＭＳ Ｐゴシック" panose="020B0600070205080204" pitchFamily="50" charset="-128"/>
              </a:rPr>
              <a:t>を</a:t>
            </a:r>
            <a:r>
              <a:rPr lang="ja-JP" altLang="en-US" dirty="0" smtClean="0">
                <a:latin typeface="ＭＳ Ｐゴシック" panose="020B0600070205080204" pitchFamily="50" charset="-128"/>
              </a:rPr>
              <a:t>使用．</a:t>
            </a:r>
            <a:endParaRPr lang="en-US" altLang="ja-JP" dirty="0" smtClean="0">
              <a:latin typeface="ＭＳ Ｐゴシック" panose="020B0600070205080204" pitchFamily="50" charset="-128"/>
            </a:endParaRPr>
          </a:p>
          <a:p>
            <a:endParaRPr lang="en-US" altLang="ja-JP" dirty="0">
              <a:latin typeface="ＭＳ Ｐゴシック" panose="020B0600070205080204" pitchFamily="50"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2488731515"/>
              </p:ext>
            </p:extLst>
          </p:nvPr>
        </p:nvGraphicFramePr>
        <p:xfrm>
          <a:off x="402175" y="1608311"/>
          <a:ext cx="8339649" cy="1704675"/>
        </p:xfrm>
        <a:graphic>
          <a:graphicData uri="http://schemas.openxmlformats.org/drawingml/2006/table">
            <a:tbl>
              <a:tblPr>
                <a:tableStyleId>{5C22544A-7EE6-4342-B048-85BDC9FD1C3A}</a:tableStyleId>
              </a:tblPr>
              <a:tblGrid>
                <a:gridCol w="2123201">
                  <a:extLst>
                    <a:ext uri="{9D8B030D-6E8A-4147-A177-3AD203B41FA5}">
                      <a16:colId xmlns:a16="http://schemas.microsoft.com/office/drawing/2014/main" val="20000"/>
                    </a:ext>
                  </a:extLst>
                </a:gridCol>
                <a:gridCol w="633496">
                  <a:extLst>
                    <a:ext uri="{9D8B030D-6E8A-4147-A177-3AD203B41FA5}">
                      <a16:colId xmlns:a16="http://schemas.microsoft.com/office/drawing/2014/main" val="20001"/>
                    </a:ext>
                  </a:extLst>
                </a:gridCol>
                <a:gridCol w="3398386">
                  <a:extLst>
                    <a:ext uri="{9D8B030D-6E8A-4147-A177-3AD203B41FA5}">
                      <a16:colId xmlns:a16="http://schemas.microsoft.com/office/drawing/2014/main" val="20002"/>
                    </a:ext>
                  </a:extLst>
                </a:gridCol>
                <a:gridCol w="917575">
                  <a:extLst>
                    <a:ext uri="{9D8B030D-6E8A-4147-A177-3AD203B41FA5}">
                      <a16:colId xmlns:a16="http://schemas.microsoft.com/office/drawing/2014/main" val="20003"/>
                    </a:ext>
                  </a:extLst>
                </a:gridCol>
                <a:gridCol w="1266991">
                  <a:extLst>
                    <a:ext uri="{9D8B030D-6E8A-4147-A177-3AD203B41FA5}">
                      <a16:colId xmlns:a16="http://schemas.microsoft.com/office/drawing/2014/main" val="20004"/>
                    </a:ext>
                  </a:extLst>
                </a:gridCol>
              </a:tblGrid>
              <a:tr h="568225">
                <a:tc>
                  <a:txBody>
                    <a:bodyPr/>
                    <a:lstStyle/>
                    <a:p>
                      <a:pPr algn="ctr" fontAlgn="ctr"/>
                      <a:r>
                        <a:rPr kumimoji="1" lang="ja-JP" altLang="en-US" sz="1800" u="none" strike="noStrike" kern="1200" dirty="0">
                          <a:solidFill>
                            <a:schemeClr val="dk1"/>
                          </a:solidFill>
                          <a:effectLst/>
                          <a:latin typeface="+mn-lt"/>
                          <a:ea typeface="+mn-ea"/>
                          <a:cs typeface="+mn-cs"/>
                        </a:rPr>
                        <a:t>機器名</a:t>
                      </a:r>
                    </a:p>
                  </a:txBody>
                  <a:tcPr marL="9525" marR="9525" marT="9525" marB="0" anchor="ctr"/>
                </a:tc>
                <a:tc>
                  <a:txBody>
                    <a:bodyPr/>
                    <a:lstStyle/>
                    <a:p>
                      <a:pPr algn="ctr" fontAlgn="ctr"/>
                      <a:r>
                        <a:rPr kumimoji="1" lang="ja-JP" altLang="en-US" sz="1800" u="none" strike="noStrike" kern="1200">
                          <a:solidFill>
                            <a:schemeClr val="dk1"/>
                          </a:solidFill>
                          <a:effectLst/>
                          <a:latin typeface="+mn-lt"/>
                          <a:ea typeface="+mn-ea"/>
                          <a:cs typeface="+mn-cs"/>
                        </a:rPr>
                        <a:t>台数</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用途</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OS</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WEB</a:t>
                      </a:r>
                      <a:r>
                        <a:rPr kumimoji="1" lang="ja-JP" altLang="en-US" sz="1800" u="none" strike="noStrike" kern="1200">
                          <a:solidFill>
                            <a:schemeClr val="dk1"/>
                          </a:solidFill>
                          <a:effectLst/>
                          <a:latin typeface="+mn-lt"/>
                          <a:ea typeface="+mn-ea"/>
                          <a:cs typeface="+mn-cs"/>
                        </a:rPr>
                        <a:t>サーバ</a:t>
                      </a:r>
                    </a:p>
                  </a:txBody>
                  <a:tcPr marL="9525" marR="9525" marT="9525" marB="0" anchor="ctr"/>
                </a:tc>
                <a:extLst>
                  <a:ext uri="{0D108BD9-81ED-4DB2-BD59-A6C34878D82A}">
                    <a16:rowId xmlns:a16="http://schemas.microsoft.com/office/drawing/2014/main" val="10000"/>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dirty="0">
                          <a:solidFill>
                            <a:schemeClr val="dk1"/>
                          </a:solidFill>
                          <a:effectLst/>
                          <a:latin typeface="+mn-lt"/>
                          <a:ea typeface="+mn-ea"/>
                          <a:cs typeface="+mn-cs"/>
                        </a:rPr>
                        <a:t>3</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物理的に冗長化</a:t>
                      </a:r>
                      <a:r>
                        <a:rPr kumimoji="1" lang="ja-JP" altLang="en-US" sz="1800" u="none" strike="noStrike" kern="1200" dirty="0" smtClean="0">
                          <a:solidFill>
                            <a:schemeClr val="dk1"/>
                          </a:solidFill>
                          <a:effectLst/>
                          <a:latin typeface="+mn-lt"/>
                          <a:ea typeface="+mn-ea"/>
                          <a:cs typeface="+mn-cs"/>
                        </a:rPr>
                        <a:t>した検索システム</a:t>
                      </a:r>
                      <a:endParaRPr kumimoji="1" lang="ja-JP" alt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err="1">
                          <a:solidFill>
                            <a:schemeClr val="dk1"/>
                          </a:solidFill>
                          <a:effectLst/>
                          <a:latin typeface="+mn-lt"/>
                          <a:ea typeface="+mn-ea"/>
                          <a:cs typeface="+mn-cs"/>
                        </a:rPr>
                        <a:t>Raspbian</a:t>
                      </a:r>
                      <a:endParaRPr kumimoji="1" 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Apache</a:t>
                      </a:r>
                    </a:p>
                  </a:txBody>
                  <a:tcPr marL="9525" marR="9525" marT="9525" marB="0" anchor="ctr"/>
                </a:tc>
                <a:extLst>
                  <a:ext uri="{0D108BD9-81ED-4DB2-BD59-A6C34878D82A}">
                    <a16:rowId xmlns:a16="http://schemas.microsoft.com/office/drawing/2014/main" val="10001"/>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a:solidFill>
                            <a:schemeClr val="dk1"/>
                          </a:solidFill>
                          <a:effectLst/>
                          <a:latin typeface="+mn-lt"/>
                          <a:ea typeface="+mn-ea"/>
                          <a:cs typeface="+mn-cs"/>
                        </a:rPr>
                        <a:t>1</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設計・開発した動的ロードバランサ</a:t>
                      </a:r>
                    </a:p>
                  </a:txBody>
                  <a:tcPr marL="9525" marR="9525" marT="9525" marB="0" anchor="ctr"/>
                </a:tc>
                <a:tc>
                  <a:txBody>
                    <a:bodyPr/>
                    <a:lstStyle/>
                    <a:p>
                      <a:pPr algn="ctr" fontAlgn="ctr"/>
                      <a:r>
                        <a:rPr kumimoji="1" lang="en-US" altLang="ja-JP" sz="1800" u="none" strike="noStrike" kern="1200" dirty="0" err="1" smtClean="0">
                          <a:solidFill>
                            <a:schemeClr val="dk1"/>
                          </a:solidFill>
                          <a:effectLst/>
                          <a:latin typeface="+mn-lt"/>
                          <a:ea typeface="+mn-ea"/>
                          <a:cs typeface="+mn-cs"/>
                        </a:rPr>
                        <a:t>Raspbian</a:t>
                      </a:r>
                      <a:endParaRPr kumimoji="1" lang="en-US" altLang="ja-JP"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Nginx</a:t>
                      </a:r>
                    </a:p>
                  </a:txBody>
                  <a:tcPr marL="9525" marR="9525" marT="9525" marB="0" anchor="ctr"/>
                </a:tc>
                <a:extLst>
                  <a:ext uri="{0D108BD9-81ED-4DB2-BD59-A6C34878D82A}">
                    <a16:rowId xmlns:a16="http://schemas.microsoft.com/office/drawing/2014/main" val="10002"/>
                  </a:ext>
                </a:extLst>
              </a:tr>
            </a:tbl>
          </a:graphicData>
        </a:graphic>
      </p:graphicFrame>
      <p:sp>
        <p:nvSpPr>
          <p:cNvPr id="15" name="テキスト ボックス 14"/>
          <p:cNvSpPr txBox="1"/>
          <p:nvPr/>
        </p:nvSpPr>
        <p:spPr>
          <a:xfrm>
            <a:off x="3035642" y="3356549"/>
            <a:ext cx="334816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a:t>-</a:t>
            </a:r>
            <a:r>
              <a:rPr kumimoji="1" lang="en-US" altLang="ja-JP" sz="1600" dirty="0" smtClean="0"/>
              <a:t>1</a:t>
            </a:r>
            <a:r>
              <a:rPr kumimoji="1" lang="ja-JP" altLang="en-US" sz="1600" dirty="0" smtClean="0"/>
              <a:t>実験で使用するハードウェア</a:t>
            </a:r>
            <a:endParaRPr kumimoji="1" lang="ja-JP" altLang="en-US" sz="1600" dirty="0"/>
          </a:p>
        </p:txBody>
      </p:sp>
    </p:spTree>
    <p:extLst>
      <p:ext uri="{BB962C8B-B14F-4D97-AF65-F5344CB8AC3E}">
        <p14:creationId xmlns:p14="http://schemas.microsoft.com/office/powerpoint/2010/main" val="3886202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ja-JP" altLang="en-US" dirty="0"/>
              <a:t>２</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aphicFrame>
        <p:nvGraphicFramePr>
          <p:cNvPr id="12" name="表 11"/>
          <p:cNvGraphicFramePr>
            <a:graphicFrameLocks noGrp="1"/>
          </p:cNvGraphicFramePr>
          <p:nvPr>
            <p:extLst/>
          </p:nvPr>
        </p:nvGraphicFramePr>
        <p:xfrm>
          <a:off x="540864" y="1479081"/>
          <a:ext cx="8084152" cy="3318070"/>
        </p:xfrm>
        <a:graphic>
          <a:graphicData uri="http://schemas.openxmlformats.org/drawingml/2006/table">
            <a:tbl>
              <a:tblPr>
                <a:tableStyleId>{5C22544A-7EE6-4342-B048-85BDC9FD1C3A}</a:tableStyleId>
              </a:tblPr>
              <a:tblGrid>
                <a:gridCol w="1337363">
                  <a:extLst>
                    <a:ext uri="{9D8B030D-6E8A-4147-A177-3AD203B41FA5}">
                      <a16:colId xmlns:a16="http://schemas.microsoft.com/office/drawing/2014/main" val="20000"/>
                    </a:ext>
                  </a:extLst>
                </a:gridCol>
                <a:gridCol w="1441622">
                  <a:extLst>
                    <a:ext uri="{9D8B030D-6E8A-4147-A177-3AD203B41FA5}">
                      <a16:colId xmlns:a16="http://schemas.microsoft.com/office/drawing/2014/main" val="20001"/>
                    </a:ext>
                  </a:extLst>
                </a:gridCol>
                <a:gridCol w="2306594">
                  <a:extLst>
                    <a:ext uri="{9D8B030D-6E8A-4147-A177-3AD203B41FA5}">
                      <a16:colId xmlns:a16="http://schemas.microsoft.com/office/drawing/2014/main" val="20002"/>
                    </a:ext>
                  </a:extLst>
                </a:gridCol>
                <a:gridCol w="2998573">
                  <a:extLst>
                    <a:ext uri="{9D8B030D-6E8A-4147-A177-3AD203B41FA5}">
                      <a16:colId xmlns:a16="http://schemas.microsoft.com/office/drawing/2014/main" val="20003"/>
                    </a:ext>
                  </a:extLst>
                </a:gridCol>
              </a:tblGrid>
              <a:tr h="765109">
                <a:tc>
                  <a:txBody>
                    <a:bodyPr/>
                    <a:lstStyle/>
                    <a:p>
                      <a:pPr algn="ctr" fontAlgn="ctr"/>
                      <a:r>
                        <a:rPr lang="ja-JP" altLang="en-US" sz="1800" u="none" strike="noStrike" dirty="0">
                          <a:effectLst/>
                        </a:rPr>
                        <a:t>名称</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a:effectLst/>
                        </a:rPr>
                        <a:t>IP</a:t>
                      </a:r>
                      <a:r>
                        <a:rPr lang="ja-JP" altLang="en-US" sz="1800" u="none" strike="noStrike">
                          <a:effectLst/>
                        </a:rPr>
                        <a:t>アドレス</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変更点</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a:effectLst/>
                        </a:rPr>
                        <a:t>コマンド</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0"/>
                  </a:ext>
                </a:extLst>
              </a:tr>
              <a:tr h="956688">
                <a:tc>
                  <a:txBody>
                    <a:bodyPr/>
                    <a:lstStyle/>
                    <a:p>
                      <a:pPr algn="ctr" fontAlgn="ctr"/>
                      <a:r>
                        <a:rPr lang="en-US" sz="1800" u="none" strike="noStrike">
                          <a:effectLst/>
                        </a:rPr>
                        <a:t>WEB</a:t>
                      </a:r>
                      <a:r>
                        <a:rPr lang="ja-JP" altLang="en-US" sz="1800" u="none" strike="noStrike">
                          <a:effectLst/>
                        </a:rPr>
                        <a:t>サーバ１</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192.168.1.81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メモリ：</a:t>
                      </a:r>
                      <a:r>
                        <a:rPr lang="en-US" altLang="ja-JP" sz="1800" u="none" strike="noStrike" dirty="0">
                          <a:effectLst/>
                        </a:rPr>
                        <a:t>4G</a:t>
                      </a:r>
                      <a:r>
                        <a:rPr lang="en-US" altLang="ja-JP" sz="1800" u="none" strike="noStrike" dirty="0" smtClean="0">
                          <a:effectLst/>
                        </a:rPr>
                        <a:t>→1G</a:t>
                      </a:r>
                      <a:r>
                        <a:rPr lang="ja-JP" altLang="en-US" sz="1800" u="none" strike="noStrike" dirty="0">
                          <a:effectLst/>
                        </a:rPr>
                        <a:t>へ</a:t>
                      </a:r>
                      <a:r>
                        <a:rPr lang="en-US" altLang="ja-JP" sz="1800" u="none" strike="noStrike" dirty="0" smtClean="0">
                          <a:effectLst/>
                        </a:rPr>
                        <a:t>(3G</a:t>
                      </a:r>
                      <a:r>
                        <a:rPr lang="ja-JP" altLang="en-US" sz="1800" u="none" strike="noStrike" dirty="0" err="1">
                          <a:effectLst/>
                        </a:rPr>
                        <a:t>のメ</a:t>
                      </a:r>
                      <a:r>
                        <a:rPr lang="ja-JP" altLang="en-US" sz="1800" u="none" strike="noStrike" dirty="0">
                          <a:effectLst/>
                        </a:rPr>
                        <a:t>モリを獲得</a:t>
                      </a:r>
                      <a:r>
                        <a:rPr lang="en-US" altLang="ja-JP" sz="1800" u="none" strike="noStrike" dirty="0">
                          <a:effectLst/>
                        </a:rPr>
                        <a:t>)</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sv-SE" sz="1800" u="none" strike="noStrike" dirty="0">
                          <a:effectLst/>
                        </a:rPr>
                        <a:t>stress -m 1 --vm-bytes 3221225472 --vm-hang 0 -q &amp;</a:t>
                      </a:r>
                      <a:endParaRPr lang="sv-SE"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1"/>
                  </a:ext>
                </a:extLst>
              </a:tr>
              <a:tr h="765109">
                <a:tc>
                  <a:txBody>
                    <a:bodyPr/>
                    <a:lstStyle/>
                    <a:p>
                      <a:pPr algn="ctr" fontAlgn="ctr"/>
                      <a:r>
                        <a:rPr lang="en-US" sz="1800" u="none" strike="noStrike">
                          <a:effectLst/>
                        </a:rPr>
                        <a:t>WEB</a:t>
                      </a:r>
                      <a:r>
                        <a:rPr lang="ja-JP" altLang="en-US" sz="1800" u="none" strike="noStrike">
                          <a:effectLst/>
                        </a:rPr>
                        <a:t>サーバ２</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192.168.1.82</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CPU</a:t>
                      </a:r>
                      <a:r>
                        <a:rPr lang="ja-JP" altLang="en-US" sz="1800" u="none" strike="noStrike" dirty="0">
                          <a:effectLst/>
                        </a:rPr>
                        <a:t>使用率を最大に</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a:effectLst/>
                        </a:rPr>
                        <a:t>stress -c 4</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2"/>
                  </a:ext>
                </a:extLst>
              </a:tr>
              <a:tr h="765109">
                <a:tc>
                  <a:txBody>
                    <a:bodyPr/>
                    <a:lstStyle/>
                    <a:p>
                      <a:pPr algn="ctr" fontAlgn="ctr"/>
                      <a:r>
                        <a:rPr lang="en-US" sz="1800" u="none" strike="noStrike">
                          <a:effectLst/>
                        </a:rPr>
                        <a:t>WEB</a:t>
                      </a:r>
                      <a:r>
                        <a:rPr lang="ja-JP" altLang="en-US" sz="1800" u="none" strike="noStrike">
                          <a:effectLst/>
                        </a:rPr>
                        <a:t>サーバ３</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192.168.1.83</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ネットワークトラフィック</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err="1" smtClean="0">
                          <a:effectLst/>
                        </a:rPr>
                        <a:t>sudo</a:t>
                      </a:r>
                      <a:r>
                        <a:rPr lang="en-US" sz="1800" u="none" strike="noStrike" dirty="0" smtClean="0">
                          <a:effectLst/>
                        </a:rPr>
                        <a:t> </a:t>
                      </a:r>
                      <a:r>
                        <a:rPr lang="en-US" sz="1800" u="none" strike="noStrike" dirty="0" err="1" smtClean="0">
                          <a:effectLst/>
                        </a:rPr>
                        <a:t>tc</a:t>
                      </a:r>
                      <a:r>
                        <a:rPr lang="en-US" sz="1800" u="none" strike="noStrike" dirty="0" smtClean="0">
                          <a:effectLst/>
                        </a:rPr>
                        <a:t> </a:t>
                      </a:r>
                      <a:r>
                        <a:rPr lang="en-US" sz="1800" u="none" strike="noStrike" dirty="0" err="1" smtClean="0">
                          <a:effectLst/>
                        </a:rPr>
                        <a:t>qdisc</a:t>
                      </a:r>
                      <a:r>
                        <a:rPr lang="en-US" sz="1800" u="none" strike="noStrike" dirty="0" smtClean="0">
                          <a:effectLst/>
                        </a:rPr>
                        <a:t> add dev wlan0 root </a:t>
                      </a:r>
                      <a:r>
                        <a:rPr lang="en-US" sz="1800" u="none" strike="noStrike" dirty="0" err="1" smtClean="0">
                          <a:effectLst/>
                        </a:rPr>
                        <a:t>tbf</a:t>
                      </a:r>
                      <a:r>
                        <a:rPr lang="en-US" sz="1800" u="none" strike="noStrike" dirty="0" smtClean="0">
                          <a:effectLst/>
                        </a:rPr>
                        <a:t> limit 1000b buffer 700b rate 50bps</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3"/>
                  </a:ext>
                </a:extLst>
              </a:tr>
            </a:tbl>
          </a:graphicData>
        </a:graphic>
      </p:graphicFrame>
      <p:sp>
        <p:nvSpPr>
          <p:cNvPr id="8" name="コンテンツ プレースホルダー 2"/>
          <p:cNvSpPr txBox="1">
            <a:spLocks/>
          </p:cNvSpPr>
          <p:nvPr/>
        </p:nvSpPr>
        <p:spPr>
          <a:xfrm>
            <a:off x="540864" y="5266944"/>
            <a:ext cx="7974486" cy="13807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異種のサーバ環境でのロードバランスを再現するため，</a:t>
            </a:r>
            <a:r>
              <a:rPr lang="en-US" altLang="ja-JP" dirty="0" smtClean="0"/>
              <a:t/>
            </a:r>
            <a:br>
              <a:rPr lang="en-US" altLang="ja-JP" dirty="0" smtClean="0"/>
            </a:br>
            <a:r>
              <a:rPr lang="en-US" altLang="ja-JP" dirty="0" smtClean="0"/>
              <a:t>Raspberry Pi</a:t>
            </a:r>
            <a:r>
              <a:rPr lang="ja-JP" altLang="en-US" dirty="0" err="1" smtClean="0"/>
              <a:t>のメ</a:t>
            </a:r>
            <a:r>
              <a:rPr lang="ja-JP" altLang="en-US" dirty="0" smtClean="0"/>
              <a:t>モリやネットワークトラフィック，</a:t>
            </a:r>
            <a:r>
              <a:rPr lang="en-US" altLang="ja-JP" dirty="0" smtClean="0"/>
              <a:t>CPU</a:t>
            </a:r>
            <a:r>
              <a:rPr lang="ja-JP" altLang="en-US" dirty="0" smtClean="0"/>
              <a:t>のリソースに制限を設ける．</a:t>
            </a:r>
            <a:endParaRPr lang="en-US" altLang="ja-JP" sz="2400" dirty="0" smtClean="0"/>
          </a:p>
        </p:txBody>
      </p:sp>
      <p:sp>
        <p:nvSpPr>
          <p:cNvPr id="9" name="テキスト ボックス 8"/>
          <p:cNvSpPr txBox="1"/>
          <p:nvPr/>
        </p:nvSpPr>
        <p:spPr>
          <a:xfrm>
            <a:off x="2651616" y="4782482"/>
            <a:ext cx="386264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smtClean="0"/>
              <a:t>-</a:t>
            </a:r>
            <a:r>
              <a:rPr kumimoji="1" lang="en-US" altLang="ja-JP" sz="1600" dirty="0" smtClean="0"/>
              <a:t>2</a:t>
            </a:r>
            <a:r>
              <a:rPr kumimoji="1" lang="ja-JP" altLang="en-US" sz="1600" dirty="0" smtClean="0"/>
              <a:t>　異種サーバ環境を再現するコマンド</a:t>
            </a:r>
            <a:endParaRPr kumimoji="1" lang="ja-JP" altLang="en-US" sz="1600" dirty="0"/>
          </a:p>
        </p:txBody>
      </p:sp>
    </p:spTree>
    <p:extLst>
      <p:ext uri="{BB962C8B-B14F-4D97-AF65-F5344CB8AC3E}">
        <p14:creationId xmlns:p14="http://schemas.microsoft.com/office/powerpoint/2010/main" val="1467322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実験環境３</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graphicFrame>
        <p:nvGraphicFramePr>
          <p:cNvPr id="9" name="表 8"/>
          <p:cNvGraphicFramePr>
            <a:graphicFrameLocks noGrp="1"/>
          </p:cNvGraphicFramePr>
          <p:nvPr>
            <p:extLst>
              <p:ext uri="{D42A27DB-BD31-4B8C-83A1-F6EECF244321}">
                <p14:modId xmlns:p14="http://schemas.microsoft.com/office/powerpoint/2010/main" val="2001103450"/>
              </p:ext>
            </p:extLst>
          </p:nvPr>
        </p:nvGraphicFramePr>
        <p:xfrm>
          <a:off x="1781398" y="1861661"/>
          <a:ext cx="5600860" cy="3023052"/>
        </p:xfrm>
        <a:graphic>
          <a:graphicData uri="http://schemas.openxmlformats.org/drawingml/2006/table">
            <a:tbl>
              <a:tblPr>
                <a:tableStyleId>{5C22544A-7EE6-4342-B048-85BDC9FD1C3A}</a:tableStyleId>
              </a:tblPr>
              <a:tblGrid>
                <a:gridCol w="4313767">
                  <a:extLst>
                    <a:ext uri="{9D8B030D-6E8A-4147-A177-3AD203B41FA5}">
                      <a16:colId xmlns:a16="http://schemas.microsoft.com/office/drawing/2014/main" val="20000"/>
                    </a:ext>
                  </a:extLst>
                </a:gridCol>
                <a:gridCol w="1287093">
                  <a:extLst>
                    <a:ext uri="{9D8B030D-6E8A-4147-A177-3AD203B41FA5}">
                      <a16:colId xmlns:a16="http://schemas.microsoft.com/office/drawing/2014/main" val="20001"/>
                    </a:ext>
                  </a:extLst>
                </a:gridCol>
              </a:tblGrid>
              <a:tr h="503842">
                <a:tc>
                  <a:txBody>
                    <a:bodyPr/>
                    <a:lstStyle/>
                    <a:p>
                      <a:pPr algn="ctr" fontAlgn="ctr"/>
                      <a:r>
                        <a:rPr kumimoji="1" lang="ja-JP" altLang="en-US" sz="2400" u="none" strike="noStrike" kern="1200" dirty="0" smtClean="0">
                          <a:solidFill>
                            <a:schemeClr val="dk1"/>
                          </a:solidFill>
                          <a:effectLst/>
                          <a:latin typeface="+mn-lt"/>
                          <a:ea typeface="+mn-ea"/>
                          <a:cs typeface="+mn-cs"/>
                        </a:rPr>
                        <a:t>応答速度の範囲</a:t>
                      </a:r>
                      <a:endParaRPr kumimoji="1" lang="ja-JP" altLang="en-US" sz="24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ja-JP" altLang="en-US" sz="2400" u="none" strike="noStrike" kern="1200" dirty="0" smtClean="0">
                          <a:solidFill>
                            <a:schemeClr val="dk1"/>
                          </a:solidFill>
                          <a:effectLst/>
                          <a:latin typeface="+mn-lt"/>
                          <a:ea typeface="+mn-ea"/>
                          <a:cs typeface="+mn-cs"/>
                        </a:rPr>
                        <a:t>評価</a:t>
                      </a:r>
                      <a:endParaRPr kumimoji="1" lang="ja-JP" altLang="en-US"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0"/>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0.000</a:t>
                      </a:r>
                      <a:r>
                        <a:rPr kumimoji="1" lang="ja-JP" altLang="en-US" sz="2400" kern="1200" dirty="0" smtClean="0">
                          <a:solidFill>
                            <a:schemeClr val="dk1"/>
                          </a:solidFill>
                          <a:effectLst/>
                          <a:latin typeface="+mn-lt"/>
                          <a:ea typeface="+mn-ea"/>
                          <a:cs typeface="+mn-cs"/>
                        </a:rPr>
                        <a:t>～</a:t>
                      </a:r>
                      <a:r>
                        <a:rPr kumimoji="1" lang="en-US" altLang="ja-JP" sz="2400" kern="1200" dirty="0" smtClean="0">
                          <a:solidFill>
                            <a:schemeClr val="dk1"/>
                          </a:solidFill>
                          <a:effectLst/>
                          <a:latin typeface="+mn-lt"/>
                          <a:ea typeface="+mn-ea"/>
                          <a:cs typeface="+mn-cs"/>
                        </a:rPr>
                        <a:t>0.016</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a:solidFill>
                            <a:schemeClr val="dk1"/>
                          </a:solidFill>
                          <a:effectLst/>
                          <a:latin typeface="+mn-lt"/>
                          <a:ea typeface="+mn-ea"/>
                          <a:cs typeface="+mn-cs"/>
                        </a:rPr>
                        <a:t>S</a:t>
                      </a:r>
                    </a:p>
                  </a:txBody>
                  <a:tcPr marL="9525" marR="9525" marT="9525" marB="0" anchor="ctr"/>
                </a:tc>
                <a:extLst>
                  <a:ext uri="{0D108BD9-81ED-4DB2-BD59-A6C34878D82A}">
                    <a16:rowId xmlns:a16="http://schemas.microsoft.com/office/drawing/2014/main" val="10002"/>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0.017</a:t>
                      </a:r>
                      <a:r>
                        <a:rPr kumimoji="1" lang="ja-JP" altLang="en-US" sz="2400" kern="1200" dirty="0" smtClean="0">
                          <a:solidFill>
                            <a:schemeClr val="dk1"/>
                          </a:solidFill>
                          <a:effectLst/>
                          <a:latin typeface="+mn-lt"/>
                          <a:ea typeface="+mn-ea"/>
                          <a:cs typeface="+mn-cs"/>
                        </a:rPr>
                        <a:t>～</a:t>
                      </a:r>
                      <a:r>
                        <a:rPr kumimoji="1" lang="en-US" altLang="ja-JP" sz="2400" kern="1200" dirty="0" smtClean="0">
                          <a:solidFill>
                            <a:schemeClr val="dk1"/>
                          </a:solidFill>
                          <a:effectLst/>
                          <a:latin typeface="+mn-lt"/>
                          <a:ea typeface="+mn-ea"/>
                          <a:cs typeface="+mn-cs"/>
                        </a:rPr>
                        <a:t>0.099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A</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601721426"/>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0.100</a:t>
                      </a:r>
                      <a:r>
                        <a:rPr kumimoji="1" lang="ja-JP" altLang="en-US" sz="2400" kern="1200" dirty="0" smtClean="0">
                          <a:solidFill>
                            <a:schemeClr val="dk1"/>
                          </a:solidFill>
                          <a:effectLst/>
                          <a:latin typeface="+mn-lt"/>
                          <a:ea typeface="+mn-ea"/>
                          <a:cs typeface="+mn-cs"/>
                        </a:rPr>
                        <a:t>～</a:t>
                      </a:r>
                      <a:r>
                        <a:rPr kumimoji="1" lang="en-US" altLang="ja-JP" sz="2400" kern="1200" dirty="0" smtClean="0">
                          <a:solidFill>
                            <a:schemeClr val="dk1"/>
                          </a:solidFill>
                          <a:effectLst/>
                          <a:latin typeface="+mn-lt"/>
                          <a:ea typeface="+mn-ea"/>
                          <a:cs typeface="+mn-cs"/>
                        </a:rPr>
                        <a:t>0.999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B</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775029512"/>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1.000</a:t>
                      </a:r>
                      <a:r>
                        <a:rPr kumimoji="1" lang="ja-JP" altLang="en-US" sz="2400" kern="1200" dirty="0" smtClean="0">
                          <a:solidFill>
                            <a:schemeClr val="dk1"/>
                          </a:solidFill>
                          <a:effectLst/>
                          <a:latin typeface="+mn-lt"/>
                          <a:ea typeface="+mn-ea"/>
                          <a:cs typeface="+mn-cs"/>
                        </a:rPr>
                        <a:t>～</a:t>
                      </a:r>
                      <a:r>
                        <a:rPr kumimoji="1" lang="en-US" altLang="ja-JP" sz="2400" kern="1200" dirty="0" smtClean="0">
                          <a:solidFill>
                            <a:schemeClr val="dk1"/>
                          </a:solidFill>
                          <a:effectLst/>
                          <a:latin typeface="+mn-lt"/>
                          <a:ea typeface="+mn-ea"/>
                          <a:cs typeface="+mn-cs"/>
                        </a:rPr>
                        <a:t>9.999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C</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493037878"/>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10.000</a:t>
                      </a:r>
                      <a:r>
                        <a:rPr kumimoji="1" lang="ja-JP" altLang="en-US" sz="2400" kern="1200" dirty="0" smtClean="0">
                          <a:solidFill>
                            <a:schemeClr val="dk1"/>
                          </a:solidFill>
                          <a:effectLst/>
                          <a:latin typeface="+mn-lt"/>
                          <a:ea typeface="+mn-ea"/>
                          <a:cs typeface="+mn-cs"/>
                        </a:rPr>
                        <a:t>秒</a:t>
                      </a:r>
                      <a:r>
                        <a:rPr kumimoji="1" lang="ja-JP" altLang="ja-JP" sz="2400" kern="1200" dirty="0" smtClean="0">
                          <a:solidFill>
                            <a:schemeClr val="dk1"/>
                          </a:solidFill>
                          <a:effectLst/>
                          <a:latin typeface="+mn-lt"/>
                          <a:ea typeface="+mn-ea"/>
                          <a:cs typeface="+mn-cs"/>
                        </a:rPr>
                        <a:t>以上</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D</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958763001"/>
                  </a:ext>
                </a:extLst>
              </a:tr>
            </a:tbl>
          </a:graphicData>
        </a:graphic>
      </p:graphicFrame>
      <p:sp>
        <p:nvSpPr>
          <p:cNvPr id="10" name="コンテンツ プレースホルダー 2"/>
          <p:cNvSpPr txBox="1">
            <a:spLocks/>
          </p:cNvSpPr>
          <p:nvPr/>
        </p:nvSpPr>
        <p:spPr>
          <a:xfrm>
            <a:off x="458568" y="5147436"/>
            <a:ext cx="8356248" cy="951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本実験の</a:t>
            </a:r>
            <a:r>
              <a:rPr lang="ja-JP" altLang="ja-JP" dirty="0" smtClean="0"/>
              <a:t>段階付け評価</a:t>
            </a:r>
            <a:r>
              <a:rPr lang="ja-JP" altLang="en-US" dirty="0" smtClean="0"/>
              <a:t>は，</a:t>
            </a:r>
            <a:r>
              <a:rPr lang="en-US" altLang="ja-JP" dirty="0">
                <a:latin typeface="ＭＳ Ｐゴシック" panose="020B0600070205080204" pitchFamily="50" charset="-128"/>
              </a:rPr>
              <a:t> [Paul 2014]</a:t>
            </a:r>
            <a:r>
              <a:rPr lang="ja-JP" altLang="en-US" dirty="0"/>
              <a:t>や</a:t>
            </a:r>
            <a:r>
              <a:rPr lang="en-US" altLang="ja-JP" dirty="0"/>
              <a:t>[Google </a:t>
            </a:r>
            <a:r>
              <a:rPr lang="en-US" altLang="ja-JP" dirty="0" smtClean="0"/>
              <a:t>2008]</a:t>
            </a:r>
            <a:r>
              <a:rPr lang="ja-JP" altLang="en-US" dirty="0" smtClean="0"/>
              <a:t>を基に，上記の値で評価付けを行うようにした</a:t>
            </a:r>
            <a:r>
              <a:rPr lang="ja-JP" altLang="en-US" dirty="0"/>
              <a:t>．</a:t>
            </a:r>
            <a:endParaRPr lang="en-US" altLang="ja-JP" dirty="0">
              <a:latin typeface="ＭＳ Ｐゴシック" panose="020B0600070205080204" pitchFamily="50" charset="-128"/>
            </a:endParaRPr>
          </a:p>
        </p:txBody>
      </p:sp>
      <p:sp>
        <p:nvSpPr>
          <p:cNvPr id="11" name="コンテンツ プレースホルダー 2"/>
          <p:cNvSpPr txBox="1">
            <a:spLocks/>
          </p:cNvSpPr>
          <p:nvPr/>
        </p:nvSpPr>
        <p:spPr>
          <a:xfrm>
            <a:off x="2508655" y="1481331"/>
            <a:ext cx="4236418" cy="487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smtClean="0">
                <a:latin typeface="ＭＳ Ｐゴシック" panose="020B0600070205080204" pitchFamily="50" charset="-128"/>
              </a:rPr>
              <a:t>速度に対する段階付け評価の対応表</a:t>
            </a:r>
            <a:endParaRPr lang="en-US" altLang="ja-JP" sz="2000" dirty="0">
              <a:latin typeface="ＭＳ Ｐゴシック" panose="020B0600070205080204" pitchFamily="50" charset="-128"/>
            </a:endParaRPr>
          </a:p>
        </p:txBody>
      </p:sp>
    </p:spTree>
    <p:extLst>
      <p:ext uri="{BB962C8B-B14F-4D97-AF65-F5344CB8AC3E}">
        <p14:creationId xmlns:p14="http://schemas.microsoft.com/office/powerpoint/2010/main" val="1570447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a:xfrm>
            <a:off x="613266" y="1690689"/>
            <a:ext cx="8061501" cy="4608951"/>
          </a:xfrm>
        </p:spPr>
        <p:txBody>
          <a:bodyPr>
            <a:normAutofit/>
          </a:bodyPr>
          <a:lstStyle/>
          <a:p>
            <a:pPr marL="0" indent="0">
              <a:buNone/>
            </a:pPr>
            <a:r>
              <a:rPr lang="ja-JP" altLang="en-US" sz="3200" dirty="0" smtClean="0"/>
              <a:t>応答</a:t>
            </a:r>
            <a:r>
              <a:rPr lang="ja-JP" altLang="en-US" sz="3200" dirty="0"/>
              <a:t>速度を</a:t>
            </a:r>
            <a:r>
              <a:rPr lang="ja-JP" altLang="en-US" sz="3200" u="sng" dirty="0"/>
              <a:t>比較</a:t>
            </a:r>
            <a:r>
              <a:rPr lang="ja-JP" altLang="en-US" sz="3200" u="sng" dirty="0" smtClean="0"/>
              <a:t>実験</a:t>
            </a:r>
            <a:r>
              <a:rPr lang="ja-JP" altLang="en-US" sz="3200" dirty="0" smtClean="0"/>
              <a:t>．</a:t>
            </a:r>
            <a:endParaRPr lang="en-US" altLang="ja-JP" sz="3200" dirty="0" smtClean="0"/>
          </a:p>
          <a:p>
            <a:r>
              <a:rPr lang="en-US" altLang="ja-JP" dirty="0" smtClean="0"/>
              <a:t>WEB</a:t>
            </a:r>
            <a:r>
              <a:rPr lang="ja-JP" altLang="en-US" dirty="0"/>
              <a:t>サーバを不均一にする</a:t>
            </a:r>
            <a:r>
              <a:rPr lang="ja-JP" altLang="en-US" dirty="0" smtClean="0"/>
              <a:t>．</a:t>
            </a:r>
            <a:r>
              <a:rPr lang="ja-JP" altLang="en-US" sz="2000" dirty="0" smtClean="0"/>
              <a:t>（実験</a:t>
            </a:r>
            <a:r>
              <a:rPr lang="ja-JP" altLang="en-US" sz="2000" dirty="0"/>
              <a:t>環境</a:t>
            </a:r>
            <a:r>
              <a:rPr lang="ja-JP" altLang="en-US" sz="2000" dirty="0" smtClean="0"/>
              <a:t>２）</a:t>
            </a:r>
            <a:endParaRPr lang="ja-JP" altLang="en-US" dirty="0"/>
          </a:p>
          <a:p>
            <a:r>
              <a:rPr lang="ja-JP" altLang="en-US" dirty="0"/>
              <a:t>コンフィグの</a:t>
            </a:r>
            <a:r>
              <a:rPr lang="ja-JP" altLang="en-US" dirty="0" smtClean="0"/>
              <a:t>設定</a:t>
            </a:r>
            <a:r>
              <a:rPr lang="ja-JP" altLang="en-US" dirty="0"/>
              <a:t>から</a:t>
            </a:r>
            <a:r>
              <a:rPr lang="ja-JP" altLang="en-US" dirty="0" smtClean="0"/>
              <a:t>，重み付けを均等にし，ラウンドロビン</a:t>
            </a:r>
            <a:r>
              <a:rPr lang="ja-JP" altLang="en-US" dirty="0"/>
              <a:t>と</a:t>
            </a:r>
            <a:r>
              <a:rPr lang="ja-JP" altLang="en-US" dirty="0" smtClean="0"/>
              <a:t>して動作させる．</a:t>
            </a:r>
            <a:endParaRPr lang="ja-JP" altLang="en-US" dirty="0"/>
          </a:p>
          <a:p>
            <a:r>
              <a:rPr lang="ja-JP" altLang="en-US" dirty="0" smtClean="0"/>
              <a:t>「</a:t>
            </a:r>
            <a:r>
              <a:rPr lang="ja-JP" altLang="en-US" dirty="0"/>
              <a:t>ラウンドロビン</a:t>
            </a:r>
            <a:r>
              <a:rPr lang="ja-JP" altLang="en-US" dirty="0" smtClean="0"/>
              <a:t>」での</a:t>
            </a:r>
            <a:r>
              <a:rPr lang="ja-JP" altLang="en-US" dirty="0"/>
              <a:t>表示速度を</a:t>
            </a:r>
            <a:r>
              <a:rPr lang="en-US" altLang="ja-JP" dirty="0"/>
              <a:t>6</a:t>
            </a:r>
            <a:r>
              <a:rPr lang="ja-JP" altLang="en-US" dirty="0" smtClean="0"/>
              <a:t>時間計測．</a:t>
            </a:r>
            <a:endParaRPr lang="ja-JP" altLang="en-US" dirty="0"/>
          </a:p>
          <a:p>
            <a:r>
              <a:rPr lang="ja-JP" altLang="en-US" dirty="0"/>
              <a:t>提案</a:t>
            </a:r>
            <a:r>
              <a:rPr lang="ja-JP" altLang="en-US" dirty="0" smtClean="0"/>
              <a:t>システムのプロトタイプに切り替え，表示</a:t>
            </a:r>
            <a:r>
              <a:rPr lang="ja-JP" altLang="en-US" dirty="0"/>
              <a:t>速度を</a:t>
            </a:r>
            <a:r>
              <a:rPr lang="en-US" altLang="ja-JP" dirty="0"/>
              <a:t>6</a:t>
            </a:r>
            <a:r>
              <a:rPr lang="ja-JP" altLang="en-US" dirty="0"/>
              <a:t>時間計測． </a:t>
            </a:r>
          </a:p>
          <a:p>
            <a:r>
              <a:rPr lang="ja-JP" altLang="en-US" dirty="0"/>
              <a:t>表示にかかった時間の平均を求めて比較実験終了</a:t>
            </a:r>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spTree>
    <p:extLst>
      <p:ext uri="{BB962C8B-B14F-4D97-AF65-F5344CB8AC3E}">
        <p14:creationId xmlns:p14="http://schemas.microsoft.com/office/powerpoint/2010/main" val="1364320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54305"/>
            <a:ext cx="8094726" cy="1325563"/>
          </a:xfrm>
        </p:spPr>
        <p:txBody>
          <a:bodyPr/>
          <a:lstStyle/>
          <a:p>
            <a:r>
              <a:rPr lang="ja-JP" altLang="en-US" dirty="0" smtClean="0"/>
              <a:t>実験結果</a:t>
            </a:r>
            <a:endParaRPr kumimoji="1" lang="ja-JP" altLang="en-US" sz="6000"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
        <p:nvSpPr>
          <p:cNvPr id="20" name="テキスト ボックス 19"/>
          <p:cNvSpPr txBox="1"/>
          <p:nvPr/>
        </p:nvSpPr>
        <p:spPr>
          <a:xfrm>
            <a:off x="458219" y="244632"/>
            <a:ext cx="3648456" cy="369332"/>
          </a:xfrm>
          <a:prstGeom prst="rect">
            <a:avLst/>
          </a:prstGeom>
          <a:noFill/>
        </p:spPr>
        <p:txBody>
          <a:bodyPr wrap="square" rtlCol="0">
            <a:spAutoFit/>
          </a:bodyPr>
          <a:lstStyle/>
          <a:p>
            <a:r>
              <a:rPr lang="ja-JP" altLang="en-US" dirty="0"/>
              <a:t>実施日</a:t>
            </a:r>
            <a:r>
              <a:rPr lang="ja-JP" altLang="en-US" dirty="0" smtClean="0"/>
              <a:t>：</a:t>
            </a:r>
            <a:r>
              <a:rPr lang="en-US" altLang="ja-JP"/>
              <a:t>2021/10/15  </a:t>
            </a:r>
            <a:r>
              <a:rPr lang="en-US" altLang="ja-JP" smtClean="0"/>
              <a:t>23:14:53</a:t>
            </a:r>
            <a:r>
              <a:rPr lang="ja-JP" altLang="en-US" dirty="0" smtClean="0"/>
              <a:t>～</a:t>
            </a:r>
            <a:endParaRPr kumimoji="1" lang="ja-JP" altLang="en-US" dirty="0"/>
          </a:p>
        </p:txBody>
      </p:sp>
      <p:sp>
        <p:nvSpPr>
          <p:cNvPr id="14" name="テキスト ボックス 13"/>
          <p:cNvSpPr txBox="1"/>
          <p:nvPr/>
        </p:nvSpPr>
        <p:spPr>
          <a:xfrm>
            <a:off x="6116166" y="736580"/>
            <a:ext cx="3209544" cy="954107"/>
          </a:xfrm>
          <a:prstGeom prst="rect">
            <a:avLst/>
          </a:prstGeom>
          <a:noFill/>
        </p:spPr>
        <p:txBody>
          <a:bodyPr wrap="square" rtlCol="0">
            <a:spAutoFit/>
          </a:bodyPr>
          <a:lstStyle/>
          <a:p>
            <a:r>
              <a:rPr kumimoji="1" lang="ja-JP" altLang="en-US" sz="2800" dirty="0" smtClean="0"/>
              <a:t>計測間隔：</a:t>
            </a:r>
            <a:r>
              <a:rPr kumimoji="1" lang="en-US" altLang="ja-JP" sz="2800" dirty="0" smtClean="0"/>
              <a:t>5</a:t>
            </a:r>
            <a:r>
              <a:rPr kumimoji="1" lang="ja-JP" altLang="en-US" sz="2800" dirty="0" smtClean="0"/>
              <a:t>分</a:t>
            </a:r>
            <a:endParaRPr kumimoji="1" lang="en-US" altLang="ja-JP" sz="2800" dirty="0" smtClean="0"/>
          </a:p>
          <a:p>
            <a:r>
              <a:rPr lang="ja-JP" altLang="en-US" sz="2800" dirty="0" smtClean="0"/>
              <a:t>計測時間：</a:t>
            </a:r>
            <a:r>
              <a:rPr lang="en-US" altLang="ja-JP" sz="2800" dirty="0" smtClean="0"/>
              <a:t>6</a:t>
            </a:r>
            <a:r>
              <a:rPr lang="ja-JP" altLang="en-US" sz="2800" dirty="0" smtClean="0"/>
              <a:t>時間</a:t>
            </a:r>
            <a:endParaRPr lang="en-US" altLang="ja-JP" sz="2800" dirty="0" smtClean="0"/>
          </a:p>
        </p:txBody>
      </p:sp>
      <p:pic>
        <p:nvPicPr>
          <p:cNvPr id="5" name="図 4"/>
          <p:cNvPicPr>
            <a:picLocks noChangeAspect="1"/>
          </p:cNvPicPr>
          <p:nvPr/>
        </p:nvPicPr>
        <p:blipFill>
          <a:blip r:embed="rId3"/>
          <a:stretch>
            <a:fillRect/>
          </a:stretch>
        </p:blipFill>
        <p:spPr>
          <a:xfrm>
            <a:off x="4411320" y="4388037"/>
            <a:ext cx="4613223" cy="1464081"/>
          </a:xfrm>
          <a:prstGeom prst="rect">
            <a:avLst/>
          </a:prstGeom>
        </p:spPr>
      </p:pic>
      <p:pic>
        <p:nvPicPr>
          <p:cNvPr id="7" name="図 6"/>
          <p:cNvPicPr>
            <a:picLocks noChangeAspect="1"/>
          </p:cNvPicPr>
          <p:nvPr/>
        </p:nvPicPr>
        <p:blipFill>
          <a:blip r:embed="rId4"/>
          <a:stretch>
            <a:fillRect/>
          </a:stretch>
        </p:blipFill>
        <p:spPr>
          <a:xfrm>
            <a:off x="4411320" y="1779868"/>
            <a:ext cx="4613223" cy="1464081"/>
          </a:xfrm>
          <a:prstGeom prst="rect">
            <a:avLst/>
          </a:prstGeom>
        </p:spPr>
      </p:pic>
      <p:sp>
        <p:nvSpPr>
          <p:cNvPr id="10" name="テキスト ボックス 9"/>
          <p:cNvSpPr txBox="1"/>
          <p:nvPr/>
        </p:nvSpPr>
        <p:spPr>
          <a:xfrm>
            <a:off x="5925870" y="5852118"/>
            <a:ext cx="2924937" cy="369332"/>
          </a:xfrm>
          <a:prstGeom prst="rect">
            <a:avLst/>
          </a:prstGeom>
          <a:noFill/>
        </p:spPr>
        <p:txBody>
          <a:bodyPr wrap="square" rtlCol="0">
            <a:spAutoFit/>
          </a:bodyPr>
          <a:lstStyle/>
          <a:p>
            <a:r>
              <a:rPr kumimoji="1" lang="ja-JP" altLang="en-US" dirty="0" smtClean="0"/>
              <a:t>速　　　　　　遅　　　　　　遅</a:t>
            </a:r>
            <a:endParaRPr kumimoji="1" lang="ja-JP" altLang="en-US" dirty="0"/>
          </a:p>
        </p:txBody>
      </p:sp>
      <p:pic>
        <p:nvPicPr>
          <p:cNvPr id="3" name="図 2"/>
          <p:cNvPicPr>
            <a:picLocks noChangeAspect="1"/>
          </p:cNvPicPr>
          <p:nvPr/>
        </p:nvPicPr>
        <p:blipFill>
          <a:blip r:embed="rId5"/>
          <a:stretch>
            <a:fillRect/>
          </a:stretch>
        </p:blipFill>
        <p:spPr>
          <a:xfrm>
            <a:off x="87101" y="1518625"/>
            <a:ext cx="4260211" cy="5240232"/>
          </a:xfrm>
          <a:prstGeom prst="rect">
            <a:avLst/>
          </a:prstGeom>
        </p:spPr>
      </p:pic>
    </p:spTree>
    <p:extLst>
      <p:ext uri="{BB962C8B-B14F-4D97-AF65-F5344CB8AC3E}">
        <p14:creationId xmlns:p14="http://schemas.microsoft.com/office/powerpoint/2010/main" val="3879654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まとめ・今後の展望</a:t>
            </a:r>
            <a:endParaRPr kumimoji="1" lang="ja-JP" altLang="en-US" dirty="0"/>
          </a:p>
        </p:txBody>
      </p:sp>
      <p:sp>
        <p:nvSpPr>
          <p:cNvPr id="3" name="コンテンツ プレースホルダー 2"/>
          <p:cNvSpPr>
            <a:spLocks noGrp="1"/>
          </p:cNvSpPr>
          <p:nvPr>
            <p:ph idx="1"/>
          </p:nvPr>
        </p:nvSpPr>
        <p:spPr>
          <a:xfrm>
            <a:off x="628650" y="951294"/>
            <a:ext cx="7886700" cy="5405057"/>
          </a:xfrm>
        </p:spPr>
        <p:txBody>
          <a:bodyPr>
            <a:normAutofit fontScale="92500"/>
          </a:bodyPr>
          <a:lstStyle/>
          <a:p>
            <a:pPr marL="0" indent="0">
              <a:lnSpc>
                <a:spcPct val="120000"/>
              </a:lnSpc>
              <a:buNone/>
            </a:pPr>
            <a:endParaRPr lang="en-US" altLang="ja-JP" dirty="0" smtClean="0"/>
          </a:p>
          <a:p>
            <a:pPr>
              <a:lnSpc>
                <a:spcPct val="120000"/>
              </a:lnSpc>
            </a:pPr>
            <a:r>
              <a:rPr lang="ja-JP" altLang="en-US" dirty="0" smtClean="0"/>
              <a:t>実験結果より，</a:t>
            </a:r>
            <a:r>
              <a:rPr lang="ja-JP" altLang="en-US" u="sng" dirty="0" smtClean="0"/>
              <a:t>性能</a:t>
            </a:r>
            <a:r>
              <a:rPr lang="ja-JP" altLang="en-US" u="sng" dirty="0"/>
              <a:t>が不均一な環境下での実現</a:t>
            </a:r>
            <a:r>
              <a:rPr lang="ja-JP" altLang="en-US" u="sng" dirty="0" smtClean="0"/>
              <a:t>可能性が確認できた</a:t>
            </a:r>
            <a:r>
              <a:rPr lang="ja-JP" altLang="en-US" dirty="0" smtClean="0"/>
              <a:t>．</a:t>
            </a:r>
            <a:endParaRPr lang="en-US" altLang="ja-JP" dirty="0"/>
          </a:p>
          <a:p>
            <a:pPr>
              <a:lnSpc>
                <a:spcPct val="120000"/>
              </a:lnSpc>
            </a:pPr>
            <a:r>
              <a:rPr lang="ja-JP" altLang="ja-JP" dirty="0" smtClean="0"/>
              <a:t>現状</a:t>
            </a:r>
            <a:r>
              <a:rPr lang="ja-JP" altLang="ja-JP" dirty="0"/>
              <a:t>，利用する環境ごと</a:t>
            </a:r>
            <a:r>
              <a:rPr lang="ja-JP" altLang="ja-JP" dirty="0" smtClean="0"/>
              <a:t>に</a:t>
            </a:r>
            <a:r>
              <a:rPr lang="ja-JP" altLang="en-US" dirty="0" smtClean="0"/>
              <a:t>手動で</a:t>
            </a:r>
            <a:r>
              <a:rPr lang="ja-JP" altLang="ja-JP" dirty="0" smtClean="0"/>
              <a:t>設定</a:t>
            </a:r>
            <a:r>
              <a:rPr lang="ja-JP" altLang="ja-JP" dirty="0"/>
              <a:t>を書き直す必要があり</a:t>
            </a:r>
            <a:r>
              <a:rPr lang="ja-JP" altLang="ja-JP" dirty="0" smtClean="0"/>
              <a:t>， こう</a:t>
            </a:r>
            <a:r>
              <a:rPr lang="ja-JP" altLang="ja-JP" dirty="0"/>
              <a:t>した</a:t>
            </a:r>
            <a:r>
              <a:rPr lang="ja-JP" altLang="ja-JP" u="sng" dirty="0"/>
              <a:t>設定を自動</a:t>
            </a:r>
            <a:r>
              <a:rPr lang="ja-JP" altLang="ja-JP" u="sng" dirty="0" smtClean="0"/>
              <a:t>で処理</a:t>
            </a:r>
            <a:r>
              <a:rPr lang="ja-JP" altLang="ja-JP" u="sng" dirty="0"/>
              <a:t>することが出来れば</a:t>
            </a:r>
            <a:r>
              <a:rPr lang="ja-JP" altLang="ja-JP" u="sng" dirty="0" smtClean="0"/>
              <a:t>，</a:t>
            </a:r>
            <a:r>
              <a:rPr lang="ja-JP" altLang="en-US" u="sng" dirty="0" smtClean="0"/>
              <a:t>異種環境に適した負荷分散を導入しやすくなる</a:t>
            </a:r>
            <a:r>
              <a:rPr lang="ja-JP" altLang="en-US" dirty="0" smtClean="0"/>
              <a:t>．</a:t>
            </a:r>
            <a:endParaRPr lang="en-US" altLang="ja-JP" dirty="0" smtClean="0"/>
          </a:p>
          <a:p>
            <a:pPr>
              <a:lnSpc>
                <a:spcPct val="120000"/>
              </a:lnSpc>
            </a:pPr>
            <a:r>
              <a:rPr lang="en-US" altLang="ja-JP" dirty="0" smtClean="0"/>
              <a:t>Web</a:t>
            </a:r>
            <a:r>
              <a:rPr lang="ja-JP" altLang="ja-JP" dirty="0"/>
              <a:t>サイトも重要なライフラインになりつつあるので，</a:t>
            </a:r>
            <a:r>
              <a:rPr lang="ja-JP" altLang="ja-JP" dirty="0" smtClean="0"/>
              <a:t>本</a:t>
            </a:r>
            <a:r>
              <a:rPr lang="ja-JP" altLang="en-US" dirty="0" smtClean="0"/>
              <a:t>提案</a:t>
            </a:r>
            <a:r>
              <a:rPr lang="ja-JP" altLang="ja-JP" dirty="0" smtClean="0"/>
              <a:t>システム</a:t>
            </a:r>
            <a:r>
              <a:rPr lang="ja-JP" altLang="en-US" dirty="0" smtClean="0"/>
              <a:t>が</a:t>
            </a:r>
            <a:r>
              <a:rPr lang="ja-JP" altLang="ja-JP" dirty="0" smtClean="0"/>
              <a:t>，</a:t>
            </a:r>
            <a:r>
              <a:rPr lang="ja-JP" altLang="en-US" dirty="0" smtClean="0"/>
              <a:t>安価で，負荷に強く，応答速度が速い</a:t>
            </a:r>
            <a:r>
              <a:rPr lang="en-US" altLang="ja-JP" dirty="0" smtClean="0"/>
              <a:t>Web</a:t>
            </a:r>
            <a:r>
              <a:rPr lang="ja-JP" altLang="ja-JP" dirty="0"/>
              <a:t>サイト作りに貢献できることを期待している．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3987284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0312" y="137160"/>
            <a:ext cx="7886700" cy="940881"/>
          </a:xfrm>
        </p:spPr>
        <p:txBody>
          <a:bodyPr>
            <a:normAutofit/>
          </a:bodyPr>
          <a:lstStyle/>
          <a:p>
            <a:r>
              <a:rPr kumimoji="1" lang="ja-JP" altLang="en-US" sz="3600" dirty="0" smtClean="0"/>
              <a:t>参考文献</a:t>
            </a:r>
            <a:endParaRPr kumimoji="1" lang="ja-JP" altLang="en-US" sz="3600" dirty="0"/>
          </a:p>
        </p:txBody>
      </p:sp>
      <p:sp>
        <p:nvSpPr>
          <p:cNvPr id="3" name="コンテンツ プレースホルダー 2"/>
          <p:cNvSpPr>
            <a:spLocks noGrp="1"/>
          </p:cNvSpPr>
          <p:nvPr>
            <p:ph idx="1"/>
          </p:nvPr>
        </p:nvSpPr>
        <p:spPr>
          <a:xfrm>
            <a:off x="329184" y="849441"/>
            <a:ext cx="8659368" cy="5889372"/>
          </a:xfrm>
        </p:spPr>
        <p:txBody>
          <a:bodyPr>
            <a:noAutofit/>
          </a:bodyPr>
          <a:lstStyle/>
          <a:p>
            <a:pPr marL="0" indent="0">
              <a:buNone/>
            </a:pPr>
            <a:r>
              <a:rPr lang="ja-JP" altLang="en-US" sz="1600" b="1" u="sng" dirty="0">
                <a:latin typeface="ＭＳ Ｐゴシック" panose="020B0600070205080204" pitchFamily="50" charset="-128"/>
              </a:rPr>
              <a:t>リバースプロキシによるロードバランシング手法</a:t>
            </a:r>
            <a:endParaRPr lang="en-US" altLang="ja-JP" sz="1600" b="1" u="sng" dirty="0">
              <a:latin typeface="ＭＳ Ｐゴシック" panose="020B0600070205080204" pitchFamily="50" charset="-128"/>
            </a:endParaRPr>
          </a:p>
          <a:p>
            <a:pPr marL="0" indent="0">
              <a:lnSpc>
                <a:spcPct val="100000"/>
              </a:lnSpc>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Tsuchi</a:t>
            </a:r>
            <a:r>
              <a:rPr lang="en-US" altLang="ja-JP" sz="1400" b="1" dirty="0">
                <a:latin typeface="ＭＳ Ｐゴシック" panose="020B0600070205080204" pitchFamily="50" charset="-128"/>
              </a:rPr>
              <a:t> 2008]</a:t>
            </a:r>
            <a:r>
              <a:rPr lang="ja-JP" altLang="en-US" sz="1400" b="1" dirty="0">
                <a:latin typeface="ＭＳ Ｐゴシック" panose="020B0600070205080204" pitchFamily="50" charset="-128"/>
              </a:rPr>
              <a:t>土居幸一郎</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後藤滋樹</a:t>
            </a:r>
            <a:r>
              <a:rPr lang="en-US" altLang="ja-JP" sz="1400" b="1" dirty="0">
                <a:latin typeface="ＭＳ Ｐゴシック" panose="020B0600070205080204" pitchFamily="50" charset="-128"/>
              </a:rPr>
              <a:t>HTTP</a:t>
            </a:r>
            <a:r>
              <a:rPr lang="ja-JP" altLang="en-US" sz="1400" b="1" dirty="0">
                <a:latin typeface="ＭＳ Ｐゴシック" panose="020B0600070205080204" pitchFamily="50" charset="-128"/>
              </a:rPr>
              <a:t>セッションのハンドオーバによる</a:t>
            </a:r>
            <a:r>
              <a:rPr lang="en-US" altLang="ja-JP" sz="1400" b="1" dirty="0">
                <a:latin typeface="ＭＳ Ｐゴシック" panose="020B0600070205080204" pitchFamily="50" charset="-128"/>
              </a:rPr>
              <a:t>WEB</a:t>
            </a:r>
            <a:r>
              <a:rPr lang="ja-JP" altLang="en-US" sz="1400" b="1" dirty="0">
                <a:latin typeface="ＭＳ Ｐゴシック" panose="020B0600070205080204" pitchFamily="50" charset="-128"/>
              </a:rPr>
              <a:t>サーバのロードバランス </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分散システム</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インターネット運用技術・高品質インターネット</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掲載誌 情報処理学会研究報告 </a:t>
            </a:r>
            <a:r>
              <a:rPr lang="en-US" altLang="ja-JP" sz="1400" b="1" dirty="0">
                <a:latin typeface="ＭＳ Ｐゴシック" panose="020B0600070205080204" pitchFamily="50" charset="-128"/>
              </a:rPr>
              <a:t>= IPSJ SIG technical reports p.25-29(2008-3-6)</a:t>
            </a:r>
          </a:p>
          <a:p>
            <a:pPr marL="0" indent="0">
              <a:lnSpc>
                <a:spcPct val="100000"/>
              </a:lnSpc>
              <a:buNone/>
            </a:pPr>
            <a:r>
              <a:rPr lang="ja-JP" altLang="en-US" sz="1600" b="1" u="sng" dirty="0">
                <a:latin typeface="ＭＳ Ｐゴシック" panose="020B0600070205080204" pitchFamily="50" charset="-128"/>
              </a:rPr>
              <a:t>応答速度評価付けシステムの評価手法</a:t>
            </a:r>
            <a:endParaRPr lang="en-US" altLang="ja-JP" sz="1600" b="1" u="sng" dirty="0">
              <a:latin typeface="ＭＳ Ｐゴシック" panose="020B0600070205080204" pitchFamily="50" charset="-128"/>
            </a:endParaRPr>
          </a:p>
          <a:p>
            <a:pPr marL="0" indent="0">
              <a:lnSpc>
                <a:spcPct val="100000"/>
              </a:lnSpc>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Kono</a:t>
            </a:r>
            <a:r>
              <a:rPr lang="en-US" altLang="ja-JP" sz="1400" b="1" dirty="0">
                <a:latin typeface="ＭＳ Ｐゴシック" panose="020B0600070205080204" pitchFamily="50" charset="-128"/>
              </a:rPr>
              <a:t> 2007]</a:t>
            </a:r>
            <a:r>
              <a:rPr lang="ja-JP" altLang="en-US" sz="1400" b="1" dirty="0">
                <a:latin typeface="ＭＳ Ｐゴシック" panose="020B0600070205080204" pitchFamily="50" charset="-128"/>
              </a:rPr>
              <a:t>複数のロードバランサによる Ｗｅｂシステムの応答時間最適化河野 知行</a:t>
            </a:r>
            <a:r>
              <a:rPr lang="en-US" altLang="ja-JP" sz="1400" b="1" dirty="0">
                <a:latin typeface="ＭＳ Ｐゴシック" panose="020B0600070205080204" pitchFamily="50" charset="-128"/>
              </a:rPr>
              <a:t>Tomoyuki KAWANO</a:t>
            </a:r>
            <a:r>
              <a:rPr lang="ja-JP" altLang="en-US" sz="1400" b="1" dirty="0">
                <a:latin typeface="ＭＳ Ｐゴシック" panose="020B0600070205080204" pitchFamily="50" charset="-128"/>
              </a:rPr>
              <a:t>情報処理学会研究報告システム評価（</a:t>
            </a:r>
            <a:r>
              <a:rPr lang="en-US" altLang="ja-JP" sz="1400" b="1" dirty="0">
                <a:latin typeface="ＭＳ Ｐゴシック" panose="020B0600070205080204" pitchFamily="50" charset="-128"/>
              </a:rPr>
              <a:t>EVA</a:t>
            </a:r>
            <a:r>
              <a:rPr lang="ja-JP" altLang="en-US" sz="1400" b="1" dirty="0">
                <a:latin typeface="ＭＳ Ｐゴシック" panose="020B0600070205080204" pitchFamily="50" charset="-128"/>
              </a:rPr>
              <a:t>）</a:t>
            </a:r>
            <a:r>
              <a:rPr lang="en-US" altLang="ja-JP" sz="1400" b="1" dirty="0">
                <a:latin typeface="ＭＳ Ｐゴシック" panose="020B0600070205080204" pitchFamily="50" charset="-128"/>
              </a:rPr>
              <a:t>,2007(63(2007-EVA-021)),p.27-34 (2007-06-22)</a:t>
            </a:r>
          </a:p>
          <a:p>
            <a:pPr marL="0" indent="0">
              <a:lnSpc>
                <a:spcPct val="100000"/>
              </a:lnSpc>
              <a:buNone/>
            </a:pPr>
            <a:r>
              <a:rPr lang="en-US" altLang="ja-JP" sz="1400" b="1" dirty="0">
                <a:latin typeface="ＭＳ Ｐゴシック" panose="020B0600070205080204" pitchFamily="50" charset="-128"/>
              </a:rPr>
              <a:t>[Paul 2014]</a:t>
            </a:r>
            <a:r>
              <a:rPr lang="ja-JP" altLang="en-US" sz="1400" b="1" dirty="0">
                <a:latin typeface="ＭＳ Ｐゴシック" panose="020B0600070205080204" pitchFamily="50" charset="-128"/>
              </a:rPr>
              <a:t>反応時間の遅延とそれに対するユーザの反応</a:t>
            </a:r>
            <a:r>
              <a:rPr lang="en-US" altLang="ja-JP" sz="1400" b="1" dirty="0">
                <a:latin typeface="ＭＳ Ｐゴシック" panose="020B0600070205080204" pitchFamily="50" charset="-128"/>
              </a:rPr>
              <a:t/>
            </a:r>
            <a:br>
              <a:rPr lang="en-US" altLang="ja-JP" sz="1400" b="1" dirty="0">
                <a:latin typeface="ＭＳ Ｐゴシック" panose="020B0600070205080204" pitchFamily="50" charset="-128"/>
              </a:rPr>
            </a:br>
            <a:r>
              <a:rPr lang="en-US" altLang="ja-JP" sz="1400" b="1" dirty="0">
                <a:latin typeface="ＭＳ Ｐゴシック" panose="020B0600070205080204" pitchFamily="50" charset="-128"/>
              </a:rPr>
              <a:t>Paul </a:t>
            </a:r>
            <a:r>
              <a:rPr lang="en-US" altLang="ja-JP" sz="1400" b="1" dirty="0" err="1">
                <a:latin typeface="ＭＳ Ｐゴシック" panose="020B0600070205080204" pitchFamily="50" charset="-128"/>
              </a:rPr>
              <a:t>Kinlan</a:t>
            </a:r>
            <a:r>
              <a:rPr lang="en-US" altLang="ja-JP" sz="1400" b="1" dirty="0">
                <a:latin typeface="ＭＳ Ｐゴシック" panose="020B0600070205080204" pitchFamily="50" charset="-128"/>
              </a:rPr>
              <a:t>. What do people want from a news experience? (2014-12-8)</a:t>
            </a:r>
            <a:endParaRPr lang="en-US" altLang="ja-JP" sz="1600" b="1" u="sng" dirty="0">
              <a:latin typeface="ＭＳ Ｐゴシック" panose="020B0600070205080204" pitchFamily="50" charset="-128"/>
            </a:endParaRPr>
          </a:p>
          <a:p>
            <a:pPr marL="0" indent="0">
              <a:lnSpc>
                <a:spcPct val="100000"/>
              </a:lnSpc>
              <a:buNone/>
            </a:pPr>
            <a:r>
              <a:rPr lang="en-US" altLang="ja-JP" sz="1600" b="1" u="sng" dirty="0">
                <a:latin typeface="ＭＳ Ｐゴシック" panose="020B0600070205080204" pitchFamily="50" charset="-128"/>
              </a:rPr>
              <a:t>WEB</a:t>
            </a:r>
            <a:r>
              <a:rPr lang="ja-JP" altLang="en-US" sz="1600" b="1" u="sng" dirty="0">
                <a:latin typeface="ＭＳ Ｐゴシック" panose="020B0600070205080204" pitchFamily="50" charset="-128"/>
              </a:rPr>
              <a:t>サーバ計測システムの設計・開発</a:t>
            </a:r>
            <a:endParaRPr lang="en-US" altLang="ja-JP" sz="1600" b="1" u="sng" dirty="0">
              <a:latin typeface="ＭＳ Ｐゴシック" panose="020B0600070205080204" pitchFamily="50" charset="-128"/>
            </a:endParaRPr>
          </a:p>
          <a:p>
            <a:pPr marL="0" indent="0">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Horiuchi</a:t>
            </a:r>
            <a:r>
              <a:rPr lang="en-US" altLang="ja-JP" sz="1400" b="1" dirty="0">
                <a:latin typeface="ＭＳ Ｐゴシック" panose="020B0600070205080204" pitchFamily="50" charset="-128"/>
              </a:rPr>
              <a:t> 2014]</a:t>
            </a:r>
            <a:r>
              <a:rPr lang="ja-JP" altLang="en-US" sz="1400" b="1" dirty="0">
                <a:latin typeface="ＭＳ Ｐゴシック" panose="020B0600070205080204" pitchFamily="50" charset="-128"/>
              </a:rPr>
              <a:t>クラウドに適した</a:t>
            </a:r>
            <a:r>
              <a:rPr lang="en-US" altLang="ja-JP" sz="1400" b="1" dirty="0">
                <a:latin typeface="ＭＳ Ｐゴシック" panose="020B0600070205080204" pitchFamily="50" charset="-128"/>
              </a:rPr>
              <a:t>Web</a:t>
            </a:r>
            <a:r>
              <a:rPr lang="ja-JP" altLang="en-US" sz="1400" b="1" dirty="0">
                <a:latin typeface="ＭＳ Ｐゴシック" panose="020B0600070205080204" pitchFamily="50" charset="-128"/>
              </a:rPr>
              <a:t>システムの負荷監視機能の改善について堀内晨彦 </a:t>
            </a:r>
            <a:r>
              <a:rPr lang="en-US" altLang="ja-JP" sz="1400" b="1" dirty="0">
                <a:latin typeface="ＭＳ Ｐゴシック" panose="020B0600070205080204" pitchFamily="50" charset="-128"/>
              </a:rPr>
              <a:t>, </a:t>
            </a:r>
            <a:r>
              <a:rPr lang="ja-JP" altLang="en-US" sz="1400" b="1" dirty="0">
                <a:latin typeface="ＭＳ Ｐゴシック" panose="020B0600070205080204" pitchFamily="50" charset="-128"/>
              </a:rPr>
              <a:t>最所圭三第</a:t>
            </a:r>
            <a:r>
              <a:rPr lang="en-US" altLang="ja-JP" sz="1400" b="1" dirty="0">
                <a:latin typeface="ＭＳ Ｐゴシック" panose="020B0600070205080204" pitchFamily="50" charset="-128"/>
              </a:rPr>
              <a:t>76</a:t>
            </a:r>
            <a:r>
              <a:rPr lang="ja-JP" altLang="en-US" sz="1400" b="1" dirty="0">
                <a:latin typeface="ＭＳ Ｐゴシック" panose="020B0600070205080204" pitchFamily="50" charset="-128"/>
              </a:rPr>
              <a:t>回全国大会講演論文集</a:t>
            </a:r>
            <a:r>
              <a:rPr lang="en-US" altLang="ja-JP" sz="1400" b="1" dirty="0">
                <a:latin typeface="ＭＳ Ｐゴシック" panose="020B0600070205080204" pitchFamily="50" charset="-128"/>
              </a:rPr>
              <a:t>,2014(1),p437-438 (2014-03-11</a:t>
            </a:r>
            <a:r>
              <a:rPr lang="en-US" altLang="ja-JP" sz="1400" b="1" dirty="0" smtClean="0">
                <a:latin typeface="ＭＳ Ｐゴシック" panose="020B0600070205080204" pitchFamily="50" charset="-128"/>
              </a:rPr>
              <a:t>)</a:t>
            </a:r>
          </a:p>
          <a:p>
            <a:pPr marL="0" indent="0">
              <a:buNone/>
            </a:pPr>
            <a:r>
              <a:rPr lang="ja-JP" altLang="en-US" sz="1600" b="1" u="sng" dirty="0"/>
              <a:t>ページの表示速度と</a:t>
            </a:r>
            <a:r>
              <a:rPr lang="en-US" altLang="ja-JP" sz="1600" b="1" u="sng" dirty="0"/>
              <a:t>SEO</a:t>
            </a:r>
            <a:r>
              <a:rPr lang="ja-JP" altLang="en-US" sz="1600" b="1" u="sng" dirty="0"/>
              <a:t>の関係</a:t>
            </a:r>
            <a:endParaRPr lang="en-US" altLang="ja-JP" sz="1600" b="1" u="sng" dirty="0"/>
          </a:p>
          <a:p>
            <a:pPr marL="0" indent="0">
              <a:buNone/>
            </a:pPr>
            <a:r>
              <a:rPr lang="en-US" altLang="ja-JP" sz="1400" b="1" dirty="0"/>
              <a:t>[Daniel 2017]Daniel An.</a:t>
            </a:r>
            <a:r>
              <a:rPr lang="en-US" altLang="ja-JP" sz="1400" b="1" dirty="0">
                <a:latin typeface="ＭＳ Ｐゴシック" panose="020B0600070205080204" pitchFamily="50" charset="-128"/>
              </a:rPr>
              <a:t> </a:t>
            </a:r>
            <a:r>
              <a:rPr lang="en-US" altLang="ja-JP" sz="1400" b="1" dirty="0"/>
              <a:t>Find out how you stack up to new industry benchmarks for mobile page </a:t>
            </a:r>
            <a:r>
              <a:rPr lang="en-US" altLang="ja-JP" sz="1400" b="1" dirty="0" smtClean="0"/>
              <a:t>speed.p11</a:t>
            </a:r>
            <a:r>
              <a:rPr lang="en-US" altLang="ja-JP" sz="1400" b="1" dirty="0" smtClean="0">
                <a:latin typeface="ＭＳ Ｐゴシック" panose="020B0600070205080204" pitchFamily="50" charset="-128"/>
              </a:rPr>
              <a:t>(2017-02</a:t>
            </a:r>
            <a:r>
              <a:rPr lang="en-US" altLang="ja-JP" sz="1400" b="1" dirty="0">
                <a:latin typeface="ＭＳ Ｐゴシック" panose="020B0600070205080204" pitchFamily="50" charset="-128"/>
              </a:rPr>
              <a:t>)</a:t>
            </a:r>
          </a:p>
          <a:p>
            <a:pPr marL="0" indent="0">
              <a:buNone/>
            </a:pPr>
            <a:r>
              <a:rPr lang="ja-JP" altLang="ja-JP" sz="1600" b="1" u="sng" dirty="0"/>
              <a:t>反応時間の遅延と</a:t>
            </a:r>
            <a:r>
              <a:rPr lang="ja-JP" altLang="en-US" sz="1600" b="1" u="sng" dirty="0"/>
              <a:t>，</a:t>
            </a:r>
            <a:r>
              <a:rPr lang="ja-JP" altLang="ja-JP" sz="1600" b="1" u="sng" dirty="0"/>
              <a:t>それに対するユーザの反応</a:t>
            </a:r>
            <a:endParaRPr lang="en-US" altLang="ja-JP" sz="1600" b="1" u="sng" dirty="0">
              <a:latin typeface="ＭＳ Ｐゴシック" panose="020B0600070205080204" pitchFamily="50" charset="-128"/>
            </a:endParaRPr>
          </a:p>
          <a:p>
            <a:pPr marL="0" indent="0">
              <a:buNone/>
            </a:pPr>
            <a:r>
              <a:rPr lang="en-US" altLang="ja-JP" sz="1400" b="1" dirty="0">
                <a:latin typeface="ＭＳ Ｐゴシック" panose="020B0600070205080204" pitchFamily="50" charset="-128"/>
              </a:rPr>
              <a:t>[Paul 2014] Paul </a:t>
            </a:r>
            <a:r>
              <a:rPr lang="en-US" altLang="ja-JP" sz="1400" b="1" dirty="0" err="1">
                <a:latin typeface="ＭＳ Ｐゴシック" panose="020B0600070205080204" pitchFamily="50" charset="-128"/>
              </a:rPr>
              <a:t>Kinlan.</a:t>
            </a:r>
            <a:r>
              <a:rPr lang="en-US" altLang="ja-JP" sz="1400" b="1" dirty="0" err="1"/>
              <a:t>What</a:t>
            </a:r>
            <a:r>
              <a:rPr lang="en-US" altLang="ja-JP" sz="1400" b="1" dirty="0"/>
              <a:t> do people want from a news experience?</a:t>
            </a:r>
            <a:r>
              <a:rPr lang="en-US" altLang="ja-JP" sz="1400" b="1" dirty="0">
                <a:latin typeface="ＭＳ Ｐゴシック" panose="020B0600070205080204" pitchFamily="50" charset="-128"/>
              </a:rPr>
              <a:t> (2014-12-8)</a:t>
            </a:r>
          </a:p>
          <a:p>
            <a:pPr marL="0" indent="0">
              <a:buNone/>
            </a:pPr>
            <a:r>
              <a:rPr lang="en-US" altLang="ja-JP" sz="1600" b="1" u="sng" dirty="0"/>
              <a:t>Web</a:t>
            </a:r>
            <a:r>
              <a:rPr lang="ja-JP" altLang="en-US" sz="1600" b="1" u="sng" dirty="0"/>
              <a:t>パフォーマンスの計測・最適化</a:t>
            </a:r>
            <a:r>
              <a:rPr lang="en-US" altLang="ja-JP" sz="1600" b="1" u="sng" dirty="0"/>
              <a:t>(RAIL</a:t>
            </a:r>
            <a:r>
              <a:rPr lang="ja-JP" altLang="en-US" sz="1600" b="1" u="sng" dirty="0"/>
              <a:t>モデル</a:t>
            </a:r>
            <a:r>
              <a:rPr lang="en-US" altLang="ja-JP" sz="1600" b="1" u="sng" dirty="0"/>
              <a:t>)</a:t>
            </a:r>
          </a:p>
          <a:p>
            <a:pPr marL="0" indent="0">
              <a:buNone/>
            </a:pPr>
            <a:r>
              <a:rPr lang="en-US" altLang="ja-JP" sz="1400" b="1" dirty="0"/>
              <a:t>[Google 2018]Google Inc. The RAIL Performance Model. https://developers.google.com/web/ tools/chrome-</a:t>
            </a:r>
            <a:r>
              <a:rPr lang="en-US" altLang="ja-JP" sz="1400" b="1" dirty="0" err="1"/>
              <a:t>devtools</a:t>
            </a:r>
            <a:r>
              <a:rPr lang="en-US" altLang="ja-JP" sz="1400" b="1" dirty="0"/>
              <a:t>/profile/evaluate-performance/rail, 2018</a:t>
            </a:r>
            <a:r>
              <a:rPr lang="en-US" altLang="ja-JP" sz="1400" b="1" dirty="0" smtClean="0"/>
              <a:t>.</a:t>
            </a:r>
            <a:endParaRPr lang="ja-JP" altLang="en-US" sz="1400" b="1"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135485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38446" y="1548813"/>
            <a:ext cx="8303683" cy="4904300"/>
          </a:xfrm>
        </p:spPr>
        <p:txBody>
          <a:bodyPr>
            <a:noAutofit/>
          </a:bodyPr>
          <a:lstStyle/>
          <a:p>
            <a:pPr>
              <a:lnSpc>
                <a:spcPct val="100000"/>
              </a:lnSpc>
            </a:pPr>
            <a:r>
              <a:rPr lang="en-US" altLang="ja-JP" sz="3200" dirty="0" smtClean="0"/>
              <a:t>Web</a:t>
            </a:r>
            <a:r>
              <a:rPr lang="ja-JP" altLang="ja-JP" sz="3200" dirty="0" smtClean="0"/>
              <a:t>サービス</a:t>
            </a:r>
            <a:r>
              <a:rPr lang="ja-JP" altLang="ja-JP" sz="3200" dirty="0"/>
              <a:t>が拡大するにつれて</a:t>
            </a:r>
            <a:r>
              <a:rPr lang="ja-JP" altLang="en-US" sz="3200" dirty="0"/>
              <a:t>「</a:t>
            </a:r>
            <a:r>
              <a:rPr lang="ja-JP" altLang="ja-JP" sz="3200" dirty="0"/>
              <a:t>サーバロードバランシング</a:t>
            </a:r>
            <a:r>
              <a:rPr lang="ja-JP" altLang="en-US" sz="3200" dirty="0"/>
              <a:t>」</a:t>
            </a:r>
            <a:r>
              <a:rPr lang="ja-JP" altLang="ja-JP" sz="3200" dirty="0"/>
              <a:t>は重要視される．</a:t>
            </a:r>
            <a:endParaRPr lang="en-US" altLang="ja-JP" sz="3200" dirty="0" smtClean="0"/>
          </a:p>
          <a:p>
            <a:pPr>
              <a:lnSpc>
                <a:spcPct val="100000"/>
              </a:lnSpc>
            </a:pPr>
            <a:r>
              <a:rPr lang="en-US" altLang="ja-JP" sz="3200" dirty="0" smtClean="0"/>
              <a:t>SEO(Search </a:t>
            </a:r>
            <a:r>
              <a:rPr lang="en-US" altLang="ja-JP" sz="3200" dirty="0"/>
              <a:t>Engine Optimization)</a:t>
            </a:r>
            <a:r>
              <a:rPr lang="ja-JP" altLang="ja-JP" sz="3200" dirty="0" smtClean="0"/>
              <a:t>の</a:t>
            </a:r>
            <a:r>
              <a:rPr lang="ja-JP" altLang="ja-JP" sz="3200" dirty="0"/>
              <a:t>観点から</a:t>
            </a:r>
            <a:r>
              <a:rPr lang="ja-JP" altLang="ja-JP" sz="3200" dirty="0" smtClean="0"/>
              <a:t>，競合サイトと比較し自身の</a:t>
            </a:r>
            <a:r>
              <a:rPr lang="en-US" altLang="ja-JP" sz="3200" dirty="0" smtClean="0"/>
              <a:t>WEB</a:t>
            </a:r>
            <a:r>
              <a:rPr lang="ja-JP" altLang="ja-JP" sz="3200" dirty="0" smtClean="0"/>
              <a:t>サイトの表示</a:t>
            </a:r>
            <a:r>
              <a:rPr lang="ja-JP" altLang="ja-JP" sz="3200" dirty="0"/>
              <a:t>速度が遅いとランキング評価で不利になるとされて</a:t>
            </a:r>
            <a:r>
              <a:rPr lang="ja-JP" altLang="ja-JP" sz="3200" dirty="0" smtClean="0"/>
              <a:t>いる</a:t>
            </a:r>
            <a:r>
              <a:rPr lang="en-US" altLang="ja-JP" sz="3200" dirty="0"/>
              <a:t>[Daniel </a:t>
            </a:r>
            <a:r>
              <a:rPr lang="en-US" altLang="ja-JP" sz="3200" dirty="0" smtClean="0"/>
              <a:t>2017].</a:t>
            </a:r>
            <a:endParaRPr lang="en-US" altLang="ja-JP" sz="3200" dirty="0"/>
          </a:p>
          <a:p>
            <a:pPr>
              <a:lnSpc>
                <a:spcPct val="100000"/>
              </a:lnSpc>
            </a:pPr>
            <a:r>
              <a:rPr lang="ja-JP" altLang="en-US" sz="3200" dirty="0"/>
              <a:t>負荷分散する場合</a:t>
            </a:r>
            <a:r>
              <a:rPr lang="ja-JP" altLang="en-US" sz="3200" dirty="0" smtClean="0"/>
              <a:t>に</a:t>
            </a:r>
            <a:r>
              <a:rPr lang="ja-JP" altLang="en-US" sz="3200" dirty="0"/>
              <a:t>，</a:t>
            </a:r>
            <a:r>
              <a:rPr lang="ja-JP" altLang="en-US" sz="3200" dirty="0" smtClean="0"/>
              <a:t>企業</a:t>
            </a:r>
            <a:r>
              <a:rPr lang="ja-JP" altLang="en-US" sz="3200" dirty="0"/>
              <a:t>の状況によって</a:t>
            </a:r>
            <a:r>
              <a:rPr lang="ja-JP" altLang="en-US" sz="3200" dirty="0" smtClean="0"/>
              <a:t>は，</a:t>
            </a:r>
            <a:r>
              <a:rPr lang="ja-JP" altLang="ja-JP" sz="3200" dirty="0" smtClean="0"/>
              <a:t>新しい</a:t>
            </a:r>
            <a:r>
              <a:rPr lang="ja-JP" altLang="ja-JP" sz="3200" dirty="0"/>
              <a:t>サーバと旧式のサーバを混合して負荷分散に利用されることも</a:t>
            </a:r>
            <a:r>
              <a:rPr lang="ja-JP" altLang="en-US" sz="3200" dirty="0"/>
              <a:t>ある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a:xfrm>
            <a:off x="6466042" y="6097406"/>
            <a:ext cx="2057400" cy="365125"/>
          </a:xfrm>
        </p:spPr>
        <p:txBody>
          <a:bodyPr/>
          <a:lstStyle/>
          <a:p>
            <a:fld id="{B4451160-128F-4DAD-AE29-4A8CC0E7B9E9}" type="slidenum">
              <a:rPr kumimoji="1" lang="ja-JP" altLang="en-US" smtClean="0"/>
              <a:t>2</a:t>
            </a:fld>
            <a:endParaRPr kumimoji="1" lang="ja-JP" altLang="en-US" dirty="0"/>
          </a:p>
        </p:txBody>
      </p:sp>
      <p:sp>
        <p:nvSpPr>
          <p:cNvPr id="8" name="タイトル 7"/>
          <p:cNvSpPr>
            <a:spLocks noGrp="1"/>
          </p:cNvSpPr>
          <p:nvPr>
            <p:ph type="title"/>
          </p:nvPr>
        </p:nvSpPr>
        <p:spPr>
          <a:xfrm>
            <a:off x="555498" y="273686"/>
            <a:ext cx="7886700" cy="1325563"/>
          </a:xfrm>
        </p:spPr>
        <p:txBody>
          <a:bodyPr/>
          <a:lstStyle/>
          <a:p>
            <a:r>
              <a:rPr kumimoji="1" lang="ja-JP" altLang="en-US" dirty="0" smtClean="0"/>
              <a:t>研究背景</a:t>
            </a:r>
            <a:endParaRPr kumimoji="1" lang="ja-JP" altLang="en-US" dirty="0"/>
          </a:p>
        </p:txBody>
      </p:sp>
    </p:spTree>
    <p:extLst>
      <p:ext uri="{BB962C8B-B14F-4D97-AF65-F5344CB8AC3E}">
        <p14:creationId xmlns:p14="http://schemas.microsoft.com/office/powerpoint/2010/main" val="3945963765"/>
      </p:ext>
    </p:extLst>
  </p:cSld>
  <p:clrMapOvr>
    <a:masterClrMapping/>
  </p:clrMapOvr>
  <mc:AlternateContent xmlns:mc="http://schemas.openxmlformats.org/markup-compatibility/2006" xmlns:p14="http://schemas.microsoft.com/office/powerpoint/2010/main">
    <mc:Choice Requires="p14">
      <p:transition spd="slow" p14:dur="2000" advTm="3542"/>
    </mc:Choice>
    <mc:Fallback xmlns="">
      <p:transition spd="slow" advTm="354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73786" y="1222521"/>
            <a:ext cx="8166434" cy="5316392"/>
          </a:xfrm>
        </p:spPr>
        <p:txBody>
          <a:bodyPr>
            <a:noAutofit/>
          </a:bodyPr>
          <a:lstStyle/>
          <a:p>
            <a:pPr marL="0" indent="0">
              <a:lnSpc>
                <a:spcPct val="100000"/>
              </a:lnSpc>
              <a:buNone/>
            </a:pPr>
            <a:r>
              <a:rPr lang="ja-JP" altLang="en-US" b="1" u="sng" dirty="0">
                <a:latin typeface="ＭＳ Ｐゴシック" panose="020B0600070205080204" pitchFamily="50" charset="-128"/>
              </a:rPr>
              <a:t>リバースプロキシによるロードバランシング手法</a:t>
            </a:r>
            <a:endParaRPr lang="en-US" altLang="ja-JP" b="1" u="sng" dirty="0">
              <a:latin typeface="ＭＳ Ｐゴシック" panose="020B0600070205080204" pitchFamily="50" charset="-128"/>
            </a:endParaRPr>
          </a:p>
          <a:p>
            <a:pPr marL="0" indent="0">
              <a:lnSpc>
                <a:spcPct val="100000"/>
              </a:lnSpc>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Tsuchi</a:t>
            </a:r>
            <a:r>
              <a:rPr lang="en-US" altLang="ja-JP" sz="2400" dirty="0">
                <a:latin typeface="ＭＳ Ｐゴシック" panose="020B0600070205080204" pitchFamily="50" charset="-128"/>
              </a:rPr>
              <a:t> </a:t>
            </a:r>
            <a:r>
              <a:rPr lang="en-US" altLang="ja-JP" sz="2400" dirty="0" smtClean="0">
                <a:latin typeface="ＭＳ Ｐゴシック" panose="020B0600070205080204" pitchFamily="50" charset="-128"/>
              </a:rPr>
              <a:t>2008]</a:t>
            </a:r>
            <a:r>
              <a:rPr lang="ja-JP" altLang="en-US" sz="2400" dirty="0" smtClean="0">
                <a:latin typeface="ＭＳ Ｐゴシック" panose="020B0600070205080204" pitchFamily="50" charset="-128"/>
              </a:rPr>
              <a:t> </a:t>
            </a:r>
            <a:r>
              <a:rPr lang="en-US" altLang="ja-JP" sz="2400" dirty="0" smtClean="0">
                <a:latin typeface="ＭＳ Ｐゴシック" panose="020B0600070205080204" pitchFamily="50" charset="-128"/>
              </a:rPr>
              <a:t>HTTP</a:t>
            </a:r>
            <a:r>
              <a:rPr lang="ja-JP" altLang="en-US" sz="2400" dirty="0">
                <a:latin typeface="ＭＳ Ｐゴシック" panose="020B0600070205080204" pitchFamily="50" charset="-128"/>
              </a:rPr>
              <a:t>セッションのハンドオーバに</a:t>
            </a:r>
            <a:r>
              <a:rPr lang="ja-JP" altLang="en-US" sz="2400" dirty="0" smtClean="0">
                <a:latin typeface="ＭＳ Ｐゴシック" panose="020B0600070205080204" pitchFamily="50" charset="-128"/>
              </a:rPr>
              <a:t>よる</a:t>
            </a:r>
            <a:r>
              <a:rPr lang="en-US" altLang="ja-JP" sz="2400" dirty="0" smtClean="0">
                <a:latin typeface="ＭＳ Ｐゴシック" panose="020B0600070205080204" pitchFamily="50" charset="-128"/>
              </a:rPr>
              <a:t>WEB</a:t>
            </a:r>
            <a:r>
              <a:rPr lang="ja-JP" altLang="en-US" sz="2400" dirty="0">
                <a:latin typeface="ＭＳ Ｐゴシック" panose="020B0600070205080204" pitchFamily="50" charset="-128"/>
              </a:rPr>
              <a:t>サーバの</a:t>
            </a:r>
            <a:r>
              <a:rPr lang="ja-JP" altLang="en-US" sz="2400" dirty="0" smtClean="0">
                <a:latin typeface="ＭＳ Ｐゴシック" panose="020B0600070205080204" pitchFamily="50" charset="-128"/>
              </a:rPr>
              <a:t>ロードバランス</a:t>
            </a:r>
            <a:endParaRPr lang="en-US" altLang="ja-JP" sz="2400" b="1" u="sng" dirty="0">
              <a:latin typeface="ＭＳ Ｐゴシック" panose="020B0600070205080204" pitchFamily="50" charset="-128"/>
            </a:endParaRPr>
          </a:p>
          <a:p>
            <a:pPr marL="0" indent="0">
              <a:lnSpc>
                <a:spcPct val="100000"/>
              </a:lnSpc>
              <a:buNone/>
            </a:pPr>
            <a:r>
              <a:rPr lang="en-US" altLang="ja-JP" b="1" u="sng" dirty="0">
                <a:latin typeface="ＭＳ Ｐゴシック" panose="020B0600070205080204" pitchFamily="50" charset="-128"/>
              </a:rPr>
              <a:t>WEB</a:t>
            </a:r>
            <a:r>
              <a:rPr lang="ja-JP" altLang="en-US" b="1" u="sng" dirty="0">
                <a:latin typeface="ＭＳ Ｐゴシック" panose="020B0600070205080204" pitchFamily="50" charset="-128"/>
              </a:rPr>
              <a:t>サーバ計測システムの設計・開発</a:t>
            </a:r>
            <a:endParaRPr lang="en-US" altLang="ja-JP" b="1" u="sng" dirty="0">
              <a:latin typeface="ＭＳ Ｐゴシック" panose="020B0600070205080204" pitchFamily="50" charset="-128"/>
            </a:endParaRPr>
          </a:p>
          <a:p>
            <a:pPr marL="0" indent="0">
              <a:lnSpc>
                <a:spcPct val="100000"/>
              </a:lnSpc>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Horiuchi</a:t>
            </a:r>
            <a:r>
              <a:rPr lang="en-US" altLang="ja-JP" sz="2400" dirty="0">
                <a:latin typeface="ＭＳ Ｐゴシック" panose="020B0600070205080204" pitchFamily="50" charset="-128"/>
              </a:rPr>
              <a:t> 2014</a:t>
            </a:r>
            <a:r>
              <a:rPr lang="en-US" altLang="ja-JP" sz="2400" dirty="0" smtClean="0">
                <a:latin typeface="ＭＳ Ｐゴシック" panose="020B0600070205080204" pitchFamily="50" charset="-128"/>
              </a:rPr>
              <a:t>]</a:t>
            </a:r>
            <a:r>
              <a:rPr lang="ja-JP" altLang="en-US" sz="2400" dirty="0" smtClean="0">
                <a:latin typeface="ＭＳ Ｐゴシック" panose="020B0600070205080204" pitchFamily="50" charset="-128"/>
              </a:rPr>
              <a:t>クラウド</a:t>
            </a:r>
            <a:r>
              <a:rPr lang="ja-JP" altLang="en-US" sz="2400" dirty="0">
                <a:latin typeface="ＭＳ Ｐゴシック" panose="020B0600070205080204" pitchFamily="50" charset="-128"/>
              </a:rPr>
              <a:t>に適した</a:t>
            </a:r>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システム</a:t>
            </a:r>
            <a:r>
              <a:rPr lang="ja-JP" altLang="en-US" sz="2400" dirty="0" smtClean="0">
                <a:latin typeface="ＭＳ Ｐゴシック" panose="020B0600070205080204" pitchFamily="50" charset="-128"/>
              </a:rPr>
              <a:t>の負荷</a:t>
            </a:r>
            <a:r>
              <a:rPr lang="ja-JP" altLang="en-US" sz="2400" dirty="0">
                <a:latin typeface="ＭＳ Ｐゴシック" panose="020B0600070205080204" pitchFamily="50" charset="-128"/>
              </a:rPr>
              <a:t>監視機能の改善に</a:t>
            </a:r>
            <a:r>
              <a:rPr lang="ja-JP" altLang="en-US" sz="2400" dirty="0" smtClean="0">
                <a:latin typeface="ＭＳ Ｐゴシック" panose="020B0600070205080204" pitchFamily="50" charset="-128"/>
              </a:rPr>
              <a:t>ついて</a:t>
            </a:r>
            <a:endParaRPr lang="en-US" altLang="ja-JP" b="1" u="sng" dirty="0">
              <a:latin typeface="ＭＳ Ｐゴシック" panose="020B0600070205080204" pitchFamily="50" charset="-128"/>
            </a:endParaRPr>
          </a:p>
          <a:p>
            <a:pPr marL="0" indent="0">
              <a:lnSpc>
                <a:spcPct val="100000"/>
              </a:lnSpc>
              <a:buNone/>
            </a:pPr>
            <a:r>
              <a:rPr lang="ja-JP" altLang="en-US" b="1" u="sng" dirty="0" smtClean="0">
                <a:latin typeface="ＭＳ Ｐゴシック" panose="020B0600070205080204" pitchFamily="50" charset="-128"/>
              </a:rPr>
              <a:t>応答速度の最適化</a:t>
            </a:r>
            <a:endParaRPr lang="en-US" altLang="ja-JP" b="1" u="sng"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a:t>
            </a:r>
            <a:r>
              <a:rPr lang="en-US" altLang="ja-JP" sz="2400" dirty="0" err="1" smtClean="0">
                <a:latin typeface="ＭＳ Ｐゴシック" panose="020B0600070205080204" pitchFamily="50" charset="-128"/>
              </a:rPr>
              <a:t>Kono</a:t>
            </a:r>
            <a:r>
              <a:rPr lang="en-US" altLang="ja-JP" sz="2400" dirty="0" smtClean="0">
                <a:latin typeface="ＭＳ Ｐゴシック" panose="020B0600070205080204" pitchFamily="50" charset="-128"/>
              </a:rPr>
              <a:t> 2007]</a:t>
            </a:r>
            <a:r>
              <a:rPr lang="ja-JP" altLang="en-US" sz="2400" dirty="0" smtClean="0">
                <a:latin typeface="ＭＳ Ｐゴシック" panose="020B0600070205080204" pitchFamily="50" charset="-128"/>
              </a:rPr>
              <a:t>複数のロードバランサによるＷｅｂシステムの応答時間最適化</a:t>
            </a:r>
            <a:endParaRPr lang="en-US" altLang="ja-JP" sz="2400" dirty="0" smtClean="0">
              <a:latin typeface="ＭＳ Ｐゴシック" panose="020B0600070205080204" pitchFamily="50" charset="-128"/>
            </a:endParaRPr>
          </a:p>
          <a:p>
            <a:pPr marL="0" indent="0">
              <a:lnSpc>
                <a:spcPct val="100000"/>
              </a:lnSpc>
              <a:buNone/>
            </a:pPr>
            <a:r>
              <a:rPr lang="ja-JP" altLang="en-US" b="1" u="sng" dirty="0" smtClean="0">
                <a:latin typeface="ＭＳ Ｐゴシック" panose="020B0600070205080204" pitchFamily="50" charset="-128"/>
              </a:rPr>
              <a:t>応答</a:t>
            </a:r>
            <a:r>
              <a:rPr lang="ja-JP" altLang="en-US" b="1" u="sng" dirty="0">
                <a:latin typeface="ＭＳ Ｐゴシック" panose="020B0600070205080204" pitchFamily="50" charset="-128"/>
              </a:rPr>
              <a:t>速度</a:t>
            </a:r>
            <a:r>
              <a:rPr lang="ja-JP" altLang="en-US" b="1" u="sng" dirty="0" smtClean="0">
                <a:latin typeface="ＭＳ Ｐゴシック" panose="020B0600070205080204" pitchFamily="50" charset="-128"/>
              </a:rPr>
              <a:t>の</a:t>
            </a:r>
            <a:r>
              <a:rPr lang="ja-JP" altLang="en-US" b="1" u="sng" dirty="0">
                <a:latin typeface="ＭＳ Ｐゴシック" panose="020B0600070205080204" pitchFamily="50" charset="-128"/>
              </a:rPr>
              <a:t>評価</a:t>
            </a:r>
            <a:endParaRPr lang="en-US" altLang="ja-JP"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[Paul 2014]</a:t>
            </a:r>
            <a:r>
              <a:rPr lang="ja-JP" altLang="en-US" sz="2400" dirty="0" smtClean="0">
                <a:latin typeface="ＭＳ Ｐゴシック" panose="020B0600070205080204" pitchFamily="50" charset="-128"/>
              </a:rPr>
              <a:t>反応時間の遅延とそれに対するユーザの反応</a:t>
            </a:r>
            <a:endParaRPr lang="en-US" altLang="ja-JP" u="sng"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
        <p:nvSpPr>
          <p:cNvPr id="5" name="タイトル 4"/>
          <p:cNvSpPr>
            <a:spLocks noGrp="1"/>
          </p:cNvSpPr>
          <p:nvPr>
            <p:ph type="title"/>
          </p:nvPr>
        </p:nvSpPr>
        <p:spPr>
          <a:xfrm>
            <a:off x="482346" y="127382"/>
            <a:ext cx="7886700" cy="1325563"/>
          </a:xfrm>
        </p:spPr>
        <p:txBody>
          <a:bodyPr/>
          <a:lstStyle/>
          <a:p>
            <a:r>
              <a:rPr lang="ja-JP" altLang="en-US" dirty="0" smtClean="0"/>
              <a:t>関連研究</a:t>
            </a:r>
            <a:endParaRPr kumimoji="1" lang="ja-JP" altLang="en-US" dirty="0"/>
          </a:p>
        </p:txBody>
      </p:sp>
    </p:spTree>
    <p:extLst>
      <p:ext uri="{BB962C8B-B14F-4D97-AF65-F5344CB8AC3E}">
        <p14:creationId xmlns:p14="http://schemas.microsoft.com/office/powerpoint/2010/main" val="137280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575792"/>
            <a:ext cx="8078028" cy="4852440"/>
          </a:xfrm>
        </p:spPr>
        <p:txBody>
          <a:bodyPr>
            <a:noAutofit/>
          </a:bodyPr>
          <a:lstStyle/>
          <a:p>
            <a:pPr algn="just">
              <a:lnSpc>
                <a:spcPct val="110000"/>
              </a:lnSpc>
            </a:pPr>
            <a:r>
              <a:rPr lang="ja-JP" altLang="en-US" sz="3200" dirty="0" smtClean="0"/>
              <a:t>サーバ間の性能や通信装置の性能にバラつきがある場合，</a:t>
            </a:r>
            <a:r>
              <a:rPr lang="ja-JP" altLang="en-US" sz="3200" u="sng" dirty="0" smtClean="0"/>
              <a:t>応答速度が一定とは限らない</a:t>
            </a:r>
            <a:r>
              <a:rPr lang="ja-JP" altLang="en-US" sz="3200" dirty="0" smtClean="0"/>
              <a:t>．</a:t>
            </a:r>
            <a:endParaRPr lang="en-US" altLang="ja-JP" sz="3200" dirty="0" smtClean="0"/>
          </a:p>
          <a:p>
            <a:pPr algn="just">
              <a:lnSpc>
                <a:spcPct val="110000"/>
              </a:lnSpc>
            </a:pPr>
            <a:r>
              <a:rPr lang="ja-JP" altLang="en-US" sz="3200" dirty="0" smtClean="0"/>
              <a:t>均等</a:t>
            </a:r>
            <a:r>
              <a:rPr lang="ja-JP" altLang="en-US" sz="3200" dirty="0"/>
              <a:t>に割り振る「ラウンドロビン」</a:t>
            </a:r>
            <a:r>
              <a:rPr lang="ja-JP" altLang="en-US" sz="3200" dirty="0" smtClean="0"/>
              <a:t>方式は導入はしやすいが，</a:t>
            </a:r>
            <a:r>
              <a:rPr lang="ja-JP" altLang="en-US" sz="3200" u="sng" dirty="0" smtClean="0"/>
              <a:t>応答速度に応じた，負荷分散に対応していない</a:t>
            </a:r>
            <a:r>
              <a:rPr lang="ja-JP" altLang="en-US" sz="3200" dirty="0" smtClean="0"/>
              <a:t>．</a:t>
            </a:r>
            <a:endParaRPr lang="en-US" altLang="ja-JP" sz="3200" dirty="0" smtClean="0"/>
          </a:p>
          <a:p>
            <a:pPr algn="just">
              <a:lnSpc>
                <a:spcPct val="110000"/>
              </a:lnSpc>
            </a:pPr>
            <a:r>
              <a:rPr lang="ja-JP" altLang="ja-JP" sz="3200" u="sng" dirty="0"/>
              <a:t>安価で現行システムに導入</a:t>
            </a:r>
            <a:r>
              <a:rPr lang="ja-JP" altLang="ja-JP" sz="3200" u="sng" dirty="0" smtClean="0"/>
              <a:t>でき</a:t>
            </a:r>
            <a:r>
              <a:rPr lang="ja-JP" altLang="en-US" sz="3200" u="sng" dirty="0" smtClean="0"/>
              <a:t>る</a:t>
            </a:r>
            <a:r>
              <a:rPr lang="ja-JP" altLang="ja-JP" sz="3200" u="sng" dirty="0" smtClean="0"/>
              <a:t>実装</a:t>
            </a:r>
            <a:r>
              <a:rPr lang="ja-JP" altLang="ja-JP" sz="3200" u="sng" dirty="0"/>
              <a:t>方法が求められる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3347172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393192" y="1690689"/>
            <a:ext cx="8558784" cy="4381247"/>
          </a:xfrm>
        </p:spPr>
        <p:txBody>
          <a:bodyPr>
            <a:noAutofit/>
          </a:bodyPr>
          <a:lstStyle/>
          <a:p>
            <a:r>
              <a:rPr lang="ja-JP" altLang="en-US" sz="3200" dirty="0"/>
              <a:t>応答速度によってサーバの割り振り先を決めるアルゴリズムの提案</a:t>
            </a:r>
            <a:r>
              <a:rPr lang="ja-JP" altLang="en-US" sz="3200" dirty="0" smtClean="0"/>
              <a:t>．</a:t>
            </a:r>
            <a:endParaRPr lang="en-US" altLang="ja-JP" sz="3200" strike="sngStrike" dirty="0"/>
          </a:p>
          <a:p>
            <a:endParaRPr lang="en-US" altLang="ja-JP" sz="3200" dirty="0" smtClean="0"/>
          </a:p>
          <a:p>
            <a:r>
              <a:rPr lang="ja-JP" altLang="en-US" sz="3200" dirty="0" smtClean="0"/>
              <a:t>異種</a:t>
            </a:r>
            <a:r>
              <a:rPr lang="ja-JP" altLang="en-US" sz="3200" dirty="0"/>
              <a:t>環境を想定した，応答速度に基づく</a:t>
            </a:r>
            <a:r>
              <a:rPr lang="ja-JP" altLang="en-US" sz="3200" dirty="0" smtClean="0"/>
              <a:t>動的</a:t>
            </a:r>
            <a:r>
              <a:rPr lang="en-US" altLang="ja-JP" sz="3200" dirty="0"/>
              <a:t/>
            </a:r>
            <a:br>
              <a:rPr lang="en-US" altLang="ja-JP" sz="3200" dirty="0"/>
            </a:br>
            <a:r>
              <a:rPr lang="ja-JP" altLang="en-US" sz="3200" dirty="0" smtClean="0"/>
              <a:t>割り振り</a:t>
            </a:r>
            <a:r>
              <a:rPr lang="ja-JP" altLang="en-US" sz="3200" dirty="0"/>
              <a:t>を行うロードバランサの設計と開発</a:t>
            </a:r>
            <a:r>
              <a:rPr lang="ja-JP" altLang="en-US" sz="3200" dirty="0" smtClean="0"/>
              <a:t>．</a:t>
            </a:r>
            <a:endParaRPr lang="en-US" altLang="ja-JP" sz="3200" dirty="0" smtClean="0"/>
          </a:p>
          <a:p>
            <a:pPr marL="0" indent="0">
              <a:buNone/>
            </a:pPr>
            <a:endParaRPr lang="en-US" altLang="ja-JP" sz="3200" dirty="0"/>
          </a:p>
          <a:p>
            <a:r>
              <a:rPr lang="ja-JP" altLang="en-US" sz="3200" dirty="0" smtClean="0"/>
              <a:t>実験</a:t>
            </a:r>
            <a:r>
              <a:rPr lang="ja-JP" altLang="en-US" sz="3200" dirty="0"/>
              <a:t>に</a:t>
            </a:r>
            <a:r>
              <a:rPr lang="ja-JP" altLang="en-US" sz="3200" dirty="0" smtClean="0"/>
              <a:t>より</a:t>
            </a:r>
            <a:r>
              <a:rPr lang="ja-JP" altLang="en-US" sz="3200" u="sng" dirty="0" smtClean="0"/>
              <a:t>性能が不均一な環境下での</a:t>
            </a:r>
            <a:r>
              <a:rPr lang="ja-JP" altLang="en-US" sz="3200" dirty="0" smtClean="0"/>
              <a:t>実現</a:t>
            </a:r>
            <a:r>
              <a:rPr lang="ja-JP" altLang="en-US" sz="3200" dirty="0"/>
              <a:t>可能性の</a:t>
            </a:r>
            <a:r>
              <a:rPr lang="ja-JP" altLang="en-US" sz="3200" dirty="0"/>
              <a:t>評価．</a:t>
            </a:r>
            <a:endParaRPr lang="ja-JP" altLang="en-US"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6" name="正方形/長方形 5"/>
          <p:cNvSpPr/>
          <p:nvPr/>
        </p:nvSpPr>
        <p:spPr>
          <a:xfrm>
            <a:off x="3470741" y="554906"/>
            <a:ext cx="5280067" cy="851367"/>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r>
              <a:rPr lang="ja-JP" altLang="ja-JP" sz="2400" dirty="0"/>
              <a:t>安価で導入</a:t>
            </a:r>
            <a:r>
              <a:rPr lang="ja-JP" altLang="en-US" sz="2400" dirty="0"/>
              <a:t>しやすい</a:t>
            </a:r>
            <a:r>
              <a:rPr lang="ja-JP" altLang="ja-JP" sz="2400" dirty="0"/>
              <a:t>システ</a:t>
            </a:r>
            <a:r>
              <a:rPr lang="ja-JP" altLang="en-US" sz="2400" dirty="0"/>
              <a:t>ムで</a:t>
            </a:r>
            <a:r>
              <a:rPr lang="ja-JP" altLang="ja-JP" sz="2400" dirty="0"/>
              <a:t>課題の解決</a:t>
            </a:r>
            <a:r>
              <a:rPr lang="ja-JP" altLang="en-US" sz="2400" dirty="0"/>
              <a:t>を目指す</a:t>
            </a:r>
            <a:r>
              <a:rPr lang="ja-JP" altLang="en-US" sz="2400" dirty="0" smtClean="0"/>
              <a:t>．</a:t>
            </a:r>
            <a:endParaRPr lang="ja-JP" altLang="en-US" sz="2400" dirty="0"/>
          </a:p>
        </p:txBody>
      </p:sp>
    </p:spTree>
    <p:extLst>
      <p:ext uri="{BB962C8B-B14F-4D97-AF65-F5344CB8AC3E}">
        <p14:creationId xmlns:p14="http://schemas.microsoft.com/office/powerpoint/2010/main" val="33680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smtClean="0"/>
              <a:t>提案システム</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62" name="図 61"/>
          <p:cNvPicPr>
            <a:picLocks noChangeAspect="1"/>
          </p:cNvPicPr>
          <p:nvPr/>
        </p:nvPicPr>
        <p:blipFill>
          <a:blip r:embed="rId3"/>
          <a:stretch>
            <a:fillRect/>
          </a:stretch>
        </p:blipFill>
        <p:spPr>
          <a:xfrm>
            <a:off x="658007" y="914842"/>
            <a:ext cx="7785862" cy="5852230"/>
          </a:xfrm>
          <a:prstGeom prst="rect">
            <a:avLst/>
          </a:prstGeom>
        </p:spPr>
      </p:pic>
    </p:spTree>
    <p:extLst>
      <p:ext uri="{BB962C8B-B14F-4D97-AF65-F5344CB8AC3E}">
        <p14:creationId xmlns:p14="http://schemas.microsoft.com/office/powerpoint/2010/main" val="3726678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177022" cy="1325563"/>
          </a:xfrm>
        </p:spPr>
        <p:txBody>
          <a:bodyPr>
            <a:normAutofit/>
          </a:bodyPr>
          <a:lstStyle/>
          <a:p>
            <a:r>
              <a:rPr kumimoji="1" lang="en-US" altLang="ja-JP" dirty="0" smtClean="0"/>
              <a:t>[Step:3]</a:t>
            </a:r>
            <a:r>
              <a:rPr kumimoji="1" lang="ja-JP" altLang="en-US" dirty="0" smtClean="0"/>
              <a:t>応答速度</a:t>
            </a:r>
            <a:r>
              <a:rPr lang="ja-JP" altLang="en-US" dirty="0"/>
              <a:t>の</a:t>
            </a:r>
            <a:r>
              <a:rPr kumimoji="1" lang="ja-JP" altLang="en-US" dirty="0" smtClean="0"/>
              <a:t>評価付け</a:t>
            </a:r>
            <a:endParaRPr kumimoji="1" lang="ja-JP" altLang="en-US" sz="54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110203"/>
                <a:ext cx="7886700" cy="4059936"/>
              </a:xfrm>
            </p:spPr>
            <p:txBody>
              <a:bodyPr>
                <a:noAutofit/>
              </a:bodyPr>
              <a:lstStyle/>
              <a:p>
                <a:pPr>
                  <a:lnSpc>
                    <a:spcPct val="100000"/>
                  </a:lnSpc>
                </a:pPr>
                <a:endParaRPr lang="en-US" altLang="ja-JP" sz="2900" dirty="0" smtClean="0"/>
              </a:p>
              <a:p>
                <a:pPr>
                  <a:lnSpc>
                    <a:spcPct val="100000"/>
                  </a:lnSpc>
                </a:pPr>
                <a:r>
                  <a:rPr lang="ja-JP" altLang="en-US" sz="2900" dirty="0" smtClean="0"/>
                  <a:t>評価は主観的になりやすいため，</a:t>
                </a:r>
                <a:r>
                  <a:rPr lang="en-US" altLang="ja-JP" sz="2900" dirty="0">
                    <a:latin typeface="ＭＳ Ｐゴシック" panose="020B0600070205080204" pitchFamily="50" charset="-128"/>
                  </a:rPr>
                  <a:t>[Paul 2014]</a:t>
                </a:r>
                <a:r>
                  <a:rPr lang="ja-JP" altLang="en-US" sz="2900" dirty="0"/>
                  <a:t>や</a:t>
                </a:r>
                <a:r>
                  <a:rPr lang="en-US" altLang="ja-JP" sz="2900" dirty="0"/>
                  <a:t>[Google 2008]</a:t>
                </a:r>
                <a:r>
                  <a:rPr lang="ja-JP" altLang="en-US" sz="2900" dirty="0"/>
                  <a:t>を参考</a:t>
                </a:r>
                <a:r>
                  <a:rPr lang="ja-JP" altLang="en-US" sz="2900" dirty="0" smtClean="0"/>
                  <a:t>に</a:t>
                </a:r>
                <a:r>
                  <a:rPr lang="ja-JP" altLang="ja-JP" sz="2900" dirty="0" smtClean="0"/>
                  <a:t>応答</a:t>
                </a:r>
                <a:r>
                  <a:rPr lang="ja-JP" altLang="ja-JP" sz="2900" dirty="0"/>
                  <a:t>速度の範囲</a:t>
                </a:r>
                <a:r>
                  <a:rPr lang="ja-JP" altLang="ja-JP" sz="2900" dirty="0" smtClean="0"/>
                  <a:t>を</a:t>
                </a:r>
                <a:r>
                  <a:rPr lang="ja-JP" altLang="en-US" sz="2900" dirty="0"/>
                  <a:t>設定</a:t>
                </a:r>
                <a:r>
                  <a:rPr lang="ja-JP" altLang="ja-JP" sz="2900" dirty="0" smtClean="0"/>
                  <a:t>．</a:t>
                </a:r>
                <a:endParaRPr lang="en-US" altLang="ja-JP" sz="2900" dirty="0"/>
              </a:p>
              <a:p>
                <a:pPr>
                  <a:lnSpc>
                    <a:spcPct val="100000"/>
                  </a:lnSpc>
                </a:pPr>
                <a:r>
                  <a:rPr lang="en-US" altLang="ja-JP" sz="2900" i="1" dirty="0" smtClean="0"/>
                  <a:t>L</a:t>
                </a:r>
                <a:r>
                  <a:rPr lang="en-US" altLang="ja-JP" sz="2900" baseline="-25000" dirty="0" smtClean="0"/>
                  <a:t>1</a:t>
                </a:r>
                <a:r>
                  <a:rPr lang="ja-JP" altLang="ja-JP" sz="2900" dirty="0"/>
                  <a:t>～</a:t>
                </a:r>
                <a:r>
                  <a:rPr lang="en-US" altLang="ja-JP" sz="2900" i="1" dirty="0"/>
                  <a:t>L</a:t>
                </a:r>
                <a:r>
                  <a:rPr lang="en-US" altLang="ja-JP" sz="2900" baseline="-25000" dirty="0"/>
                  <a:t>n</a:t>
                </a:r>
                <a:r>
                  <a:rPr lang="ja-JP" altLang="ja-JP" sz="2900" dirty="0"/>
                  <a:t>の</a:t>
                </a:r>
                <a:r>
                  <a:rPr lang="en-US" altLang="ja-JP" sz="2900" u="sng" dirty="0"/>
                  <a:t>n</a:t>
                </a:r>
                <a:r>
                  <a:rPr lang="ja-JP" altLang="ja-JP" sz="2900" u="sng" dirty="0"/>
                  <a:t>段階で評価</a:t>
                </a:r>
                <a:r>
                  <a:rPr lang="ja-JP" altLang="en-US" sz="2900" u="sng" dirty="0"/>
                  <a:t>を行う</a:t>
                </a:r>
                <a:r>
                  <a:rPr lang="en-US" altLang="ja-JP" sz="2900" dirty="0" smtClean="0"/>
                  <a:t>.</a:t>
                </a:r>
                <a:endParaRPr lang="en-US" altLang="ja-JP" sz="2900" dirty="0"/>
              </a:p>
              <a:p>
                <a:pPr>
                  <a:lnSpc>
                    <a:spcPct val="100000"/>
                  </a:lnSpc>
                </a:pPr>
                <a:r>
                  <a:rPr lang="en-US" altLang="ja-JP" sz="2900" dirty="0" smtClean="0"/>
                  <a:t> </a:t>
                </a:r>
                <a:r>
                  <a:rPr lang="ja-JP" altLang="en-US" sz="2900" dirty="0"/>
                  <a:t>評価付けに使う数式は下記に示す</a:t>
                </a:r>
                <a:r>
                  <a:rPr lang="ja-JP" altLang="en-US" sz="2900" dirty="0" smtClean="0"/>
                  <a:t>．</a:t>
                </a:r>
                <a:endParaRPr lang="en-US" altLang="ja-JP" sz="2900" dirty="0"/>
              </a:p>
              <a:p>
                <a:pPr>
                  <a:lnSpc>
                    <a:spcPct val="100000"/>
                  </a:lnSpc>
                </a:pPr>
                <a:r>
                  <a:rPr lang="en-US" altLang="ja-JP" sz="2900" i="1" dirty="0" smtClean="0"/>
                  <a:t>L</a:t>
                </a:r>
                <a:r>
                  <a:rPr lang="ja-JP" altLang="ja-JP" sz="2900" dirty="0" smtClean="0"/>
                  <a:t>は</a:t>
                </a:r>
                <a:r>
                  <a:rPr lang="ja-JP" altLang="en-US" sz="2900" dirty="0" smtClean="0"/>
                  <a:t>サーバ</a:t>
                </a:r>
                <a:r>
                  <a:rPr lang="ja-JP" altLang="ja-JP" sz="2900" dirty="0" smtClean="0"/>
                  <a:t>評価値，</a:t>
                </a:r>
                <a14:m>
                  <m:oMath xmlns:m="http://schemas.openxmlformats.org/officeDocument/2006/math">
                    <m:r>
                      <a:rPr lang="en-US" altLang="ja-JP" sz="2900" i="1" dirty="0">
                        <a:latin typeface="Cambria Math" panose="02040503050406030204" pitchFamily="18" charset="0"/>
                      </a:rPr>
                      <m:t>𝐴𝑣𝑒</m:t>
                    </m:r>
                  </m:oMath>
                </a14:m>
                <a:r>
                  <a:rPr lang="en-US" altLang="ja-JP" sz="2900" dirty="0" smtClean="0"/>
                  <a:t> </a:t>
                </a:r>
                <a:r>
                  <a:rPr lang="ja-JP" altLang="ja-JP" sz="2900" dirty="0"/>
                  <a:t>は</a:t>
                </a:r>
                <a:r>
                  <a:rPr lang="ja-JP" altLang="ja-JP" sz="2900" dirty="0" smtClean="0"/>
                  <a:t>過去の</a:t>
                </a:r>
                <a:r>
                  <a:rPr lang="ja-JP" altLang="ja-JP" sz="2900" dirty="0"/>
                  <a:t>平均速度，</a:t>
                </a:r>
                <a14:m>
                  <m:oMath xmlns:m="http://schemas.openxmlformats.org/officeDocument/2006/math">
                    <m:r>
                      <a:rPr lang="en-US" altLang="ja-JP" sz="2900" i="1">
                        <a:latin typeface="Cambria Math" panose="02040503050406030204" pitchFamily="18" charset="0"/>
                      </a:rPr>
                      <m:t>𝑇</m:t>
                    </m:r>
                    <m:r>
                      <a:rPr lang="ja-JP" altLang="en-US" sz="2900" i="1">
                        <a:latin typeface="Cambria Math" panose="02040503050406030204" pitchFamily="18" charset="0"/>
                      </a:rPr>
                      <m:t>は</m:t>
                    </m:r>
                  </m:oMath>
                </a14:m>
                <a:r>
                  <a:rPr lang="ja-JP" altLang="ja-JP" sz="2900" dirty="0" smtClean="0"/>
                  <a:t>応答</a:t>
                </a:r>
                <a:r>
                  <a:rPr lang="ja-JP" altLang="ja-JP" sz="2900" dirty="0"/>
                  <a:t>速度の範囲を示す</a:t>
                </a:r>
                <a:r>
                  <a:rPr lang="ja-JP" altLang="ja-JP" sz="2900" dirty="0" smtClean="0"/>
                  <a:t>．</a:t>
                </a:r>
                <a:endParaRPr lang="ja-JP" altLang="ja-JP" sz="29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110203"/>
                <a:ext cx="7886700" cy="4059936"/>
              </a:xfrm>
              <a:blipFill>
                <a:blip r:embed="rId2"/>
                <a:stretch>
                  <a:fillRect l="-1468" r="-23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7" name="図 6"/>
          <p:cNvPicPr>
            <a:picLocks noChangeAspect="1"/>
          </p:cNvPicPr>
          <p:nvPr/>
        </p:nvPicPr>
        <p:blipFill rotWithShape="1">
          <a:blip r:embed="rId3"/>
          <a:srcRect l="30907" r="30967"/>
          <a:stretch/>
        </p:blipFill>
        <p:spPr>
          <a:xfrm>
            <a:off x="1146170" y="4853035"/>
            <a:ext cx="6851660" cy="1390652"/>
          </a:xfrm>
          <a:prstGeom prst="rect">
            <a:avLst/>
          </a:prstGeom>
        </p:spPr>
      </p:pic>
    </p:spTree>
    <p:extLst>
      <p:ext uri="{BB962C8B-B14F-4D97-AF65-F5344CB8AC3E}">
        <p14:creationId xmlns:p14="http://schemas.microsoft.com/office/powerpoint/2010/main" val="1211922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en-US" altLang="ja-JP" dirty="0" smtClean="0"/>
              <a:t>[</a:t>
            </a:r>
            <a:r>
              <a:rPr lang="en-US" altLang="ja-JP" dirty="0"/>
              <a:t>S</a:t>
            </a:r>
            <a:r>
              <a:rPr lang="en-US" altLang="ja-JP" dirty="0" smtClean="0"/>
              <a:t>tep:5]</a:t>
            </a:r>
            <a:r>
              <a:rPr lang="ja-JP" altLang="en-US" dirty="0" smtClean="0"/>
              <a:t>の実現方法</a:t>
            </a:r>
            <a:endParaRPr kumimoji="1" lang="ja-JP" altLang="en-US" dirty="0"/>
          </a:p>
        </p:txBody>
      </p:sp>
      <p:sp>
        <p:nvSpPr>
          <p:cNvPr id="3" name="コンテンツ プレースホルダー 2"/>
          <p:cNvSpPr>
            <a:spLocks noGrp="1"/>
          </p:cNvSpPr>
          <p:nvPr>
            <p:ph idx="1"/>
          </p:nvPr>
        </p:nvSpPr>
        <p:spPr>
          <a:xfrm>
            <a:off x="438340" y="936467"/>
            <a:ext cx="8267319" cy="5395913"/>
          </a:xfrm>
        </p:spPr>
        <p:txBody>
          <a:bodyPr>
            <a:normAutofit fontScale="92500" lnSpcReduction="20000"/>
          </a:bodyPr>
          <a:lstStyle/>
          <a:p>
            <a:pPr marL="0" indent="0">
              <a:lnSpc>
                <a:spcPct val="110000"/>
              </a:lnSpc>
              <a:buNone/>
            </a:pPr>
            <a:endParaRPr lang="en-US" altLang="ja-JP" sz="3200" dirty="0" smtClean="0"/>
          </a:p>
          <a:p>
            <a:pPr>
              <a:lnSpc>
                <a:spcPct val="110000"/>
              </a:lnSpc>
            </a:pPr>
            <a:r>
              <a:rPr lang="en-US" altLang="ja-JP" sz="3200" dirty="0" smtClean="0"/>
              <a:t>Web</a:t>
            </a:r>
            <a:r>
              <a:rPr lang="ja-JP" altLang="ja-JP" sz="3200" dirty="0" smtClean="0"/>
              <a:t>で</a:t>
            </a:r>
            <a:r>
              <a:rPr lang="ja-JP" altLang="ja-JP" sz="3200" dirty="0"/>
              <a:t>負荷</a:t>
            </a:r>
            <a:r>
              <a:rPr lang="ja-JP" altLang="ja-JP" sz="3200" dirty="0" smtClean="0"/>
              <a:t>分散</a:t>
            </a:r>
            <a:r>
              <a:rPr lang="ja-JP" altLang="en-US" sz="3200" dirty="0" smtClean="0"/>
              <a:t>を行う</a:t>
            </a:r>
            <a:r>
              <a:rPr lang="ja-JP" altLang="ja-JP" sz="3200" dirty="0" smtClean="0"/>
              <a:t>には</a:t>
            </a:r>
            <a:r>
              <a:rPr lang="ja-JP" altLang="en-US" sz="3200" dirty="0" smtClean="0"/>
              <a:t>，</a:t>
            </a:r>
            <a:r>
              <a:rPr lang="ja-JP" altLang="ja-JP" sz="3200" dirty="0" smtClean="0"/>
              <a:t>リバースプロキシ</a:t>
            </a:r>
            <a:r>
              <a:rPr lang="ja-JP" altLang="ja-JP" sz="3200" dirty="0"/>
              <a:t>が使われる</a:t>
            </a:r>
            <a:r>
              <a:rPr lang="ja-JP" altLang="ja-JP" sz="3200" dirty="0" smtClean="0"/>
              <a:t>．</a:t>
            </a:r>
            <a:endParaRPr lang="en-US" altLang="ja-JP" sz="3200" dirty="0" smtClean="0"/>
          </a:p>
          <a:p>
            <a:pPr>
              <a:lnSpc>
                <a:spcPct val="110000"/>
              </a:lnSpc>
            </a:pPr>
            <a:r>
              <a:rPr lang="ja-JP" altLang="ja-JP" sz="3200" dirty="0" smtClean="0"/>
              <a:t>プロトタイプ</a:t>
            </a:r>
            <a:r>
              <a:rPr lang="ja-JP" altLang="ja-JP" sz="3200" dirty="0"/>
              <a:t>では</a:t>
            </a:r>
            <a:r>
              <a:rPr lang="ja-JP" altLang="ja-JP" sz="3200" dirty="0" smtClean="0"/>
              <a:t>，オープンソース</a:t>
            </a:r>
            <a:r>
              <a:rPr lang="ja-JP" altLang="ja-JP" sz="3200" dirty="0"/>
              <a:t>の</a:t>
            </a:r>
            <a:r>
              <a:rPr lang="en-US" altLang="ja-JP" sz="3200" dirty="0"/>
              <a:t>Web</a:t>
            </a:r>
            <a:r>
              <a:rPr lang="ja-JP" altLang="ja-JP" sz="3200" dirty="0"/>
              <a:t>サーバである</a:t>
            </a:r>
            <a:r>
              <a:rPr lang="en-US" altLang="ja-JP" sz="3200" dirty="0"/>
              <a:t>NGINX(</a:t>
            </a:r>
            <a:r>
              <a:rPr lang="ja-JP" altLang="ja-JP" sz="3200" dirty="0"/>
              <a:t>エンジンエックス</a:t>
            </a:r>
            <a:r>
              <a:rPr lang="en-US" altLang="ja-JP" sz="3200" dirty="0"/>
              <a:t>)</a:t>
            </a:r>
            <a:r>
              <a:rPr lang="ja-JP" altLang="ja-JP" sz="3200" dirty="0"/>
              <a:t>を</a:t>
            </a:r>
            <a:r>
              <a:rPr lang="ja-JP" altLang="ja-JP" sz="3200" dirty="0" smtClean="0"/>
              <a:t>用い</a:t>
            </a:r>
            <a:r>
              <a:rPr lang="ja-JP" altLang="en-US" sz="3200" dirty="0" smtClean="0"/>
              <a:t>て実現</a:t>
            </a:r>
            <a:r>
              <a:rPr lang="ja-JP" altLang="ja-JP" sz="3200" dirty="0" smtClean="0"/>
              <a:t>．</a:t>
            </a:r>
            <a:endParaRPr lang="en-US" altLang="ja-JP" sz="3200" dirty="0" smtClean="0"/>
          </a:p>
          <a:p>
            <a:pPr>
              <a:lnSpc>
                <a:spcPct val="110000"/>
              </a:lnSpc>
            </a:pPr>
            <a:r>
              <a:rPr lang="ja-JP" altLang="en-US" sz="3200" u="sng" dirty="0"/>
              <a:t>応答</a:t>
            </a:r>
            <a:r>
              <a:rPr lang="ja-JP" altLang="en-US" sz="3200" u="sng" dirty="0" smtClean="0"/>
              <a:t>速度に基づいた動的な割り振りは</a:t>
            </a:r>
            <a:r>
              <a:rPr lang="en-US" altLang="ja-JP" sz="3200" dirty="0" smtClean="0">
                <a:solidFill>
                  <a:srgbClr val="FF0000"/>
                </a:solidFill>
              </a:rPr>
              <a:t>NGINX</a:t>
            </a:r>
            <a:r>
              <a:rPr lang="ja-JP" altLang="en-US" sz="3200" dirty="0" smtClean="0">
                <a:solidFill>
                  <a:srgbClr val="FF0000"/>
                </a:solidFill>
              </a:rPr>
              <a:t>設定ファイル</a:t>
            </a:r>
            <a:r>
              <a:rPr lang="ja-JP" altLang="ja-JP" sz="3200" dirty="0" smtClean="0">
                <a:solidFill>
                  <a:srgbClr val="FF0000"/>
                </a:solidFill>
              </a:rPr>
              <a:t>の重みを</a:t>
            </a:r>
            <a:r>
              <a:rPr lang="ja-JP" altLang="ja-JP" sz="3200" dirty="0">
                <a:solidFill>
                  <a:srgbClr val="FF0000"/>
                </a:solidFill>
              </a:rPr>
              <a:t>プログラム</a:t>
            </a:r>
            <a:r>
              <a:rPr lang="ja-JP" altLang="ja-JP" sz="3200" dirty="0" smtClean="0">
                <a:solidFill>
                  <a:srgbClr val="FF0000"/>
                </a:solidFill>
              </a:rPr>
              <a:t>によって</a:t>
            </a:r>
            <a:r>
              <a:rPr lang="ja-JP" altLang="ja-JP" sz="3200" dirty="0">
                <a:solidFill>
                  <a:srgbClr val="FF0000"/>
                </a:solidFill>
              </a:rPr>
              <a:t>書き換えることで</a:t>
            </a:r>
            <a:r>
              <a:rPr lang="ja-JP" altLang="ja-JP" sz="3200" dirty="0" smtClean="0">
                <a:solidFill>
                  <a:srgbClr val="FF0000"/>
                </a:solidFill>
              </a:rPr>
              <a:t>実現．</a:t>
            </a:r>
            <a:endParaRPr lang="en-US" altLang="ja-JP" sz="3200" dirty="0">
              <a:solidFill>
                <a:srgbClr val="FF0000"/>
              </a:solidFill>
            </a:endParaRPr>
          </a:p>
          <a:p>
            <a:pPr>
              <a:lnSpc>
                <a:spcPct val="110000"/>
              </a:lnSpc>
            </a:pPr>
            <a:r>
              <a:rPr lang="ja-JP" altLang="ja-JP" sz="3200" dirty="0" smtClean="0"/>
              <a:t>動的に更新</a:t>
            </a:r>
            <a:r>
              <a:rPr lang="ja-JP" altLang="ja-JP" sz="3200" dirty="0"/>
              <a:t>し，</a:t>
            </a:r>
            <a:r>
              <a:rPr lang="ja-JP" altLang="ja-JP" sz="3200" u="sng" dirty="0"/>
              <a:t>再読み込み</a:t>
            </a:r>
            <a:r>
              <a:rPr lang="ja-JP" altLang="ja-JP" sz="3200" dirty="0" smtClean="0"/>
              <a:t>する</a:t>
            </a:r>
            <a:r>
              <a:rPr lang="ja-JP" altLang="en-US" sz="3200" dirty="0" smtClean="0"/>
              <a:t>ことで</a:t>
            </a:r>
            <a:r>
              <a:rPr lang="ja-JP" altLang="en-US" sz="3200" dirty="0"/>
              <a:t>，</a:t>
            </a:r>
            <a:r>
              <a:rPr lang="ja-JP" altLang="ja-JP" sz="3200" u="sng" dirty="0" smtClean="0"/>
              <a:t>稼働率</a:t>
            </a:r>
            <a:r>
              <a:rPr lang="ja-JP" altLang="ja-JP" sz="3200" u="sng" dirty="0"/>
              <a:t>を落とすことなく</a:t>
            </a:r>
            <a:r>
              <a:rPr lang="ja-JP" altLang="ja-JP" sz="3200" dirty="0" smtClean="0"/>
              <a:t>，負荷分散の重みを動的に反映</a:t>
            </a:r>
            <a:r>
              <a:rPr lang="ja-JP" altLang="ja-JP" sz="3200" dirty="0"/>
              <a:t>することができる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spTree>
    <p:extLst>
      <p:ext uri="{BB962C8B-B14F-4D97-AF65-F5344CB8AC3E}">
        <p14:creationId xmlns:p14="http://schemas.microsoft.com/office/powerpoint/2010/main" val="2157659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実装した割り振り方法</a:t>
            </a:r>
            <a:endParaRPr kumimoji="1" lang="ja-JP" altLang="en-US" dirty="0"/>
          </a:p>
        </p:txBody>
      </p:sp>
      <p:sp>
        <p:nvSpPr>
          <p:cNvPr id="3" name="コンテンツ プレースホルダー 2"/>
          <p:cNvSpPr>
            <a:spLocks noGrp="1"/>
          </p:cNvSpPr>
          <p:nvPr>
            <p:ph idx="1"/>
          </p:nvPr>
        </p:nvSpPr>
        <p:spPr>
          <a:xfrm>
            <a:off x="438340" y="1124712"/>
            <a:ext cx="8376476" cy="3429000"/>
          </a:xfrm>
        </p:spPr>
        <p:txBody>
          <a:bodyPr>
            <a:noAutofit/>
          </a:bodyPr>
          <a:lstStyle/>
          <a:p>
            <a:pPr marL="0" indent="0">
              <a:buNone/>
            </a:pPr>
            <a:endParaRPr lang="en-US" altLang="ja-JP" sz="3200" dirty="0" smtClean="0"/>
          </a:p>
          <a:p>
            <a:r>
              <a:rPr lang="ja-JP" altLang="ja-JP" sz="3200" dirty="0" smtClean="0"/>
              <a:t>過去</a:t>
            </a:r>
            <a:r>
              <a:rPr lang="en-US" altLang="ja-JP" sz="3200" dirty="0"/>
              <a:t>24</a:t>
            </a:r>
            <a:r>
              <a:rPr lang="ja-JP" altLang="ja-JP" sz="3200" dirty="0"/>
              <a:t>時間</a:t>
            </a:r>
            <a:r>
              <a:rPr lang="ja-JP" altLang="ja-JP" sz="3200" dirty="0" smtClean="0"/>
              <a:t>で評価</a:t>
            </a:r>
            <a:r>
              <a:rPr lang="ja-JP" altLang="ja-JP" sz="3200" dirty="0"/>
              <a:t>が最も高いサーバに多く</a:t>
            </a:r>
            <a:r>
              <a:rPr lang="ja-JP" altLang="ja-JP" sz="3200" dirty="0" smtClean="0"/>
              <a:t>割り振る</a:t>
            </a:r>
            <a:r>
              <a:rPr lang="ja-JP" altLang="en-US" sz="3200" dirty="0" smtClean="0"/>
              <a:t>ように設計</a:t>
            </a:r>
            <a:r>
              <a:rPr lang="ja-JP" altLang="ja-JP" sz="3200" dirty="0" smtClean="0"/>
              <a:t>．</a:t>
            </a:r>
            <a:endParaRPr lang="en-US" altLang="ja-JP" sz="3200" dirty="0"/>
          </a:p>
          <a:p>
            <a:endParaRPr lang="en-US" altLang="ja-JP" sz="3200" dirty="0"/>
          </a:p>
          <a:p>
            <a:r>
              <a:rPr lang="ja-JP" altLang="ja-JP" sz="3200" dirty="0" smtClean="0"/>
              <a:t>現在の</a:t>
            </a:r>
            <a:r>
              <a:rPr lang="ja-JP" altLang="en-US" sz="3200" dirty="0" smtClean="0"/>
              <a:t>応答</a:t>
            </a:r>
            <a:r>
              <a:rPr lang="ja-JP" altLang="ja-JP" sz="3200" dirty="0" smtClean="0"/>
              <a:t>速度</a:t>
            </a:r>
            <a:r>
              <a:rPr lang="ja-JP" altLang="ja-JP" sz="3200" dirty="0"/>
              <a:t>が</a:t>
            </a:r>
            <a:r>
              <a:rPr lang="en-US" altLang="ja-JP" sz="3200" dirty="0"/>
              <a:t>10</a:t>
            </a:r>
            <a:r>
              <a:rPr lang="ja-JP" altLang="ja-JP" sz="3200" dirty="0"/>
              <a:t>秒以上</a:t>
            </a:r>
            <a:r>
              <a:rPr lang="ja-JP" altLang="ja-JP" sz="3200" dirty="0" smtClean="0"/>
              <a:t>掛かる場合，</a:t>
            </a:r>
            <a:r>
              <a:rPr lang="ja-JP" altLang="en-US" sz="3200" dirty="0" smtClean="0"/>
              <a:t>該当サーバへの</a:t>
            </a:r>
            <a:r>
              <a:rPr lang="ja-JP" altLang="ja-JP" sz="3200" dirty="0" smtClean="0"/>
              <a:t>割り振り</a:t>
            </a:r>
            <a:r>
              <a:rPr lang="ja-JP" altLang="en-US" sz="3200" dirty="0" smtClean="0"/>
              <a:t>を行わない</a:t>
            </a:r>
            <a:r>
              <a:rPr lang="ja-JP" altLang="ja-JP" sz="3200" dirty="0" smtClean="0"/>
              <a:t>．</a:t>
            </a:r>
            <a:endParaRPr lang="en-US" altLang="ja-JP" sz="3200" dirty="0" smtClean="0"/>
          </a:p>
          <a:p>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1895997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13885</TotalTime>
  <Words>1749</Words>
  <Application>Microsoft Office PowerPoint</Application>
  <PresentationFormat>画面に合わせる (4:3)</PresentationFormat>
  <Paragraphs>182</Paragraphs>
  <Slides>17</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ＭＳ Ｐゴシック</vt:lpstr>
      <vt:lpstr>ＭＳ ゴシック</vt:lpstr>
      <vt:lpstr>Arial</vt:lpstr>
      <vt:lpstr>Calibri</vt:lpstr>
      <vt:lpstr>Calibri Light</vt:lpstr>
      <vt:lpstr>Cambria Math</vt:lpstr>
      <vt:lpstr>Office テーマ</vt:lpstr>
      <vt:lpstr>異種Webサーバを対象とした 応答速度に基づく ロードバランサの開発と評価</vt:lpstr>
      <vt:lpstr>研究背景</vt:lpstr>
      <vt:lpstr>関連研究</vt:lpstr>
      <vt:lpstr>研究課題</vt:lpstr>
      <vt:lpstr>研究目的</vt:lpstr>
      <vt:lpstr>提案システム</vt:lpstr>
      <vt:lpstr>[Step:3]応答速度の評価付け</vt:lpstr>
      <vt:lpstr>[Step:5]の実現方法</vt:lpstr>
      <vt:lpstr>実装した割り振り方法</vt:lpstr>
      <vt:lpstr>実験目的</vt:lpstr>
      <vt:lpstr>実験環境１</vt:lpstr>
      <vt:lpstr>実験環境２</vt:lpstr>
      <vt:lpstr>実験環境３</vt:lpstr>
      <vt:lpstr>実験方法</vt:lpstr>
      <vt:lpstr>実験結果</vt:lpstr>
      <vt:lpstr>まとめ・今後の展望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364</cp:revision>
  <cp:lastPrinted>2021-07-27T10:53:03Z</cp:lastPrinted>
  <dcterms:created xsi:type="dcterms:W3CDTF">2018-06-14T09:18:55Z</dcterms:created>
  <dcterms:modified xsi:type="dcterms:W3CDTF">2022-01-24T11:23:49Z</dcterms:modified>
</cp:coreProperties>
</file>