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76" r:id="rId2"/>
    <p:sldId id="301" r:id="rId3"/>
    <p:sldId id="275" r:id="rId4"/>
    <p:sldId id="299" r:id="rId5"/>
    <p:sldId id="277" r:id="rId6"/>
    <p:sldId id="300" r:id="rId7"/>
    <p:sldId id="278" r:id="rId8"/>
    <p:sldId id="281" r:id="rId9"/>
    <p:sldId id="286" r:id="rId10"/>
    <p:sldId id="292" r:id="rId11"/>
    <p:sldId id="282" r:id="rId12"/>
    <p:sldId id="297" r:id="rId13"/>
    <p:sldId id="285" r:id="rId14"/>
    <p:sldId id="298" r:id="rId15"/>
    <p:sldId id="284" r:id="rId16"/>
    <p:sldId id="296" r:id="rId17"/>
    <p:sldId id="287" r:id="rId18"/>
    <p:sldId id="288" r:id="rId19"/>
    <p:sldId id="289" r:id="rId20"/>
    <p:sldId id="291" r:id="rId21"/>
    <p:sldId id="295" r:id="rId22"/>
    <p:sldId id="290" r:id="rId23"/>
    <p:sldId id="294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EDFF"/>
    <a:srgbClr val="01B0F1"/>
    <a:srgbClr val="41719C"/>
    <a:srgbClr val="FFD966"/>
    <a:srgbClr val="DEEBF7"/>
    <a:srgbClr val="FFC000"/>
    <a:srgbClr val="6A6600"/>
    <a:srgbClr val="FFFF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78" autoAdjust="0"/>
    <p:restoredTop sz="94660"/>
  </p:normalViewPr>
  <p:slideViewPr>
    <p:cSldViewPr snapToGrid="0">
      <p:cViewPr>
        <p:scale>
          <a:sx n="100" d="100"/>
          <a:sy n="100" d="100"/>
        </p:scale>
        <p:origin x="690" y="-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9FDBD3-40C4-4F2A-82A8-38E5DBC6C4C1}" type="datetimeFigureOut">
              <a:rPr kumimoji="1" lang="ja-JP" altLang="en-US" smtClean="0"/>
              <a:t>2021/10/7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30462B-7D45-433C-95C4-97E0F23B80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44041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AB2A1-E364-47CF-B5DC-53E264C607F6}" type="datetime1">
              <a:rPr kumimoji="1" lang="ja-JP" altLang="en-US" smtClean="0"/>
              <a:t>2021/10/7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4E16F-9CEB-47A6-B8DF-28924D0582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0998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740D4-C406-4492-90E6-6432EEF92C60}" type="datetime1">
              <a:rPr kumimoji="1" lang="ja-JP" altLang="en-US" smtClean="0"/>
              <a:t>2021/10/7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4E16F-9CEB-47A6-B8DF-28924D0582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2711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9396B-CE42-4776-89F8-D39FC42CFB56}" type="datetime1">
              <a:rPr kumimoji="1" lang="ja-JP" altLang="en-US" smtClean="0"/>
              <a:t>2021/10/7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4E16F-9CEB-47A6-B8DF-28924D0582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274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25393-1B19-477D-ADB7-2A6386D3F149}" type="datetime1">
              <a:rPr kumimoji="1" lang="ja-JP" altLang="en-US" smtClean="0"/>
              <a:t>2021/10/7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4E16F-9CEB-47A6-B8DF-28924D0582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3113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DA1EB-CBE3-4FB0-BB17-A44CDA0B54B3}" type="datetime1">
              <a:rPr kumimoji="1" lang="ja-JP" altLang="en-US" smtClean="0"/>
              <a:t>2021/10/7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4E16F-9CEB-47A6-B8DF-28924D0582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9199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EC069-9DC2-4DDB-AE63-C26A081803C1}" type="datetime1">
              <a:rPr kumimoji="1" lang="ja-JP" altLang="en-US" smtClean="0"/>
              <a:t>2021/10/7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4E16F-9CEB-47A6-B8DF-28924D0582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0008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DDA6-9750-4222-A53D-9B2AFD4F7604}" type="datetime1">
              <a:rPr kumimoji="1" lang="ja-JP" altLang="en-US" smtClean="0"/>
              <a:t>2021/10/7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4E16F-9CEB-47A6-B8DF-28924D0582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0515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2A5DA-6757-4BE0-8138-B996B069D01C}" type="datetime1">
              <a:rPr kumimoji="1" lang="ja-JP" altLang="en-US" smtClean="0"/>
              <a:t>2021/10/7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9279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31E91-75F7-48C3-A2EB-716DBC94911B}" type="datetime1">
              <a:rPr kumimoji="1" lang="ja-JP" altLang="en-US" smtClean="0"/>
              <a:t>2021/10/7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2580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4BF64-4643-4F2F-9E14-ABA1F12A43DE}" type="datetime1">
              <a:rPr kumimoji="1" lang="ja-JP" altLang="en-US" smtClean="0"/>
              <a:t>2021/10/7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4E16F-9CEB-47A6-B8DF-28924D0582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9946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5FF6E-0AC3-4CFF-BD5F-615BAFBBFB63}" type="datetime1">
              <a:rPr kumimoji="1" lang="ja-JP" altLang="en-US" smtClean="0"/>
              <a:t>2021/10/7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4E16F-9CEB-47A6-B8DF-28924D0582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5447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DC7EF6-3FB0-4B29-8D75-11EE9B911EFB}" type="datetime1">
              <a:rPr kumimoji="1" lang="ja-JP" altLang="en-US" smtClean="0"/>
              <a:t>2021/10/7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A4E16F-9CEB-47A6-B8DF-28924D0582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6475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4294967295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C1A4E16F-9CEB-47A6-B8DF-28924D05829B}" type="slidenum">
              <a:rPr kumimoji="1" lang="ja-JP" altLang="en-US" smtClean="0"/>
              <a:t>1</a:t>
            </a:fld>
            <a:endParaRPr kumimoji="1" lang="ja-JP" altLang="en-US"/>
          </a:p>
        </p:txBody>
      </p:sp>
      <p:sp>
        <p:nvSpPr>
          <p:cNvPr id="5" name="タイトル 1"/>
          <p:cNvSpPr txBox="1">
            <a:spLocks/>
          </p:cNvSpPr>
          <p:nvPr/>
        </p:nvSpPr>
        <p:spPr>
          <a:xfrm>
            <a:off x="294010" y="517890"/>
            <a:ext cx="8565419" cy="55349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8000" dirty="0" smtClean="0"/>
              <a:t>図表だけの</a:t>
            </a:r>
            <a:r>
              <a:rPr lang="en-US" altLang="ja-JP" sz="8000" dirty="0" smtClean="0"/>
              <a:t/>
            </a:r>
            <a:br>
              <a:rPr lang="en-US" altLang="ja-JP" sz="8000" dirty="0" smtClean="0"/>
            </a:br>
            <a:r>
              <a:rPr lang="en-US" altLang="ja-JP" sz="8000" dirty="0"/>
              <a:t>PowerPoint</a:t>
            </a:r>
            <a:endParaRPr lang="en-US" altLang="ja-JP" sz="8000" dirty="0" smtClean="0"/>
          </a:p>
          <a:p>
            <a:endParaRPr lang="ja-JP" altLang="en-US" sz="8000" dirty="0"/>
          </a:p>
        </p:txBody>
      </p:sp>
      <p:sp>
        <p:nvSpPr>
          <p:cNvPr id="6" name="サブタイトル 2"/>
          <p:cNvSpPr txBox="1">
            <a:spLocks/>
          </p:cNvSpPr>
          <p:nvPr/>
        </p:nvSpPr>
        <p:spPr>
          <a:xfrm>
            <a:off x="1167951" y="4535100"/>
            <a:ext cx="6858000" cy="124182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 smtClean="0"/>
              <a:t>学籍番号：</a:t>
            </a:r>
            <a:r>
              <a:rPr lang="en-US" altLang="ja-JP" dirty="0" smtClean="0"/>
              <a:t>1821086</a:t>
            </a:r>
          </a:p>
          <a:p>
            <a:r>
              <a:rPr lang="ja-JP" altLang="en-US" dirty="0" smtClean="0"/>
              <a:t>氏名：松尾祐介</a:t>
            </a:r>
            <a:endParaRPr lang="ja-JP" altLang="en-US" dirty="0"/>
          </a:p>
        </p:txBody>
      </p:sp>
      <p:sp>
        <p:nvSpPr>
          <p:cNvPr id="7" name="スライド番号プレースホルダー 3"/>
          <p:cNvSpPr txBox="1">
            <a:spLocks/>
          </p:cNvSpPr>
          <p:nvPr/>
        </p:nvSpPr>
        <p:spPr>
          <a:xfrm>
            <a:off x="6610350" y="65087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7022724-7A88-4190-89E1-23935288E045}" type="slidenum">
              <a:rPr kumimoji="1" lang="ja-JP" altLang="en-US" smtClean="0"/>
              <a:pPr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50800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グループ化 6"/>
          <p:cNvGrpSpPr/>
          <p:nvPr/>
        </p:nvGrpSpPr>
        <p:grpSpPr>
          <a:xfrm>
            <a:off x="2635769" y="668866"/>
            <a:ext cx="3984215" cy="5200819"/>
            <a:chOff x="4591569" y="626533"/>
            <a:chExt cx="3984215" cy="5200819"/>
          </a:xfrm>
        </p:grpSpPr>
        <p:sp>
          <p:nvSpPr>
            <p:cNvPr id="23" name="正方形/長方形 22"/>
            <p:cNvSpPr/>
            <p:nvPr/>
          </p:nvSpPr>
          <p:spPr>
            <a:xfrm>
              <a:off x="4591569" y="626533"/>
              <a:ext cx="3984215" cy="5200819"/>
            </a:xfrm>
            <a:prstGeom prst="rect">
              <a:avLst/>
            </a:prstGeom>
            <a:solidFill>
              <a:srgbClr val="BDED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endParaRPr kumimoji="1" lang="ja-JP" altLang="en-US" b="1" dirty="0"/>
            </a:p>
          </p:txBody>
        </p:sp>
        <p:sp>
          <p:nvSpPr>
            <p:cNvPr id="24" name="正方形/長方形 23"/>
            <p:cNvSpPr/>
            <p:nvPr/>
          </p:nvSpPr>
          <p:spPr>
            <a:xfrm>
              <a:off x="4845376" y="1314565"/>
              <a:ext cx="3591662" cy="102550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kumimoji="1" lang="ja-JP" altLang="en-US" b="1" dirty="0" smtClean="0">
                  <a:solidFill>
                    <a:schemeClr val="accent1">
                      <a:lumMod val="50000"/>
                    </a:schemeClr>
                  </a:solidFill>
                </a:rPr>
                <a:t>応答速度計測プログラム</a:t>
              </a:r>
              <a:endParaRPr kumimoji="1" lang="en-US" altLang="ja-JP" b="1" dirty="0" smtClean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5" name="正方形/長方形 24"/>
            <p:cNvSpPr/>
            <p:nvPr/>
          </p:nvSpPr>
          <p:spPr>
            <a:xfrm>
              <a:off x="6365787" y="3582829"/>
              <a:ext cx="2056989" cy="657818"/>
            </a:xfrm>
            <a:prstGeom prst="rect">
              <a:avLst/>
            </a:prstGeom>
            <a:solidFill>
              <a:srgbClr val="DEEBF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b="1" dirty="0" smtClean="0">
                  <a:solidFill>
                    <a:schemeClr val="accent1">
                      <a:lumMod val="50000"/>
                    </a:schemeClr>
                  </a:solidFill>
                </a:rPr>
                <a:t>過去</a:t>
              </a:r>
              <a:r>
                <a:rPr kumimoji="1" lang="en-US" altLang="ja-JP" sz="1400" b="1" dirty="0" smtClean="0">
                  <a:solidFill>
                    <a:schemeClr val="accent1">
                      <a:lumMod val="50000"/>
                    </a:schemeClr>
                  </a:solidFill>
                </a:rPr>
                <a:t>24</a:t>
              </a:r>
              <a:r>
                <a:rPr kumimoji="1" lang="ja-JP" altLang="en-US" sz="1400" b="1" dirty="0" smtClean="0">
                  <a:solidFill>
                    <a:schemeClr val="accent1">
                      <a:lumMod val="50000"/>
                    </a:schemeClr>
                  </a:solidFill>
                </a:rPr>
                <a:t>時間のデータを抽出</a:t>
              </a:r>
              <a:endParaRPr kumimoji="1" lang="en-US" altLang="ja-JP" sz="1400" b="1" dirty="0" smtClean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6" name="角丸四角形 25"/>
            <p:cNvSpPr/>
            <p:nvPr/>
          </p:nvSpPr>
          <p:spPr>
            <a:xfrm>
              <a:off x="5461951" y="1711633"/>
              <a:ext cx="2358511" cy="462439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b="1" dirty="0" smtClean="0">
                  <a:solidFill>
                    <a:schemeClr val="tx1"/>
                  </a:solidFill>
                </a:rPr>
                <a:t>1</a:t>
              </a:r>
              <a:r>
                <a:rPr kumimoji="1" lang="ja-JP" altLang="en-US" b="1" dirty="0" smtClean="0">
                  <a:solidFill>
                    <a:schemeClr val="tx1"/>
                  </a:solidFill>
                </a:rPr>
                <a:t>分に</a:t>
              </a:r>
              <a:r>
                <a:rPr kumimoji="1" lang="en-US" altLang="ja-JP" b="1" dirty="0" smtClean="0">
                  <a:solidFill>
                    <a:schemeClr val="tx1"/>
                  </a:solidFill>
                </a:rPr>
                <a:t>1</a:t>
              </a:r>
              <a:r>
                <a:rPr kumimoji="1" lang="ja-JP" altLang="en-US" b="1" dirty="0" smtClean="0">
                  <a:solidFill>
                    <a:schemeClr val="tx1"/>
                  </a:solidFill>
                </a:rPr>
                <a:t>回計測</a:t>
              </a:r>
              <a:endParaRPr kumimoji="1" lang="en-US" altLang="ja-JP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27" name="正方形/長方形 26"/>
            <p:cNvSpPr/>
            <p:nvPr/>
          </p:nvSpPr>
          <p:spPr>
            <a:xfrm>
              <a:off x="4798085" y="3575208"/>
              <a:ext cx="1461259" cy="657818"/>
            </a:xfrm>
            <a:prstGeom prst="rect">
              <a:avLst/>
            </a:prstGeom>
            <a:solidFill>
              <a:srgbClr val="DEEBF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b="1" dirty="0">
                  <a:solidFill>
                    <a:schemeClr val="accent1">
                      <a:lumMod val="50000"/>
                    </a:schemeClr>
                  </a:solidFill>
                </a:rPr>
                <a:t>直近</a:t>
              </a:r>
              <a:r>
                <a:rPr kumimoji="1" lang="ja-JP" altLang="en-US" sz="1400" b="1" dirty="0" smtClean="0">
                  <a:solidFill>
                    <a:schemeClr val="accent1">
                      <a:lumMod val="50000"/>
                    </a:schemeClr>
                  </a:solidFill>
                </a:rPr>
                <a:t>の応答速度を抽出</a:t>
              </a:r>
              <a:endParaRPr kumimoji="1" lang="en-US" altLang="ja-JP" sz="1400" b="1" dirty="0" smtClean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8" name="正方形/長方形 27"/>
            <p:cNvSpPr/>
            <p:nvPr/>
          </p:nvSpPr>
          <p:spPr>
            <a:xfrm>
              <a:off x="6718499" y="4757272"/>
              <a:ext cx="1467335" cy="657818"/>
            </a:xfrm>
            <a:prstGeom prst="rect">
              <a:avLst/>
            </a:prstGeom>
            <a:solidFill>
              <a:srgbClr val="FFD9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b="1" dirty="0" smtClean="0">
                  <a:solidFill>
                    <a:schemeClr val="tx1"/>
                  </a:solidFill>
                </a:rPr>
                <a:t>平均の応答速度</a:t>
              </a:r>
              <a:endParaRPr kumimoji="1" lang="en-US" altLang="ja-JP" sz="14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29" name="テキスト ボックス 28"/>
            <p:cNvSpPr txBox="1"/>
            <p:nvPr/>
          </p:nvSpPr>
          <p:spPr>
            <a:xfrm>
              <a:off x="5414125" y="777831"/>
              <a:ext cx="23391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400" b="1" dirty="0" smtClean="0"/>
                <a:t>応答速度の計測</a:t>
              </a:r>
              <a:endParaRPr kumimoji="1" lang="ja-JP" altLang="en-US" sz="2400" b="1" dirty="0"/>
            </a:p>
          </p:txBody>
        </p:sp>
        <p:sp>
          <p:nvSpPr>
            <p:cNvPr id="34" name="正方形/長方形 33"/>
            <p:cNvSpPr/>
            <p:nvPr/>
          </p:nvSpPr>
          <p:spPr>
            <a:xfrm>
              <a:off x="4841379" y="4754620"/>
              <a:ext cx="1467335" cy="65781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b="1" dirty="0">
                  <a:solidFill>
                    <a:schemeClr val="tx1"/>
                  </a:solidFill>
                </a:rPr>
                <a:t>現在</a:t>
              </a:r>
              <a:r>
                <a:rPr kumimoji="1" lang="ja-JP" altLang="en-US" sz="1400" b="1" dirty="0" smtClean="0">
                  <a:solidFill>
                    <a:schemeClr val="tx1"/>
                  </a:solidFill>
                </a:rPr>
                <a:t>の応答速度</a:t>
              </a:r>
              <a:endParaRPr kumimoji="1" lang="en-US" altLang="ja-JP" sz="14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42" name="下矢印 41"/>
            <p:cNvSpPr/>
            <p:nvPr/>
          </p:nvSpPr>
          <p:spPr>
            <a:xfrm>
              <a:off x="6321319" y="2192087"/>
              <a:ext cx="639774" cy="437406"/>
            </a:xfrm>
            <a:prstGeom prst="down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" name="下矢印 42"/>
            <p:cNvSpPr/>
            <p:nvPr/>
          </p:nvSpPr>
          <p:spPr>
            <a:xfrm>
              <a:off x="5262270" y="3191596"/>
              <a:ext cx="639774" cy="437406"/>
            </a:xfrm>
            <a:prstGeom prst="down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" name="下矢印 43"/>
            <p:cNvSpPr/>
            <p:nvPr/>
          </p:nvSpPr>
          <p:spPr>
            <a:xfrm>
              <a:off x="7074394" y="3208671"/>
              <a:ext cx="639774" cy="437406"/>
            </a:xfrm>
            <a:prstGeom prst="down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" name="下矢印 44"/>
            <p:cNvSpPr/>
            <p:nvPr/>
          </p:nvSpPr>
          <p:spPr>
            <a:xfrm>
              <a:off x="7074394" y="4289386"/>
              <a:ext cx="639774" cy="437406"/>
            </a:xfrm>
            <a:prstGeom prst="down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下矢印 45"/>
            <p:cNvSpPr/>
            <p:nvPr/>
          </p:nvSpPr>
          <p:spPr>
            <a:xfrm>
              <a:off x="5259156" y="4289582"/>
              <a:ext cx="639774" cy="437406"/>
            </a:xfrm>
            <a:prstGeom prst="down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59773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グループ化 2"/>
          <p:cNvGrpSpPr/>
          <p:nvPr/>
        </p:nvGrpSpPr>
        <p:grpSpPr>
          <a:xfrm>
            <a:off x="2900777" y="104063"/>
            <a:ext cx="2744466" cy="6508514"/>
            <a:chOff x="5076711" y="95597"/>
            <a:chExt cx="2744466" cy="6508514"/>
          </a:xfrm>
        </p:grpSpPr>
        <p:grpSp>
          <p:nvGrpSpPr>
            <p:cNvPr id="2" name="グループ化 1"/>
            <p:cNvGrpSpPr/>
            <p:nvPr/>
          </p:nvGrpSpPr>
          <p:grpSpPr>
            <a:xfrm>
              <a:off x="5076711" y="95597"/>
              <a:ext cx="2744466" cy="6508514"/>
              <a:chOff x="5076711" y="95597"/>
              <a:chExt cx="2744466" cy="6508514"/>
            </a:xfrm>
          </p:grpSpPr>
          <p:sp>
            <p:nvSpPr>
              <p:cNvPr id="36" name="正方形/長方形 35"/>
              <p:cNvSpPr/>
              <p:nvPr/>
            </p:nvSpPr>
            <p:spPr>
              <a:xfrm>
                <a:off x="5076712" y="95597"/>
                <a:ext cx="2744465" cy="2015462"/>
              </a:xfrm>
              <a:prstGeom prst="rect">
                <a:avLst/>
              </a:prstGeom>
              <a:solidFill>
                <a:srgbClr val="BDED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b="1" dirty="0" smtClean="0">
                    <a:solidFill>
                      <a:schemeClr val="tx1"/>
                    </a:solidFill>
                  </a:rPr>
                  <a:t>192.168.1.81</a:t>
                </a:r>
                <a:r>
                  <a:rPr kumimoji="1" lang="ja-JP" altLang="en-US" b="1" dirty="0" smtClean="0">
                    <a:solidFill>
                      <a:schemeClr val="tx1"/>
                    </a:solidFill>
                  </a:rPr>
                  <a:t>ラズパイ</a:t>
                </a:r>
                <a:endParaRPr kumimoji="1" lang="en-US" altLang="ja-JP" b="1" dirty="0">
                  <a:solidFill>
                    <a:schemeClr val="tx1"/>
                  </a:solidFill>
                </a:endParaRPr>
              </a:p>
              <a:p>
                <a:pPr algn="ctr"/>
                <a:endParaRPr kumimoji="1" lang="en-US" altLang="ja-JP" b="1" dirty="0" smtClean="0">
                  <a:solidFill>
                    <a:schemeClr val="tx1"/>
                  </a:solidFill>
                </a:endParaRPr>
              </a:p>
              <a:p>
                <a:pPr algn="ctr"/>
                <a:endParaRPr kumimoji="1" lang="en-US" altLang="ja-JP" b="1" dirty="0">
                  <a:solidFill>
                    <a:schemeClr val="tx1"/>
                  </a:solidFill>
                </a:endParaRPr>
              </a:p>
              <a:p>
                <a:pPr algn="ctr"/>
                <a:endParaRPr kumimoji="1" lang="en-US" altLang="ja-JP" b="1" dirty="0" smtClean="0">
                  <a:solidFill>
                    <a:schemeClr val="tx1"/>
                  </a:solidFill>
                </a:endParaRPr>
              </a:p>
              <a:p>
                <a:pPr algn="ctr"/>
                <a:endParaRPr kumimoji="1" lang="en-US" altLang="ja-JP" b="1" dirty="0">
                  <a:solidFill>
                    <a:schemeClr val="tx1"/>
                  </a:solidFill>
                </a:endParaRPr>
              </a:p>
              <a:p>
                <a:pPr algn="ctr"/>
                <a:endParaRPr kumimoji="1" lang="en-US" altLang="ja-JP" b="1" dirty="0" smtClean="0">
                  <a:solidFill>
                    <a:schemeClr val="tx1"/>
                  </a:solidFill>
                </a:endParaRPr>
              </a:p>
              <a:p>
                <a:pPr algn="ctr"/>
                <a:endParaRPr kumimoji="1" lang="ja-JP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正方形/長方形 36"/>
              <p:cNvSpPr/>
              <p:nvPr/>
            </p:nvSpPr>
            <p:spPr>
              <a:xfrm>
                <a:off x="5616898" y="517702"/>
                <a:ext cx="1570276" cy="622799"/>
              </a:xfrm>
              <a:prstGeom prst="rect">
                <a:avLst/>
              </a:prstGeom>
              <a:solidFill>
                <a:srgbClr val="DEEBF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b="1" dirty="0" smtClean="0">
                    <a:solidFill>
                      <a:srgbClr val="41719C"/>
                    </a:solidFill>
                  </a:rPr>
                  <a:t>検索システム</a:t>
                </a:r>
                <a:endParaRPr kumimoji="1" lang="ja-JP" altLang="en-US" b="1" dirty="0">
                  <a:solidFill>
                    <a:srgbClr val="41719C"/>
                  </a:solidFill>
                </a:endParaRPr>
              </a:p>
            </p:txBody>
          </p:sp>
          <p:sp>
            <p:nvSpPr>
              <p:cNvPr id="38" name="フローチャート: 磁気ディスク 37"/>
              <p:cNvSpPr/>
              <p:nvPr/>
            </p:nvSpPr>
            <p:spPr>
              <a:xfrm>
                <a:off x="5814836" y="1234461"/>
                <a:ext cx="1174399" cy="782637"/>
              </a:xfrm>
              <a:prstGeom prst="flowChartMagneticDisk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b="1" dirty="0" smtClean="0">
                    <a:solidFill>
                      <a:srgbClr val="41719C"/>
                    </a:solidFill>
                  </a:rPr>
                  <a:t>観光地</a:t>
                </a:r>
                <a:r>
                  <a:rPr kumimoji="1" lang="en-US" altLang="ja-JP" b="1" dirty="0" smtClean="0">
                    <a:solidFill>
                      <a:srgbClr val="41719C"/>
                    </a:solidFill>
                  </a:rPr>
                  <a:t>DB</a:t>
                </a:r>
                <a:endParaRPr kumimoji="1" lang="ja-JP" altLang="en-US" b="1" dirty="0">
                  <a:solidFill>
                    <a:srgbClr val="41719C"/>
                  </a:solidFill>
                </a:endParaRPr>
              </a:p>
            </p:txBody>
          </p:sp>
          <p:sp>
            <p:nvSpPr>
              <p:cNvPr id="39" name="正方形/長方形 38"/>
              <p:cNvSpPr/>
              <p:nvPr/>
            </p:nvSpPr>
            <p:spPr>
              <a:xfrm>
                <a:off x="5076712" y="2342123"/>
                <a:ext cx="2744465" cy="2015462"/>
              </a:xfrm>
              <a:prstGeom prst="rect">
                <a:avLst/>
              </a:prstGeom>
              <a:solidFill>
                <a:srgbClr val="BDED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b="1" dirty="0" smtClean="0">
                    <a:solidFill>
                      <a:schemeClr val="tx1"/>
                    </a:solidFill>
                  </a:rPr>
                  <a:t>192.168.1.82</a:t>
                </a:r>
                <a:r>
                  <a:rPr kumimoji="1" lang="ja-JP" altLang="en-US" b="1" dirty="0" smtClean="0">
                    <a:solidFill>
                      <a:schemeClr val="tx1"/>
                    </a:solidFill>
                  </a:rPr>
                  <a:t>ラズパイ</a:t>
                </a:r>
                <a:endParaRPr kumimoji="1" lang="en-US" altLang="ja-JP" b="1" dirty="0">
                  <a:solidFill>
                    <a:schemeClr val="tx1"/>
                  </a:solidFill>
                </a:endParaRPr>
              </a:p>
              <a:p>
                <a:pPr algn="ctr"/>
                <a:endParaRPr kumimoji="1" lang="en-US" altLang="ja-JP" b="1" dirty="0" smtClean="0">
                  <a:solidFill>
                    <a:schemeClr val="tx1"/>
                  </a:solidFill>
                </a:endParaRPr>
              </a:p>
              <a:p>
                <a:pPr algn="ctr"/>
                <a:endParaRPr kumimoji="1" lang="en-US" altLang="ja-JP" b="1" dirty="0">
                  <a:solidFill>
                    <a:schemeClr val="tx1"/>
                  </a:solidFill>
                </a:endParaRPr>
              </a:p>
              <a:p>
                <a:pPr algn="ctr"/>
                <a:endParaRPr kumimoji="1" lang="en-US" altLang="ja-JP" b="1" dirty="0" smtClean="0">
                  <a:solidFill>
                    <a:schemeClr val="tx1"/>
                  </a:solidFill>
                </a:endParaRPr>
              </a:p>
              <a:p>
                <a:pPr algn="ctr"/>
                <a:endParaRPr kumimoji="1" lang="en-US" altLang="ja-JP" b="1" dirty="0">
                  <a:solidFill>
                    <a:schemeClr val="tx1"/>
                  </a:solidFill>
                </a:endParaRPr>
              </a:p>
              <a:p>
                <a:pPr algn="ctr"/>
                <a:endParaRPr kumimoji="1" lang="en-US" altLang="ja-JP" b="1" dirty="0" smtClean="0">
                  <a:solidFill>
                    <a:schemeClr val="tx1"/>
                  </a:solidFill>
                </a:endParaRPr>
              </a:p>
              <a:p>
                <a:pPr algn="ctr"/>
                <a:endParaRPr kumimoji="1" lang="ja-JP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正方形/長方形 39"/>
              <p:cNvSpPr/>
              <p:nvPr/>
            </p:nvSpPr>
            <p:spPr>
              <a:xfrm>
                <a:off x="5616898" y="2764228"/>
                <a:ext cx="1570276" cy="622799"/>
              </a:xfrm>
              <a:prstGeom prst="rect">
                <a:avLst/>
              </a:prstGeom>
              <a:solidFill>
                <a:srgbClr val="DEEBF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b="1" dirty="0" smtClean="0">
                    <a:solidFill>
                      <a:srgbClr val="41719C"/>
                    </a:solidFill>
                  </a:rPr>
                  <a:t>検索システム</a:t>
                </a:r>
                <a:endParaRPr kumimoji="1" lang="ja-JP" altLang="en-US" b="1" dirty="0">
                  <a:solidFill>
                    <a:srgbClr val="41719C"/>
                  </a:solidFill>
                </a:endParaRPr>
              </a:p>
            </p:txBody>
          </p:sp>
          <p:sp>
            <p:nvSpPr>
              <p:cNvPr id="41" name="フローチャート: 磁気ディスク 40"/>
              <p:cNvSpPr/>
              <p:nvPr/>
            </p:nvSpPr>
            <p:spPr>
              <a:xfrm>
                <a:off x="5814836" y="3480987"/>
                <a:ext cx="1174399" cy="782637"/>
              </a:xfrm>
              <a:prstGeom prst="flowChartMagneticDisk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b="1" dirty="0" smtClean="0">
                    <a:solidFill>
                      <a:srgbClr val="41719C"/>
                    </a:solidFill>
                  </a:rPr>
                  <a:t>観光地</a:t>
                </a:r>
                <a:r>
                  <a:rPr kumimoji="1" lang="en-US" altLang="ja-JP" b="1" dirty="0" smtClean="0">
                    <a:solidFill>
                      <a:srgbClr val="41719C"/>
                    </a:solidFill>
                  </a:rPr>
                  <a:t>DB</a:t>
                </a:r>
                <a:endParaRPr kumimoji="1" lang="ja-JP" altLang="en-US" b="1" dirty="0">
                  <a:solidFill>
                    <a:srgbClr val="41719C"/>
                  </a:solidFill>
                </a:endParaRPr>
              </a:p>
            </p:txBody>
          </p:sp>
          <p:sp>
            <p:nvSpPr>
              <p:cNvPr id="42" name="正方形/長方形 41"/>
              <p:cNvSpPr/>
              <p:nvPr/>
            </p:nvSpPr>
            <p:spPr>
              <a:xfrm>
                <a:off x="5076711" y="4588649"/>
                <a:ext cx="2744465" cy="2015462"/>
              </a:xfrm>
              <a:prstGeom prst="rect">
                <a:avLst/>
              </a:prstGeom>
              <a:solidFill>
                <a:srgbClr val="BDED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b="1" dirty="0" smtClean="0">
                    <a:solidFill>
                      <a:schemeClr val="tx1"/>
                    </a:solidFill>
                  </a:rPr>
                  <a:t>192.168.1.83</a:t>
                </a:r>
                <a:r>
                  <a:rPr kumimoji="1" lang="ja-JP" altLang="en-US" b="1" dirty="0" smtClean="0">
                    <a:solidFill>
                      <a:schemeClr val="tx1"/>
                    </a:solidFill>
                  </a:rPr>
                  <a:t>ラズパイ</a:t>
                </a:r>
                <a:endParaRPr kumimoji="1" lang="en-US" altLang="ja-JP" b="1" dirty="0">
                  <a:solidFill>
                    <a:schemeClr val="tx1"/>
                  </a:solidFill>
                </a:endParaRPr>
              </a:p>
              <a:p>
                <a:pPr algn="ctr"/>
                <a:endParaRPr kumimoji="1" lang="en-US" altLang="ja-JP" b="1" dirty="0" smtClean="0">
                  <a:solidFill>
                    <a:schemeClr val="tx1"/>
                  </a:solidFill>
                </a:endParaRPr>
              </a:p>
              <a:p>
                <a:pPr algn="ctr"/>
                <a:endParaRPr kumimoji="1" lang="en-US" altLang="ja-JP" b="1" dirty="0">
                  <a:solidFill>
                    <a:schemeClr val="tx1"/>
                  </a:solidFill>
                </a:endParaRPr>
              </a:p>
              <a:p>
                <a:pPr algn="ctr"/>
                <a:endParaRPr kumimoji="1" lang="en-US" altLang="ja-JP" b="1" dirty="0" smtClean="0">
                  <a:solidFill>
                    <a:schemeClr val="tx1"/>
                  </a:solidFill>
                </a:endParaRPr>
              </a:p>
              <a:p>
                <a:pPr algn="ctr"/>
                <a:endParaRPr kumimoji="1" lang="en-US" altLang="ja-JP" b="1" dirty="0">
                  <a:solidFill>
                    <a:schemeClr val="tx1"/>
                  </a:solidFill>
                </a:endParaRPr>
              </a:p>
              <a:p>
                <a:pPr algn="ctr"/>
                <a:endParaRPr kumimoji="1" lang="en-US" altLang="ja-JP" b="1" dirty="0" smtClean="0">
                  <a:solidFill>
                    <a:schemeClr val="tx1"/>
                  </a:solidFill>
                </a:endParaRPr>
              </a:p>
              <a:p>
                <a:pPr algn="ctr"/>
                <a:endParaRPr kumimoji="1" lang="ja-JP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正方形/長方形 42"/>
              <p:cNvSpPr/>
              <p:nvPr/>
            </p:nvSpPr>
            <p:spPr>
              <a:xfrm>
                <a:off x="5616897" y="5010754"/>
                <a:ext cx="1570276" cy="622799"/>
              </a:xfrm>
              <a:prstGeom prst="rect">
                <a:avLst/>
              </a:prstGeom>
              <a:solidFill>
                <a:srgbClr val="DEEBF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b="1" dirty="0" smtClean="0">
                    <a:solidFill>
                      <a:srgbClr val="41719C"/>
                    </a:solidFill>
                  </a:rPr>
                  <a:t>検索システム</a:t>
                </a:r>
                <a:endParaRPr kumimoji="1" lang="ja-JP" altLang="en-US" b="1" dirty="0">
                  <a:solidFill>
                    <a:srgbClr val="41719C"/>
                  </a:solidFill>
                </a:endParaRPr>
              </a:p>
            </p:txBody>
          </p:sp>
          <p:sp>
            <p:nvSpPr>
              <p:cNvPr id="44" name="フローチャート: 磁気ディスク 43"/>
              <p:cNvSpPr/>
              <p:nvPr/>
            </p:nvSpPr>
            <p:spPr>
              <a:xfrm>
                <a:off x="5814836" y="5727513"/>
                <a:ext cx="1174399" cy="782637"/>
              </a:xfrm>
              <a:prstGeom prst="flowChartMagneticDisk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b="1" dirty="0" smtClean="0">
                    <a:solidFill>
                      <a:srgbClr val="41719C"/>
                    </a:solidFill>
                  </a:rPr>
                  <a:t>観光地</a:t>
                </a:r>
                <a:r>
                  <a:rPr kumimoji="1" lang="en-US" altLang="ja-JP" b="1" dirty="0" smtClean="0">
                    <a:solidFill>
                      <a:srgbClr val="41719C"/>
                    </a:solidFill>
                  </a:rPr>
                  <a:t>DB</a:t>
                </a:r>
                <a:endParaRPr kumimoji="1" lang="ja-JP" altLang="en-US" b="1" dirty="0">
                  <a:solidFill>
                    <a:srgbClr val="41719C"/>
                  </a:solidFill>
                </a:endParaRPr>
              </a:p>
            </p:txBody>
          </p:sp>
        </p:grpSp>
        <p:sp>
          <p:nvSpPr>
            <p:cNvPr id="66" name="下矢印 65"/>
            <p:cNvSpPr/>
            <p:nvPr/>
          </p:nvSpPr>
          <p:spPr>
            <a:xfrm rot="10800000">
              <a:off x="6224721" y="3257909"/>
              <a:ext cx="354627" cy="403202"/>
            </a:xfrm>
            <a:prstGeom prst="down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7" name="下矢印 66"/>
            <p:cNvSpPr/>
            <p:nvPr/>
          </p:nvSpPr>
          <p:spPr>
            <a:xfrm rot="10800000">
              <a:off x="6224721" y="938899"/>
              <a:ext cx="354627" cy="403202"/>
            </a:xfrm>
            <a:prstGeom prst="down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8" name="下矢印 67"/>
            <p:cNvSpPr/>
            <p:nvPr/>
          </p:nvSpPr>
          <p:spPr>
            <a:xfrm rot="10800000">
              <a:off x="6224721" y="5431951"/>
              <a:ext cx="354627" cy="403202"/>
            </a:xfrm>
            <a:prstGeom prst="down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26264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角丸四角形 12"/>
          <p:cNvSpPr/>
          <p:nvPr/>
        </p:nvSpPr>
        <p:spPr>
          <a:xfrm rot="16200000">
            <a:off x="3560968" y="713314"/>
            <a:ext cx="1944129" cy="6844159"/>
          </a:xfrm>
          <a:prstGeom prst="roundRect">
            <a:avLst/>
          </a:prstGeom>
          <a:solidFill>
            <a:schemeClr val="accent5"/>
          </a:solidFill>
          <a:ln>
            <a:solidFill>
              <a:srgbClr val="41719C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4" name="図 13"/>
          <p:cNvPicPr>
            <a:picLocks noChangeAspect="1"/>
          </p:cNvPicPr>
          <p:nvPr/>
        </p:nvPicPr>
        <p:blipFill rotWithShape="1">
          <a:blip r:embed="rId2"/>
          <a:srcRect t="68231"/>
          <a:stretch/>
        </p:blipFill>
        <p:spPr>
          <a:xfrm>
            <a:off x="5442252" y="3293135"/>
            <a:ext cx="1753870" cy="1390531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/>
        </p:nvPicPr>
        <p:blipFill rotWithShape="1">
          <a:blip r:embed="rId2"/>
          <a:srcRect t="33267" b="32459"/>
          <a:stretch/>
        </p:blipFill>
        <p:spPr>
          <a:xfrm>
            <a:off x="3472415" y="3278816"/>
            <a:ext cx="1753870" cy="1457252"/>
          </a:xfrm>
          <a:prstGeom prst="rect">
            <a:avLst/>
          </a:prstGeom>
        </p:spPr>
      </p:pic>
      <p:pic>
        <p:nvPicPr>
          <p:cNvPr id="18" name="図 17"/>
          <p:cNvPicPr>
            <a:picLocks noChangeAspect="1"/>
          </p:cNvPicPr>
          <p:nvPr/>
        </p:nvPicPr>
        <p:blipFill rotWithShape="1">
          <a:blip r:embed="rId2"/>
          <a:srcRect t="-613" b="66339"/>
          <a:stretch/>
        </p:blipFill>
        <p:spPr>
          <a:xfrm>
            <a:off x="1502578" y="3293135"/>
            <a:ext cx="1753870" cy="1459409"/>
          </a:xfrm>
          <a:prstGeom prst="rect">
            <a:avLst/>
          </a:prstGeom>
        </p:spPr>
      </p:pic>
      <p:sp>
        <p:nvSpPr>
          <p:cNvPr id="19" name="正方形/長方形 18"/>
          <p:cNvSpPr/>
          <p:nvPr/>
        </p:nvSpPr>
        <p:spPr>
          <a:xfrm>
            <a:off x="1583579" y="3371563"/>
            <a:ext cx="1505612" cy="211896"/>
          </a:xfrm>
          <a:prstGeom prst="rect">
            <a:avLst/>
          </a:prstGeom>
          <a:solidFill>
            <a:srgbClr val="BDE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endParaRPr kumimoji="1" lang="ja-JP" altLang="en-US" dirty="0"/>
          </a:p>
        </p:txBody>
      </p:sp>
      <p:sp>
        <p:nvSpPr>
          <p:cNvPr id="20" name="正方形/長方形 19"/>
          <p:cNvSpPr/>
          <p:nvPr/>
        </p:nvSpPr>
        <p:spPr>
          <a:xfrm>
            <a:off x="3580067" y="3396277"/>
            <a:ext cx="1505612" cy="211896"/>
          </a:xfrm>
          <a:prstGeom prst="rect">
            <a:avLst/>
          </a:prstGeom>
          <a:solidFill>
            <a:srgbClr val="BDE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endParaRPr kumimoji="1" lang="ja-JP" altLang="en-US" dirty="0"/>
          </a:p>
        </p:txBody>
      </p:sp>
      <p:sp>
        <p:nvSpPr>
          <p:cNvPr id="21" name="正方形/長方形 20"/>
          <p:cNvSpPr/>
          <p:nvPr/>
        </p:nvSpPr>
        <p:spPr>
          <a:xfrm>
            <a:off x="5584102" y="3397421"/>
            <a:ext cx="1505612" cy="211896"/>
          </a:xfrm>
          <a:prstGeom prst="rect">
            <a:avLst/>
          </a:prstGeom>
          <a:solidFill>
            <a:srgbClr val="BDE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endParaRPr kumimoji="1" lang="ja-JP" altLang="en-US" dirty="0"/>
          </a:p>
        </p:txBody>
      </p:sp>
      <p:sp>
        <p:nvSpPr>
          <p:cNvPr id="22" name="テキスト ボックス 21"/>
          <p:cNvSpPr txBox="1"/>
          <p:nvPr/>
        </p:nvSpPr>
        <p:spPr>
          <a:xfrm rot="16200000">
            <a:off x="7421028" y="3602003"/>
            <a:ext cx="4735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b="1" dirty="0" smtClean="0">
                <a:solidFill>
                  <a:schemeClr val="bg1"/>
                </a:solidFill>
              </a:rPr>
              <a:t>・</a:t>
            </a:r>
            <a:endParaRPr kumimoji="1" lang="en-US" altLang="ja-JP" sz="1200" b="1" dirty="0" smtClean="0">
              <a:solidFill>
                <a:schemeClr val="bg1"/>
              </a:solidFill>
            </a:endParaRPr>
          </a:p>
          <a:p>
            <a:r>
              <a:rPr kumimoji="1" lang="ja-JP" altLang="en-US" sz="1200" b="1" dirty="0" smtClean="0">
                <a:solidFill>
                  <a:schemeClr val="bg1"/>
                </a:solidFill>
              </a:rPr>
              <a:t>・</a:t>
            </a:r>
            <a:endParaRPr kumimoji="1" lang="ja-JP" altLang="en-US" sz="1200" b="1" dirty="0">
              <a:solidFill>
                <a:schemeClr val="bg1"/>
              </a:solidFill>
            </a:endParaRPr>
          </a:p>
          <a:p>
            <a:r>
              <a:rPr kumimoji="1" lang="ja-JP" altLang="en-US" sz="1200" b="1" dirty="0">
                <a:solidFill>
                  <a:schemeClr val="bg1"/>
                </a:solidFill>
              </a:rPr>
              <a:t>・</a:t>
            </a:r>
          </a:p>
          <a:p>
            <a:endParaRPr kumimoji="1" lang="ja-JP" altLang="en-US" b="1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1395118" y="4621251"/>
            <a:ext cx="188253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 smtClean="0">
                <a:solidFill>
                  <a:schemeClr val="bg1">
                    <a:lumMod val="95000"/>
                  </a:schemeClr>
                </a:solidFill>
              </a:rPr>
              <a:t>WEB</a:t>
            </a:r>
            <a:r>
              <a:rPr kumimoji="1" lang="ja-JP" altLang="en-US" sz="2400" b="1" dirty="0" smtClean="0">
                <a:solidFill>
                  <a:schemeClr val="bg1">
                    <a:lumMod val="95000"/>
                  </a:schemeClr>
                </a:solidFill>
              </a:rPr>
              <a:t>サーバ</a:t>
            </a:r>
            <a:r>
              <a:rPr kumimoji="1" lang="en-US" altLang="ja-JP" sz="2400" b="1" dirty="0" smtClean="0">
                <a:solidFill>
                  <a:schemeClr val="bg1">
                    <a:lumMod val="95000"/>
                  </a:schemeClr>
                </a:solidFill>
              </a:rPr>
              <a:t>1</a:t>
            </a:r>
            <a:endParaRPr kumimoji="1" lang="ja-JP" altLang="en-US" sz="24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3423072" y="4629489"/>
            <a:ext cx="188253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 smtClean="0">
                <a:solidFill>
                  <a:schemeClr val="bg1">
                    <a:lumMod val="95000"/>
                  </a:schemeClr>
                </a:solidFill>
              </a:rPr>
              <a:t>WEB</a:t>
            </a:r>
            <a:r>
              <a:rPr kumimoji="1" lang="ja-JP" altLang="en-US" sz="2400" b="1" dirty="0" smtClean="0">
                <a:solidFill>
                  <a:schemeClr val="bg1">
                    <a:lumMod val="95000"/>
                  </a:schemeClr>
                </a:solidFill>
              </a:rPr>
              <a:t>サーバ</a:t>
            </a:r>
            <a:r>
              <a:rPr kumimoji="1" lang="en-US" altLang="ja-JP" sz="2400" b="1" dirty="0" smtClean="0">
                <a:solidFill>
                  <a:schemeClr val="bg1">
                    <a:lumMod val="95000"/>
                  </a:schemeClr>
                </a:solidFill>
              </a:rPr>
              <a:t>2</a:t>
            </a:r>
            <a:endParaRPr kumimoji="1" lang="ja-JP" altLang="en-US" sz="24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5417674" y="4637727"/>
            <a:ext cx="188253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 smtClean="0">
                <a:solidFill>
                  <a:schemeClr val="bg1">
                    <a:lumMod val="95000"/>
                  </a:schemeClr>
                </a:solidFill>
              </a:rPr>
              <a:t>WEB</a:t>
            </a:r>
            <a:r>
              <a:rPr kumimoji="1" lang="ja-JP" altLang="en-US" sz="2400" b="1" dirty="0" smtClean="0">
                <a:solidFill>
                  <a:schemeClr val="bg1">
                    <a:lumMod val="95000"/>
                  </a:schemeClr>
                </a:solidFill>
              </a:rPr>
              <a:t>サーバ</a:t>
            </a:r>
            <a:r>
              <a:rPr kumimoji="1" lang="en-US" altLang="ja-JP" sz="2400" b="1" dirty="0" smtClean="0">
                <a:solidFill>
                  <a:schemeClr val="bg1">
                    <a:lumMod val="95000"/>
                  </a:schemeClr>
                </a:solidFill>
              </a:rPr>
              <a:t>3</a:t>
            </a:r>
            <a:endParaRPr kumimoji="1" lang="ja-JP" altLang="en-US" sz="24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1626609" y="3278816"/>
            <a:ext cx="1882533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2000" b="1" dirty="0" smtClean="0"/>
              <a:t>192.168.1.81</a:t>
            </a: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3591767" y="3278816"/>
            <a:ext cx="1882533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2000" b="1" dirty="0" smtClean="0"/>
              <a:t>192.168.1.82</a:t>
            </a:r>
            <a:endParaRPr kumimoji="1" lang="ja-JP" altLang="en-US" sz="2000" b="1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5556925" y="3278816"/>
            <a:ext cx="1882533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2000" b="1" dirty="0" smtClean="0"/>
              <a:t>192.168.1.83</a:t>
            </a:r>
            <a:endParaRPr kumimoji="1" lang="ja-JP" altLang="en-US" sz="2000" b="1" dirty="0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8313" y="172338"/>
            <a:ext cx="4761389" cy="2920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66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グループ化 5"/>
          <p:cNvGrpSpPr/>
          <p:nvPr/>
        </p:nvGrpSpPr>
        <p:grpSpPr>
          <a:xfrm>
            <a:off x="2035543" y="1351055"/>
            <a:ext cx="3984215" cy="3819677"/>
            <a:chOff x="2035543" y="1351055"/>
            <a:chExt cx="3984215" cy="3819677"/>
          </a:xfrm>
        </p:grpSpPr>
        <p:grpSp>
          <p:nvGrpSpPr>
            <p:cNvPr id="5" name="グループ化 4"/>
            <p:cNvGrpSpPr/>
            <p:nvPr/>
          </p:nvGrpSpPr>
          <p:grpSpPr>
            <a:xfrm>
              <a:off x="2035543" y="1351055"/>
              <a:ext cx="3984215" cy="3819677"/>
              <a:chOff x="4179634" y="893568"/>
              <a:chExt cx="3984215" cy="3811749"/>
            </a:xfrm>
            <a:solidFill>
              <a:srgbClr val="BDEDFF"/>
            </a:solidFill>
          </p:grpSpPr>
          <p:sp>
            <p:nvSpPr>
              <p:cNvPr id="4" name="正方形/長方形 3"/>
              <p:cNvSpPr/>
              <p:nvPr/>
            </p:nvSpPr>
            <p:spPr>
              <a:xfrm>
                <a:off x="4179634" y="893568"/>
                <a:ext cx="3984215" cy="381174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 smtClean="0"/>
                  <a:t/>
                </a:r>
                <a:br>
                  <a:rPr kumimoji="1" lang="en-US" altLang="ja-JP" dirty="0" smtClean="0"/>
                </a:br>
                <a:r>
                  <a:rPr kumimoji="1" lang="en-US" altLang="ja-JP" dirty="0" smtClean="0"/>
                  <a:t/>
                </a:r>
                <a:br>
                  <a:rPr kumimoji="1" lang="en-US" altLang="ja-JP" dirty="0" smtClean="0"/>
                </a:br>
                <a:r>
                  <a:rPr kumimoji="1" lang="en-US" altLang="ja-JP" dirty="0" smtClean="0"/>
                  <a:t/>
                </a:r>
                <a:br>
                  <a:rPr kumimoji="1" lang="en-US" altLang="ja-JP" dirty="0" smtClean="0"/>
                </a:br>
                <a:r>
                  <a:rPr kumimoji="1" lang="en-US" altLang="ja-JP" dirty="0" smtClean="0"/>
                  <a:t/>
                </a:r>
                <a:br>
                  <a:rPr kumimoji="1" lang="en-US" altLang="ja-JP" dirty="0" smtClean="0"/>
                </a:br>
                <a:r>
                  <a:rPr kumimoji="1" lang="en-US" altLang="ja-JP" dirty="0" smtClean="0"/>
                  <a:t/>
                </a:r>
                <a:br>
                  <a:rPr kumimoji="1" lang="en-US" altLang="ja-JP" dirty="0" smtClean="0"/>
                </a:br>
                <a:r>
                  <a:rPr kumimoji="1" lang="en-US" altLang="ja-JP" dirty="0" smtClean="0"/>
                  <a:t/>
                </a:r>
                <a:br>
                  <a:rPr kumimoji="1" lang="en-US" altLang="ja-JP" dirty="0" smtClean="0"/>
                </a:br>
                <a:r>
                  <a:rPr kumimoji="1" lang="en-US" altLang="ja-JP" dirty="0" smtClean="0"/>
                  <a:t/>
                </a:r>
                <a:br>
                  <a:rPr kumimoji="1" lang="en-US" altLang="ja-JP" dirty="0" smtClean="0"/>
                </a:br>
                <a:r>
                  <a:rPr kumimoji="1" lang="en-US" altLang="ja-JP" dirty="0" smtClean="0"/>
                  <a:t/>
                </a:r>
                <a:br>
                  <a:rPr kumimoji="1" lang="en-US" altLang="ja-JP" dirty="0" smtClean="0"/>
                </a:br>
                <a:r>
                  <a:rPr kumimoji="1" lang="en-US" altLang="ja-JP" dirty="0" smtClean="0"/>
                  <a:t/>
                </a:r>
                <a:br>
                  <a:rPr kumimoji="1" lang="en-US" altLang="ja-JP" dirty="0" smtClean="0"/>
                </a:br>
                <a:r>
                  <a:rPr kumimoji="1" lang="en-US" altLang="ja-JP" dirty="0" smtClean="0"/>
                  <a:t/>
                </a:r>
                <a:br>
                  <a:rPr kumimoji="1" lang="en-US" altLang="ja-JP" dirty="0" smtClean="0"/>
                </a:br>
                <a:r>
                  <a:rPr kumimoji="1" lang="en-US" altLang="ja-JP" dirty="0" smtClean="0"/>
                  <a:t/>
                </a:r>
                <a:br>
                  <a:rPr kumimoji="1" lang="en-US" altLang="ja-JP" dirty="0" smtClean="0"/>
                </a:br>
                <a:r>
                  <a:rPr kumimoji="1" lang="en-US" altLang="ja-JP" dirty="0" smtClean="0"/>
                  <a:t/>
                </a:r>
                <a:br>
                  <a:rPr kumimoji="1" lang="en-US" altLang="ja-JP" dirty="0" smtClean="0"/>
                </a:br>
                <a:r>
                  <a:rPr kumimoji="1" lang="en-US" altLang="ja-JP" dirty="0" smtClean="0"/>
                  <a:t/>
                </a:r>
                <a:br>
                  <a:rPr kumimoji="1" lang="en-US" altLang="ja-JP" dirty="0" smtClean="0"/>
                </a:br>
                <a:r>
                  <a:rPr kumimoji="1" lang="en-US" altLang="ja-JP" dirty="0" smtClean="0"/>
                  <a:t/>
                </a:r>
                <a:br>
                  <a:rPr kumimoji="1" lang="en-US" altLang="ja-JP" dirty="0" smtClean="0"/>
                </a:br>
                <a:endParaRPr kumimoji="1" lang="ja-JP" altLang="en-US" dirty="0"/>
              </a:p>
            </p:txBody>
          </p:sp>
          <p:sp>
            <p:nvSpPr>
              <p:cNvPr id="33" name="テキスト ボックス 32"/>
              <p:cNvSpPr txBox="1"/>
              <p:nvPr/>
            </p:nvSpPr>
            <p:spPr>
              <a:xfrm>
                <a:off x="5002190" y="1093189"/>
                <a:ext cx="2339102" cy="461665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2400" b="1" dirty="0" smtClean="0"/>
                  <a:t>ロードバランサ</a:t>
                </a:r>
                <a:endParaRPr kumimoji="1" lang="ja-JP" altLang="en-US" sz="2400" b="1" dirty="0"/>
              </a:p>
            </p:txBody>
          </p:sp>
          <p:sp>
            <p:nvSpPr>
              <p:cNvPr id="14" name="テキスト ボックス 13"/>
              <p:cNvSpPr txBox="1"/>
              <p:nvPr/>
            </p:nvSpPr>
            <p:spPr>
              <a:xfrm>
                <a:off x="4274301" y="1599528"/>
                <a:ext cx="3331361" cy="461665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400" b="1" dirty="0" smtClean="0">
                    <a:solidFill>
                      <a:srgbClr val="41719C"/>
                    </a:solidFill>
                  </a:rPr>
                  <a:t>If(</a:t>
                </a:r>
                <a:r>
                  <a:rPr kumimoji="1" lang="ja-JP" altLang="en-US" sz="2400" b="1" dirty="0" smtClean="0">
                    <a:solidFill>
                      <a:srgbClr val="41719C"/>
                    </a:solidFill>
                  </a:rPr>
                  <a:t>サーバ</a:t>
                </a:r>
                <a:r>
                  <a:rPr kumimoji="1" lang="en-US" altLang="ja-JP" sz="2400" b="1" dirty="0" smtClean="0">
                    <a:solidFill>
                      <a:srgbClr val="41719C"/>
                    </a:solidFill>
                  </a:rPr>
                  <a:t>1,2,3 &gt;= </a:t>
                </a:r>
                <a:r>
                  <a:rPr kumimoji="1" lang="ja-JP" altLang="en-US" sz="2400" b="1" dirty="0" smtClean="0">
                    <a:solidFill>
                      <a:srgbClr val="41719C"/>
                    </a:solidFill>
                  </a:rPr>
                  <a:t>評価</a:t>
                </a:r>
                <a:r>
                  <a:rPr kumimoji="1" lang="en-US" altLang="ja-JP" sz="2400" b="1" dirty="0" smtClean="0">
                    <a:solidFill>
                      <a:srgbClr val="41719C"/>
                    </a:solidFill>
                  </a:rPr>
                  <a:t>C)</a:t>
                </a:r>
                <a:endParaRPr kumimoji="1" lang="ja-JP" altLang="en-US" sz="2400" b="1" dirty="0">
                  <a:solidFill>
                    <a:srgbClr val="41719C"/>
                  </a:solidFill>
                </a:endParaRPr>
              </a:p>
            </p:txBody>
          </p:sp>
          <p:sp>
            <p:nvSpPr>
              <p:cNvPr id="15" name="テキスト ボックス 14"/>
              <p:cNvSpPr txBox="1"/>
              <p:nvPr/>
            </p:nvSpPr>
            <p:spPr>
              <a:xfrm>
                <a:off x="4437133" y="3003864"/>
                <a:ext cx="3469219" cy="461665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400" b="1" dirty="0">
                    <a:solidFill>
                      <a:srgbClr val="41719C"/>
                    </a:solidFill>
                  </a:rPr>
                  <a:t>e</a:t>
                </a:r>
                <a:r>
                  <a:rPr kumimoji="1" lang="en-US" altLang="ja-JP" sz="2400" b="1" dirty="0" smtClean="0">
                    <a:solidFill>
                      <a:srgbClr val="41719C"/>
                    </a:solidFill>
                  </a:rPr>
                  <a:t>lse If(</a:t>
                </a:r>
                <a:r>
                  <a:rPr kumimoji="1" lang="ja-JP" altLang="en-US" sz="2400" b="1" dirty="0" smtClean="0">
                    <a:solidFill>
                      <a:srgbClr val="41719C"/>
                    </a:solidFill>
                  </a:rPr>
                  <a:t>サーバ</a:t>
                </a:r>
                <a:r>
                  <a:rPr kumimoji="1" lang="en-US" altLang="ja-JP" sz="2400" b="1" dirty="0" smtClean="0">
                    <a:solidFill>
                      <a:srgbClr val="41719C"/>
                    </a:solidFill>
                  </a:rPr>
                  <a:t>X</a:t>
                </a:r>
                <a:r>
                  <a:rPr kumimoji="1" lang="ja-JP" altLang="en-US" sz="2400" b="1" dirty="0" smtClean="0">
                    <a:solidFill>
                      <a:srgbClr val="41719C"/>
                    </a:solidFill>
                  </a:rPr>
                  <a:t> </a:t>
                </a:r>
                <a:r>
                  <a:rPr kumimoji="1" lang="en-US" altLang="ja-JP" sz="2400" b="1" dirty="0" smtClean="0">
                    <a:solidFill>
                      <a:srgbClr val="41719C"/>
                    </a:solidFill>
                  </a:rPr>
                  <a:t>== D</a:t>
                </a:r>
                <a:r>
                  <a:rPr kumimoji="1" lang="ja-JP" altLang="en-US" sz="2400" b="1" dirty="0" smtClean="0">
                    <a:solidFill>
                      <a:srgbClr val="41719C"/>
                    </a:solidFill>
                  </a:rPr>
                  <a:t>評価</a:t>
                </a:r>
                <a:r>
                  <a:rPr kumimoji="1" lang="en-US" altLang="ja-JP" sz="2400" b="1" dirty="0" smtClean="0">
                    <a:solidFill>
                      <a:srgbClr val="41719C"/>
                    </a:solidFill>
                  </a:rPr>
                  <a:t>)</a:t>
                </a:r>
                <a:endParaRPr kumimoji="1" lang="ja-JP" altLang="en-US" sz="2400" b="1" dirty="0">
                  <a:solidFill>
                    <a:srgbClr val="41719C"/>
                  </a:solidFill>
                </a:endParaRPr>
              </a:p>
            </p:txBody>
          </p:sp>
        </p:grpSp>
        <p:sp>
          <p:nvSpPr>
            <p:cNvPr id="17" name="正方形/長方形 16"/>
            <p:cNvSpPr/>
            <p:nvPr/>
          </p:nvSpPr>
          <p:spPr>
            <a:xfrm>
              <a:off x="2243045" y="2543166"/>
              <a:ext cx="3569216" cy="717728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41719C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b="1" dirty="0">
                  <a:solidFill>
                    <a:srgbClr val="41719C"/>
                  </a:solidFill>
                </a:rPr>
                <a:t>最小接続を使う</a:t>
              </a:r>
              <a:br>
                <a:rPr kumimoji="1" lang="ja-JP" altLang="en-US" b="1" dirty="0">
                  <a:solidFill>
                    <a:srgbClr val="41719C"/>
                  </a:solidFill>
                </a:rPr>
              </a:br>
              <a:r>
                <a:rPr kumimoji="1" lang="ja-JP" altLang="en-US" b="1" dirty="0">
                  <a:solidFill>
                    <a:srgbClr val="41719C"/>
                  </a:solidFill>
                </a:rPr>
                <a:t>（リーストコネクション）</a:t>
              </a:r>
            </a:p>
          </p:txBody>
        </p:sp>
        <p:sp>
          <p:nvSpPr>
            <p:cNvPr id="18" name="正方形/長方形 17"/>
            <p:cNvSpPr/>
            <p:nvPr/>
          </p:nvSpPr>
          <p:spPr>
            <a:xfrm>
              <a:off x="2243045" y="3945612"/>
              <a:ext cx="3569216" cy="717728"/>
            </a:xfrm>
            <a:prstGeom prst="rect">
              <a:avLst/>
            </a:prstGeom>
            <a:solidFill>
              <a:srgbClr val="FFD966"/>
            </a:solidFill>
            <a:ln>
              <a:solidFill>
                <a:srgbClr val="41719C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b="1" dirty="0">
                  <a:solidFill>
                    <a:srgbClr val="41719C"/>
                  </a:solidFill>
                </a:rPr>
                <a:t>X</a:t>
              </a:r>
              <a:r>
                <a:rPr kumimoji="1" lang="ja-JP" altLang="en-US" b="1" dirty="0">
                  <a:solidFill>
                    <a:srgbClr val="41719C"/>
                  </a:solidFill>
                </a:rPr>
                <a:t>サーバの重みづけを下げる</a:t>
              </a:r>
              <a:br>
                <a:rPr kumimoji="1" lang="ja-JP" altLang="en-US" b="1" dirty="0">
                  <a:solidFill>
                    <a:srgbClr val="41719C"/>
                  </a:solidFill>
                </a:rPr>
              </a:br>
              <a:r>
                <a:rPr kumimoji="1" lang="ja-JP" altLang="en-US" b="1" dirty="0">
                  <a:solidFill>
                    <a:srgbClr val="41719C"/>
                  </a:solidFill>
                </a:rPr>
                <a:t>（コンフィグの設定変更）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54888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2019067" y="1515812"/>
            <a:ext cx="2552641" cy="1626814"/>
          </a:xfrm>
          <a:prstGeom prst="rect">
            <a:avLst/>
          </a:prstGeom>
          <a:solidFill>
            <a:srgbClr val="BDE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endParaRPr kumimoji="1" lang="ja-JP" altLang="en-US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2136693" y="1933629"/>
            <a:ext cx="2350340" cy="461665"/>
          </a:xfrm>
          <a:prstGeom prst="rect">
            <a:avLst/>
          </a:prstGeom>
          <a:solidFill>
            <a:srgbClr val="BDEDFF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 smtClean="0"/>
              <a:t>ロードバランサ</a:t>
            </a:r>
            <a:endParaRPr kumimoji="1" lang="ja-JP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06764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419" y="221171"/>
            <a:ext cx="2415909" cy="2981964"/>
          </a:xfrm>
          <a:prstGeom prst="rect">
            <a:avLst/>
          </a:prstGeom>
        </p:spPr>
      </p:pic>
      <p:sp>
        <p:nvSpPr>
          <p:cNvPr id="209" name="右矢印 208"/>
          <p:cNvSpPr/>
          <p:nvPr/>
        </p:nvSpPr>
        <p:spPr>
          <a:xfrm>
            <a:off x="1001140" y="4634836"/>
            <a:ext cx="1610193" cy="340584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025" name="屈折矢印 1024"/>
          <p:cNvSpPr/>
          <p:nvPr/>
        </p:nvSpPr>
        <p:spPr>
          <a:xfrm rot="16200000">
            <a:off x="6160299" y="603042"/>
            <a:ext cx="1136510" cy="2036976"/>
          </a:xfrm>
          <a:prstGeom prst="bentUp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角丸四角形 29"/>
          <p:cNvSpPr/>
          <p:nvPr/>
        </p:nvSpPr>
        <p:spPr>
          <a:xfrm>
            <a:off x="6400800" y="1744134"/>
            <a:ext cx="2472266" cy="4656666"/>
          </a:xfrm>
          <a:prstGeom prst="roundRect">
            <a:avLst/>
          </a:prstGeom>
          <a:solidFill>
            <a:schemeClr val="accent5"/>
          </a:solidFill>
          <a:ln>
            <a:solidFill>
              <a:srgbClr val="41719C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8465" y="1939131"/>
            <a:ext cx="1753870" cy="4182006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8618" y="4435956"/>
            <a:ext cx="864014" cy="712052"/>
          </a:xfrm>
          <a:prstGeom prst="rect">
            <a:avLst/>
          </a:prstGeom>
        </p:spPr>
      </p:pic>
      <p:pic>
        <p:nvPicPr>
          <p:cNvPr id="28" name="図 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9933" y="4527078"/>
            <a:ext cx="1017555" cy="620930"/>
          </a:xfrm>
          <a:prstGeom prst="rect">
            <a:avLst/>
          </a:prstGeom>
        </p:spPr>
      </p:pic>
      <p:sp>
        <p:nvSpPr>
          <p:cNvPr id="1024" name="テキスト ボックス 1023"/>
          <p:cNvSpPr txBox="1"/>
          <p:nvPr/>
        </p:nvSpPr>
        <p:spPr>
          <a:xfrm>
            <a:off x="6363304" y="6223141"/>
            <a:ext cx="27238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b="1" dirty="0" smtClean="0"/>
              <a:t>冗長的で不均一な性能の</a:t>
            </a:r>
            <a:r>
              <a:rPr kumimoji="1" lang="en-US" altLang="ja-JP" b="1" dirty="0" smtClean="0"/>
              <a:t/>
            </a:r>
            <a:br>
              <a:rPr kumimoji="1" lang="en-US" altLang="ja-JP" b="1" dirty="0" smtClean="0"/>
            </a:br>
            <a:r>
              <a:rPr kumimoji="1" lang="en-US" altLang="ja-JP" b="1" dirty="0" smtClean="0"/>
              <a:t>WEB</a:t>
            </a:r>
            <a:r>
              <a:rPr kumimoji="1" lang="ja-JP" altLang="en-US" b="1" dirty="0" smtClean="0"/>
              <a:t>サーバ</a:t>
            </a:r>
            <a:endParaRPr kumimoji="1" lang="ja-JP" altLang="en-US" b="1" dirty="0"/>
          </a:p>
        </p:txBody>
      </p:sp>
      <p:sp>
        <p:nvSpPr>
          <p:cNvPr id="1027" name="右矢印 1026"/>
          <p:cNvSpPr/>
          <p:nvPr/>
        </p:nvSpPr>
        <p:spPr>
          <a:xfrm rot="10800000">
            <a:off x="2691652" y="1335814"/>
            <a:ext cx="767827" cy="636978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0" name="右矢印 209"/>
          <p:cNvSpPr/>
          <p:nvPr/>
        </p:nvSpPr>
        <p:spPr>
          <a:xfrm rot="20104714">
            <a:off x="5266929" y="4424942"/>
            <a:ext cx="1755046" cy="189535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41719C"/>
              </a:solidFill>
            </a:endParaRP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11333" y="3517477"/>
            <a:ext cx="2754004" cy="2640132"/>
          </a:xfrm>
          <a:prstGeom prst="rect">
            <a:avLst/>
          </a:prstGeom>
        </p:spPr>
      </p:pic>
      <p:sp>
        <p:nvSpPr>
          <p:cNvPr id="205" name="屈折矢印 204"/>
          <p:cNvSpPr/>
          <p:nvPr/>
        </p:nvSpPr>
        <p:spPr>
          <a:xfrm rot="5400000">
            <a:off x="1359691" y="3095551"/>
            <a:ext cx="1419332" cy="1261479"/>
          </a:xfrm>
          <a:prstGeom prst="bentUpArrow">
            <a:avLst>
              <a:gd name="adj1" fmla="val 25000"/>
              <a:gd name="adj2" fmla="val 25795"/>
              <a:gd name="adj3" fmla="val 22929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30" name="正方形/長方形 1029"/>
          <p:cNvSpPr/>
          <p:nvPr/>
        </p:nvSpPr>
        <p:spPr>
          <a:xfrm>
            <a:off x="6400800" y="460607"/>
            <a:ext cx="2243667" cy="592667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各サーバの</a:t>
            </a:r>
            <a:r>
              <a:rPr kumimoji="1" lang="en-US" altLang="ja-JP" b="1" dirty="0" smtClean="0"/>
              <a:t/>
            </a:r>
            <a:br>
              <a:rPr kumimoji="1" lang="en-US" altLang="ja-JP" b="1" dirty="0" smtClean="0"/>
            </a:br>
            <a:r>
              <a:rPr kumimoji="1" lang="ja-JP" altLang="en-US" b="1" dirty="0" smtClean="0"/>
              <a:t>応答速度を測る</a:t>
            </a:r>
            <a:endParaRPr kumimoji="1" lang="ja-JP" altLang="en-US" b="1" dirty="0"/>
          </a:p>
        </p:txBody>
      </p:sp>
      <p:sp>
        <p:nvSpPr>
          <p:cNvPr id="212" name="正方形/長方形 211"/>
          <p:cNvSpPr/>
          <p:nvPr/>
        </p:nvSpPr>
        <p:spPr>
          <a:xfrm>
            <a:off x="3900785" y="6003130"/>
            <a:ext cx="2243667" cy="592667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応答速度に基づいて</a:t>
            </a:r>
            <a:r>
              <a:rPr kumimoji="1" lang="en-US" altLang="ja-JP" b="1" dirty="0" smtClean="0"/>
              <a:t/>
            </a:r>
            <a:br>
              <a:rPr kumimoji="1" lang="en-US" altLang="ja-JP" b="1" dirty="0" smtClean="0"/>
            </a:br>
            <a:r>
              <a:rPr kumimoji="1" lang="ja-JP" altLang="en-US" b="1" dirty="0" smtClean="0"/>
              <a:t>割り振りを行う</a:t>
            </a:r>
            <a:endParaRPr kumimoji="1" lang="ja-JP" altLang="en-US" b="1" dirty="0"/>
          </a:p>
        </p:txBody>
      </p:sp>
      <p:sp>
        <p:nvSpPr>
          <p:cNvPr id="213" name="正方形/長方形 212"/>
          <p:cNvSpPr/>
          <p:nvPr/>
        </p:nvSpPr>
        <p:spPr>
          <a:xfrm>
            <a:off x="183833" y="3174960"/>
            <a:ext cx="2243667" cy="592667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保存された評価で</a:t>
            </a:r>
            <a:r>
              <a:rPr kumimoji="1" lang="en-US" altLang="ja-JP" b="1" dirty="0" smtClean="0"/>
              <a:t/>
            </a:r>
            <a:br>
              <a:rPr kumimoji="1" lang="en-US" altLang="ja-JP" b="1" dirty="0" smtClean="0"/>
            </a:br>
            <a:r>
              <a:rPr kumimoji="1" lang="ja-JP" altLang="en-US" b="1" dirty="0" smtClean="0"/>
              <a:t>割り振る指標にする</a:t>
            </a:r>
            <a:endParaRPr kumimoji="1" lang="ja-JP" altLang="en-US" b="1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03719" y="291982"/>
            <a:ext cx="2293458" cy="2991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450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419" y="221171"/>
            <a:ext cx="2415909" cy="2981964"/>
          </a:xfrm>
          <a:prstGeom prst="rect">
            <a:avLst/>
          </a:prstGeom>
          <a:ln w="12700">
            <a:solidFill>
              <a:srgbClr val="01B0F1"/>
            </a:solidFill>
          </a:ln>
        </p:spPr>
      </p:pic>
      <p:sp>
        <p:nvSpPr>
          <p:cNvPr id="209" name="右矢印 208"/>
          <p:cNvSpPr/>
          <p:nvPr/>
        </p:nvSpPr>
        <p:spPr>
          <a:xfrm>
            <a:off x="1001140" y="4634836"/>
            <a:ext cx="1682064" cy="340584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025" name="屈折矢印 1024"/>
          <p:cNvSpPr/>
          <p:nvPr/>
        </p:nvSpPr>
        <p:spPr>
          <a:xfrm rot="16200000">
            <a:off x="6160299" y="603042"/>
            <a:ext cx="1136510" cy="2036976"/>
          </a:xfrm>
          <a:prstGeom prst="bentUp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角丸四角形 29"/>
          <p:cNvSpPr/>
          <p:nvPr/>
        </p:nvSpPr>
        <p:spPr>
          <a:xfrm>
            <a:off x="6400800" y="1744133"/>
            <a:ext cx="2472266" cy="3231287"/>
          </a:xfrm>
          <a:prstGeom prst="roundRect">
            <a:avLst/>
          </a:prstGeom>
          <a:solidFill>
            <a:schemeClr val="accent5"/>
          </a:solidFill>
          <a:ln>
            <a:solidFill>
              <a:srgbClr val="41719C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4" name="図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8618" y="4435956"/>
            <a:ext cx="864014" cy="712052"/>
          </a:xfrm>
          <a:prstGeom prst="rect">
            <a:avLst/>
          </a:prstGeom>
        </p:spPr>
      </p:pic>
      <p:pic>
        <p:nvPicPr>
          <p:cNvPr id="28" name="図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933" y="4527078"/>
            <a:ext cx="1017555" cy="620930"/>
          </a:xfrm>
          <a:prstGeom prst="rect">
            <a:avLst/>
          </a:prstGeom>
        </p:spPr>
      </p:pic>
      <p:sp>
        <p:nvSpPr>
          <p:cNvPr id="1024" name="テキスト ボックス 1023"/>
          <p:cNvSpPr txBox="1"/>
          <p:nvPr/>
        </p:nvSpPr>
        <p:spPr>
          <a:xfrm>
            <a:off x="6275020" y="5008147"/>
            <a:ext cx="27238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b="1" dirty="0" smtClean="0"/>
              <a:t>冗長的で不均一な性能の</a:t>
            </a:r>
            <a:r>
              <a:rPr kumimoji="1" lang="en-US" altLang="ja-JP" b="1" dirty="0" smtClean="0"/>
              <a:t/>
            </a:r>
            <a:br>
              <a:rPr kumimoji="1" lang="en-US" altLang="ja-JP" b="1" dirty="0" smtClean="0"/>
            </a:br>
            <a:r>
              <a:rPr kumimoji="1" lang="en-US" altLang="ja-JP" b="1" dirty="0" smtClean="0"/>
              <a:t>WEB</a:t>
            </a:r>
            <a:r>
              <a:rPr kumimoji="1" lang="ja-JP" altLang="en-US" b="1" dirty="0" smtClean="0"/>
              <a:t>サーバ</a:t>
            </a:r>
            <a:endParaRPr kumimoji="1" lang="ja-JP" altLang="en-US" b="1" dirty="0"/>
          </a:p>
        </p:txBody>
      </p:sp>
      <p:sp>
        <p:nvSpPr>
          <p:cNvPr id="1027" name="右矢印 1026"/>
          <p:cNvSpPr/>
          <p:nvPr/>
        </p:nvSpPr>
        <p:spPr>
          <a:xfrm rot="10800000">
            <a:off x="2691652" y="1335814"/>
            <a:ext cx="767827" cy="636978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5" name="屈折矢印 204"/>
          <p:cNvSpPr/>
          <p:nvPr/>
        </p:nvSpPr>
        <p:spPr>
          <a:xfrm rot="5400000">
            <a:off x="1359691" y="3095551"/>
            <a:ext cx="1419332" cy="1261479"/>
          </a:xfrm>
          <a:prstGeom prst="bentUpArrow">
            <a:avLst>
              <a:gd name="adj1" fmla="val 25000"/>
              <a:gd name="adj2" fmla="val 25795"/>
              <a:gd name="adj3" fmla="val 22929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30" name="正方形/長方形 1029"/>
          <p:cNvSpPr/>
          <p:nvPr/>
        </p:nvSpPr>
        <p:spPr>
          <a:xfrm>
            <a:off x="6400800" y="460607"/>
            <a:ext cx="2243667" cy="592667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各サーバの</a:t>
            </a:r>
            <a:r>
              <a:rPr kumimoji="1" lang="en-US" altLang="ja-JP" b="1" dirty="0" smtClean="0"/>
              <a:t/>
            </a:r>
            <a:br>
              <a:rPr kumimoji="1" lang="en-US" altLang="ja-JP" b="1" dirty="0" smtClean="0"/>
            </a:br>
            <a:r>
              <a:rPr kumimoji="1" lang="ja-JP" altLang="en-US" b="1" dirty="0" smtClean="0"/>
              <a:t>応答速度を測る</a:t>
            </a:r>
            <a:endParaRPr kumimoji="1" lang="ja-JP" altLang="en-US" b="1" dirty="0"/>
          </a:p>
        </p:txBody>
      </p:sp>
      <p:sp>
        <p:nvSpPr>
          <p:cNvPr id="213" name="正方形/長方形 212"/>
          <p:cNvSpPr/>
          <p:nvPr/>
        </p:nvSpPr>
        <p:spPr>
          <a:xfrm>
            <a:off x="254887" y="3163071"/>
            <a:ext cx="2291158" cy="610913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b="1" dirty="0">
                <a:latin typeface="ＭＳ Ｐゴシック" panose="020B0600070205080204" pitchFamily="50" charset="-128"/>
              </a:rPr>
              <a:t>応答速度について</a:t>
            </a:r>
            <a:r>
              <a:rPr lang="ja-JP" altLang="en-US" b="1" dirty="0" smtClean="0">
                <a:latin typeface="ＭＳ Ｐゴシック" panose="020B0600070205080204" pitchFamily="50" charset="-128"/>
              </a:rPr>
              <a:t>の</a:t>
            </a:r>
            <a:endParaRPr lang="en-US" altLang="ja-JP" b="1" dirty="0" smtClean="0">
              <a:latin typeface="ＭＳ Ｐゴシック" panose="020B0600070205080204" pitchFamily="50" charset="-128"/>
            </a:endParaRPr>
          </a:p>
          <a:p>
            <a:pPr algn="ctr"/>
            <a:r>
              <a:rPr lang="en-US" altLang="ja-JP" b="1" dirty="0" smtClean="0">
                <a:latin typeface="ＭＳ Ｐゴシック" panose="020B0600070205080204" pitchFamily="50" charset="-128"/>
              </a:rPr>
              <a:t>S</a:t>
            </a:r>
            <a:r>
              <a:rPr lang="ja-JP" altLang="en-US" b="1" dirty="0">
                <a:latin typeface="ＭＳ Ｐゴシック" panose="020B0600070205080204" pitchFamily="50" charset="-128"/>
              </a:rPr>
              <a:t>～</a:t>
            </a:r>
            <a:r>
              <a:rPr lang="en-US" altLang="ja-JP" b="1" dirty="0">
                <a:latin typeface="ＭＳ Ｐゴシック" panose="020B0600070205080204" pitchFamily="50" charset="-128"/>
              </a:rPr>
              <a:t>D</a:t>
            </a:r>
            <a:r>
              <a:rPr lang="ja-JP" altLang="en-US" b="1" dirty="0">
                <a:latin typeface="ＭＳ Ｐゴシック" panose="020B0600070205080204" pitchFamily="50" charset="-128"/>
              </a:rPr>
              <a:t>評価</a:t>
            </a:r>
            <a:endParaRPr lang="en-US" altLang="ja-JP" b="1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03719" y="291982"/>
            <a:ext cx="2293458" cy="2991314"/>
          </a:xfrm>
          <a:prstGeom prst="rect">
            <a:avLst/>
          </a:prstGeom>
          <a:ln w="12700">
            <a:solidFill>
              <a:srgbClr val="01B0F1"/>
            </a:solidFill>
          </a:ln>
        </p:spPr>
      </p:pic>
      <p:pic>
        <p:nvPicPr>
          <p:cNvPr id="2" name="図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89791" y="2001979"/>
            <a:ext cx="2094283" cy="2284673"/>
          </a:xfrm>
          <a:prstGeom prst="rect">
            <a:avLst/>
          </a:prstGeom>
        </p:spPr>
      </p:pic>
      <p:cxnSp>
        <p:nvCxnSpPr>
          <p:cNvPr id="9" name="直線矢印コネクタ 8"/>
          <p:cNvCxnSpPr>
            <a:stCxn id="33" idx="3"/>
          </p:cNvCxnSpPr>
          <p:nvPr/>
        </p:nvCxnSpPr>
        <p:spPr>
          <a:xfrm flipV="1">
            <a:off x="5139845" y="2459979"/>
            <a:ext cx="1588709" cy="1944025"/>
          </a:xfrm>
          <a:prstGeom prst="straightConnector1">
            <a:avLst/>
          </a:prstGeom>
          <a:ln w="762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/>
          <p:cNvCxnSpPr>
            <a:stCxn id="33" idx="3"/>
          </p:cNvCxnSpPr>
          <p:nvPr/>
        </p:nvCxnSpPr>
        <p:spPr>
          <a:xfrm flipV="1">
            <a:off x="5139845" y="3299277"/>
            <a:ext cx="1520922" cy="1104727"/>
          </a:xfrm>
          <a:prstGeom prst="straightConnector1">
            <a:avLst/>
          </a:prstGeom>
          <a:ln w="762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/>
          <p:cNvCxnSpPr>
            <a:stCxn id="33" idx="3"/>
          </p:cNvCxnSpPr>
          <p:nvPr/>
        </p:nvCxnSpPr>
        <p:spPr>
          <a:xfrm flipV="1">
            <a:off x="5139845" y="3931152"/>
            <a:ext cx="1520922" cy="472852"/>
          </a:xfrm>
          <a:prstGeom prst="straightConnector1">
            <a:avLst/>
          </a:prstGeom>
          <a:ln w="762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正方形/長方形 31"/>
          <p:cNvSpPr/>
          <p:nvPr/>
        </p:nvSpPr>
        <p:spPr>
          <a:xfrm>
            <a:off x="2700097" y="3685071"/>
            <a:ext cx="2552641" cy="1367900"/>
          </a:xfrm>
          <a:prstGeom prst="rect">
            <a:avLst/>
          </a:prstGeom>
          <a:solidFill>
            <a:srgbClr val="BDEDFF"/>
          </a:solidFill>
          <a:ln>
            <a:solidFill>
              <a:srgbClr val="01B0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endParaRPr kumimoji="1" lang="ja-JP" altLang="en-US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2789505" y="4173171"/>
            <a:ext cx="2350340" cy="461665"/>
          </a:xfrm>
          <a:prstGeom prst="rect">
            <a:avLst/>
          </a:prstGeom>
          <a:solidFill>
            <a:srgbClr val="BDEDFF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 smtClean="0"/>
              <a:t>ロードバランサ</a:t>
            </a:r>
            <a:endParaRPr kumimoji="1" lang="ja-JP" altLang="en-US" sz="2400" b="1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7490185" y="4293933"/>
            <a:ext cx="4735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b="1" dirty="0" smtClean="0">
                <a:solidFill>
                  <a:schemeClr val="bg1"/>
                </a:solidFill>
              </a:rPr>
              <a:t>・</a:t>
            </a:r>
            <a:endParaRPr kumimoji="1" lang="en-US" altLang="ja-JP" sz="1200" b="1" dirty="0" smtClean="0">
              <a:solidFill>
                <a:schemeClr val="bg1"/>
              </a:solidFill>
            </a:endParaRPr>
          </a:p>
          <a:p>
            <a:r>
              <a:rPr kumimoji="1" lang="ja-JP" altLang="en-US" sz="1200" b="1" dirty="0" smtClean="0">
                <a:solidFill>
                  <a:schemeClr val="bg1"/>
                </a:solidFill>
              </a:rPr>
              <a:t>・</a:t>
            </a:r>
            <a:endParaRPr kumimoji="1" lang="ja-JP" altLang="en-US" sz="1200" b="1" dirty="0">
              <a:solidFill>
                <a:schemeClr val="bg1"/>
              </a:solidFill>
            </a:endParaRPr>
          </a:p>
          <a:p>
            <a:r>
              <a:rPr kumimoji="1" lang="ja-JP" altLang="en-US" sz="1200" b="1" dirty="0">
                <a:solidFill>
                  <a:schemeClr val="bg1"/>
                </a:solidFill>
              </a:rPr>
              <a:t>・</a:t>
            </a:r>
          </a:p>
          <a:p>
            <a:endParaRPr kumimoji="1" lang="ja-JP" altLang="en-US" b="1" dirty="0"/>
          </a:p>
        </p:txBody>
      </p:sp>
      <p:sp>
        <p:nvSpPr>
          <p:cNvPr id="212" name="正方形/長方形 211"/>
          <p:cNvSpPr/>
          <p:nvPr/>
        </p:nvSpPr>
        <p:spPr>
          <a:xfrm>
            <a:off x="3898369" y="4837543"/>
            <a:ext cx="2243667" cy="592667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応答速度に基づいて</a:t>
            </a:r>
            <a:r>
              <a:rPr kumimoji="1" lang="en-US" altLang="ja-JP" b="1" dirty="0" smtClean="0"/>
              <a:t/>
            </a:r>
            <a:br>
              <a:rPr kumimoji="1" lang="en-US" altLang="ja-JP" b="1" dirty="0" smtClean="0"/>
            </a:br>
            <a:r>
              <a:rPr kumimoji="1" lang="ja-JP" altLang="en-US" b="1" dirty="0" smtClean="0">
                <a:solidFill>
                  <a:srgbClr val="FF0000"/>
                </a:solidFill>
              </a:rPr>
              <a:t>動的</a:t>
            </a:r>
            <a:r>
              <a:rPr kumimoji="1" lang="ja-JP" altLang="en-US" b="1" dirty="0" smtClean="0"/>
              <a:t>割り振りを行う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3866740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表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3084776"/>
              </p:ext>
            </p:extLst>
          </p:nvPr>
        </p:nvGraphicFramePr>
        <p:xfrm>
          <a:off x="974654" y="767974"/>
          <a:ext cx="3860955" cy="16459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8698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8698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28698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6245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ID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Speed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err="1" smtClean="0"/>
                        <a:t>Datetime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306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0.3652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2021-07-06 15:50:15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307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0.2371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2021-07-06 15:51:15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表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5724050"/>
              </p:ext>
            </p:extLst>
          </p:nvPr>
        </p:nvGraphicFramePr>
        <p:xfrm>
          <a:off x="425294" y="3266888"/>
          <a:ext cx="7773930" cy="157381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956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9565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29565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29565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9565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95655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19115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 smtClean="0"/>
                        <a:t>ID</a:t>
                      </a:r>
                      <a:endParaRPr kumimoji="1" lang="ja-JP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 err="1" smtClean="0"/>
                        <a:t>Now_speed</a:t>
                      </a:r>
                      <a:endParaRPr kumimoji="1" lang="ja-JP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 err="1" smtClean="0"/>
                        <a:t>Now_speed_score</a:t>
                      </a:r>
                      <a:endParaRPr kumimoji="1" lang="ja-JP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dirty="0" err="1" smtClean="0"/>
                        <a:t>Ave_speed</a:t>
                      </a:r>
                      <a:endParaRPr kumimoji="1" lang="ja-JP" altLang="en-US" sz="11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dirty="0" err="1" smtClean="0"/>
                        <a:t>Ave_speed_score</a:t>
                      </a:r>
                      <a:endParaRPr kumimoji="1" lang="ja-JP" altLang="en-US" sz="11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dirty="0" err="1" smtClean="0"/>
                        <a:t>Datetime</a:t>
                      </a:r>
                      <a:endParaRPr kumimoji="1" lang="ja-JP" altLang="en-US" sz="11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7225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434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0.3652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B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0.15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A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2021-07-06 15:51:23</a:t>
                      </a:r>
                      <a:endParaRPr kumimoji="1" lang="ja-JP" altLang="en-US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7465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435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0.4561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B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0.16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A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2021-07-06 15:52:23</a:t>
                      </a:r>
                      <a:endParaRPr kumimoji="1" lang="ja-JP" altLang="en-US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テキスト ボックス 8"/>
          <p:cNvSpPr txBox="1"/>
          <p:nvPr/>
        </p:nvSpPr>
        <p:spPr>
          <a:xfrm>
            <a:off x="1889468" y="398642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/>
              <a:t>応答速度テーブル</a:t>
            </a:r>
            <a:endParaRPr kumimoji="1" lang="ja-JP" altLang="en-US" b="1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527429" y="289755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 smtClean="0"/>
              <a:t>評価テーブル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811992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正方形/長方形 12"/>
          <p:cNvSpPr/>
          <p:nvPr/>
        </p:nvSpPr>
        <p:spPr>
          <a:xfrm>
            <a:off x="5469920" y="424675"/>
            <a:ext cx="2603157" cy="423114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0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5987122" y="91505"/>
            <a:ext cx="1563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 smtClean="0"/>
              <a:t>Integrated.py</a:t>
            </a:r>
            <a:endParaRPr kumimoji="1" lang="ja-JP" altLang="en-US" b="1" dirty="0"/>
          </a:p>
        </p:txBody>
      </p:sp>
      <p:sp>
        <p:nvSpPr>
          <p:cNvPr id="17" name="正方形/長方形 16"/>
          <p:cNvSpPr/>
          <p:nvPr/>
        </p:nvSpPr>
        <p:spPr>
          <a:xfrm>
            <a:off x="5667437" y="570124"/>
            <a:ext cx="2208124" cy="388584"/>
          </a:xfrm>
          <a:prstGeom prst="rect">
            <a:avLst/>
          </a:prstGeom>
          <a:solidFill>
            <a:srgbClr val="DEEBF7"/>
          </a:solidFill>
          <a:ln>
            <a:solidFill>
              <a:srgbClr val="41719C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00" b="1" dirty="0" smtClean="0">
                <a:solidFill>
                  <a:srgbClr val="41719C"/>
                </a:solidFill>
              </a:rPr>
              <a:t>応答速計測</a:t>
            </a:r>
            <a:endParaRPr kumimoji="1" lang="ja-JP" altLang="en-US" sz="1000" b="1" dirty="0">
              <a:solidFill>
                <a:srgbClr val="41719C"/>
              </a:solidFill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5667437" y="1119716"/>
            <a:ext cx="2208124" cy="229523"/>
          </a:xfrm>
          <a:prstGeom prst="rect">
            <a:avLst/>
          </a:prstGeom>
          <a:solidFill>
            <a:srgbClr val="DEEBF7"/>
          </a:solidFill>
          <a:ln>
            <a:solidFill>
              <a:srgbClr val="41719C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900" b="1" dirty="0" smtClean="0">
                <a:solidFill>
                  <a:srgbClr val="41719C"/>
                </a:solidFill>
              </a:rPr>
              <a:t>計測結果を応答</a:t>
            </a:r>
            <a:r>
              <a:rPr kumimoji="1" lang="ja-JP" altLang="en-US" sz="900" b="1" dirty="0">
                <a:solidFill>
                  <a:srgbClr val="41719C"/>
                </a:solidFill>
              </a:rPr>
              <a:t>速度テーブル</a:t>
            </a:r>
            <a:r>
              <a:rPr kumimoji="1" lang="ja-JP" altLang="en-US" sz="900" b="1" dirty="0" smtClean="0">
                <a:solidFill>
                  <a:srgbClr val="41719C"/>
                </a:solidFill>
              </a:rPr>
              <a:t>へ挿入</a:t>
            </a:r>
            <a:endParaRPr kumimoji="1" lang="ja-JP" altLang="en-US" sz="900" b="1" dirty="0">
              <a:solidFill>
                <a:srgbClr val="41719C"/>
              </a:solidFill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5667437" y="1510247"/>
            <a:ext cx="2208124" cy="245238"/>
          </a:xfrm>
          <a:prstGeom prst="rect">
            <a:avLst/>
          </a:prstGeom>
          <a:solidFill>
            <a:srgbClr val="DEEBF7"/>
          </a:solidFill>
          <a:ln>
            <a:solidFill>
              <a:srgbClr val="41719C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00" b="1" dirty="0" smtClean="0">
                <a:solidFill>
                  <a:srgbClr val="41719C"/>
                </a:solidFill>
              </a:rPr>
              <a:t>応答速度を評価</a:t>
            </a:r>
            <a:endParaRPr kumimoji="1" lang="ja-JP" altLang="en-US" sz="1000" b="1" dirty="0">
              <a:solidFill>
                <a:srgbClr val="41719C"/>
              </a:solidFill>
            </a:endParaRPr>
          </a:p>
        </p:txBody>
      </p:sp>
      <p:sp>
        <p:nvSpPr>
          <p:cNvPr id="20" name="正方形/長方形 19"/>
          <p:cNvSpPr/>
          <p:nvPr/>
        </p:nvSpPr>
        <p:spPr>
          <a:xfrm>
            <a:off x="5667437" y="1916493"/>
            <a:ext cx="2208124" cy="264227"/>
          </a:xfrm>
          <a:prstGeom prst="rect">
            <a:avLst/>
          </a:prstGeom>
          <a:solidFill>
            <a:srgbClr val="DEEBF7"/>
          </a:solidFill>
          <a:ln>
            <a:solidFill>
              <a:srgbClr val="41719C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900" b="1" dirty="0" smtClean="0">
                <a:solidFill>
                  <a:srgbClr val="41719C"/>
                </a:solidFill>
              </a:rPr>
              <a:t>評価済み速度を評価テーブルへ挿入</a:t>
            </a:r>
            <a:endParaRPr kumimoji="1" lang="ja-JP" altLang="en-US" sz="1000" b="1" dirty="0">
              <a:solidFill>
                <a:srgbClr val="41719C"/>
              </a:solidFill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5667437" y="2325969"/>
            <a:ext cx="2208124" cy="397496"/>
          </a:xfrm>
          <a:prstGeom prst="rect">
            <a:avLst/>
          </a:prstGeom>
          <a:solidFill>
            <a:srgbClr val="DEEBF7"/>
          </a:solidFill>
          <a:ln>
            <a:solidFill>
              <a:srgbClr val="41719C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900" b="1" dirty="0" smtClean="0">
                <a:solidFill>
                  <a:srgbClr val="41719C"/>
                </a:solidFill>
              </a:rPr>
              <a:t>応答速度テーブルから</a:t>
            </a:r>
            <a:r>
              <a:rPr kumimoji="1" lang="en-US" altLang="ja-JP" sz="900" b="1" dirty="0" smtClean="0">
                <a:solidFill>
                  <a:srgbClr val="41719C"/>
                </a:solidFill>
              </a:rPr>
              <a:t/>
            </a:r>
            <a:br>
              <a:rPr kumimoji="1" lang="en-US" altLang="ja-JP" sz="900" b="1" dirty="0" smtClean="0">
                <a:solidFill>
                  <a:srgbClr val="41719C"/>
                </a:solidFill>
              </a:rPr>
            </a:br>
            <a:r>
              <a:rPr kumimoji="1" lang="ja-JP" altLang="en-US" sz="900" b="1" dirty="0" smtClean="0">
                <a:solidFill>
                  <a:srgbClr val="41719C"/>
                </a:solidFill>
              </a:rPr>
              <a:t>過去</a:t>
            </a:r>
            <a:r>
              <a:rPr kumimoji="1" lang="en-US" altLang="ja-JP" sz="900" b="1" dirty="0" smtClean="0">
                <a:solidFill>
                  <a:srgbClr val="41719C"/>
                </a:solidFill>
              </a:rPr>
              <a:t>24</a:t>
            </a:r>
            <a:r>
              <a:rPr kumimoji="1" lang="ja-JP" altLang="en-US" sz="900" b="1" dirty="0" smtClean="0">
                <a:solidFill>
                  <a:srgbClr val="41719C"/>
                </a:solidFill>
              </a:rPr>
              <a:t>時間の平均を取り出す</a:t>
            </a:r>
            <a:endParaRPr kumimoji="1" lang="ja-JP" altLang="en-US" sz="900" b="1" dirty="0">
              <a:solidFill>
                <a:srgbClr val="41719C"/>
              </a:solidFill>
            </a:endParaRPr>
          </a:p>
        </p:txBody>
      </p:sp>
      <p:sp>
        <p:nvSpPr>
          <p:cNvPr id="23" name="正方形/長方形 22"/>
          <p:cNvSpPr/>
          <p:nvPr/>
        </p:nvSpPr>
        <p:spPr>
          <a:xfrm>
            <a:off x="5667437" y="3452347"/>
            <a:ext cx="2208124" cy="350108"/>
          </a:xfrm>
          <a:prstGeom prst="rect">
            <a:avLst/>
          </a:prstGeom>
          <a:solidFill>
            <a:srgbClr val="DEEBF7"/>
          </a:solidFill>
          <a:ln>
            <a:solidFill>
              <a:srgbClr val="41719C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00" b="1" dirty="0" smtClean="0">
                <a:solidFill>
                  <a:srgbClr val="41719C"/>
                </a:solidFill>
              </a:rPr>
              <a:t>平均を評価</a:t>
            </a:r>
            <a:endParaRPr kumimoji="1" lang="ja-JP" altLang="en-US" sz="1000" b="1" dirty="0">
              <a:solidFill>
                <a:srgbClr val="41719C"/>
              </a:solidFill>
            </a:endParaRPr>
          </a:p>
        </p:txBody>
      </p:sp>
      <p:sp>
        <p:nvSpPr>
          <p:cNvPr id="24" name="正方形/長方形 23"/>
          <p:cNvSpPr/>
          <p:nvPr/>
        </p:nvSpPr>
        <p:spPr>
          <a:xfrm>
            <a:off x="5667437" y="3967964"/>
            <a:ext cx="2208124" cy="391479"/>
          </a:xfrm>
          <a:prstGeom prst="rect">
            <a:avLst/>
          </a:prstGeom>
          <a:solidFill>
            <a:srgbClr val="DEEBF7"/>
          </a:solidFill>
          <a:ln>
            <a:solidFill>
              <a:srgbClr val="41719C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00" b="1" dirty="0" smtClean="0">
                <a:solidFill>
                  <a:srgbClr val="41719C"/>
                </a:solidFill>
              </a:rPr>
              <a:t>評価済み平均速度を</a:t>
            </a:r>
            <a:endParaRPr kumimoji="1" lang="en-US" altLang="ja-JP" sz="1000" b="1" dirty="0" smtClean="0">
              <a:solidFill>
                <a:srgbClr val="41719C"/>
              </a:solidFill>
            </a:endParaRPr>
          </a:p>
          <a:p>
            <a:pPr algn="ctr"/>
            <a:r>
              <a:rPr kumimoji="1" lang="ja-JP" altLang="en-US" sz="1000" b="1" dirty="0" smtClean="0">
                <a:solidFill>
                  <a:srgbClr val="41719C"/>
                </a:solidFill>
              </a:rPr>
              <a:t>評価</a:t>
            </a:r>
            <a:r>
              <a:rPr kumimoji="1" lang="ja-JP" altLang="en-US" sz="1000" b="1" dirty="0">
                <a:solidFill>
                  <a:srgbClr val="41719C"/>
                </a:solidFill>
              </a:rPr>
              <a:t>テーブルへ挿入</a:t>
            </a:r>
            <a:endParaRPr kumimoji="1" lang="ja-JP" altLang="en-US" sz="1050" b="1" dirty="0">
              <a:solidFill>
                <a:srgbClr val="41719C"/>
              </a:solidFill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5667437" y="2869295"/>
            <a:ext cx="2208124" cy="417543"/>
          </a:xfrm>
          <a:prstGeom prst="rect">
            <a:avLst/>
          </a:prstGeom>
          <a:solidFill>
            <a:srgbClr val="DEEBF7"/>
          </a:solidFill>
          <a:ln>
            <a:solidFill>
              <a:srgbClr val="41719C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00" b="1" dirty="0" smtClean="0">
                <a:solidFill>
                  <a:srgbClr val="41719C"/>
                </a:solidFill>
              </a:rPr>
              <a:t>抽出した平均を挿入</a:t>
            </a:r>
            <a:endParaRPr kumimoji="1" lang="ja-JP" altLang="en-US" sz="1000" b="1" dirty="0">
              <a:solidFill>
                <a:srgbClr val="41719C"/>
              </a:solidFill>
            </a:endParaRPr>
          </a:p>
        </p:txBody>
      </p:sp>
      <p:sp>
        <p:nvSpPr>
          <p:cNvPr id="26" name="下矢印 25"/>
          <p:cNvSpPr/>
          <p:nvPr/>
        </p:nvSpPr>
        <p:spPr>
          <a:xfrm>
            <a:off x="6673825" y="954207"/>
            <a:ext cx="195345" cy="148651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下矢印 26"/>
          <p:cNvSpPr/>
          <p:nvPr/>
        </p:nvSpPr>
        <p:spPr>
          <a:xfrm>
            <a:off x="6673825" y="1338290"/>
            <a:ext cx="195345" cy="148651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下矢印 27"/>
          <p:cNvSpPr/>
          <p:nvPr/>
        </p:nvSpPr>
        <p:spPr>
          <a:xfrm>
            <a:off x="6671142" y="1745118"/>
            <a:ext cx="195345" cy="148651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下矢印 28"/>
          <p:cNvSpPr/>
          <p:nvPr/>
        </p:nvSpPr>
        <p:spPr>
          <a:xfrm>
            <a:off x="6671142" y="2147969"/>
            <a:ext cx="195345" cy="148651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下矢印 29"/>
          <p:cNvSpPr/>
          <p:nvPr/>
        </p:nvSpPr>
        <p:spPr>
          <a:xfrm>
            <a:off x="6671142" y="2712215"/>
            <a:ext cx="195345" cy="148651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下矢印 30"/>
          <p:cNvSpPr/>
          <p:nvPr/>
        </p:nvSpPr>
        <p:spPr>
          <a:xfrm>
            <a:off x="6671142" y="3284017"/>
            <a:ext cx="195345" cy="148651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下矢印 31"/>
          <p:cNvSpPr/>
          <p:nvPr/>
        </p:nvSpPr>
        <p:spPr>
          <a:xfrm>
            <a:off x="6671141" y="3801892"/>
            <a:ext cx="195345" cy="148651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3612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3618" y="305276"/>
            <a:ext cx="2692294" cy="1480762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407" y="3159384"/>
            <a:ext cx="4585738" cy="1205455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0667" y="483287"/>
            <a:ext cx="3151905" cy="4645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620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図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354" y="1293378"/>
            <a:ext cx="4761389" cy="2920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7894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右矢印 208"/>
          <p:cNvSpPr/>
          <p:nvPr/>
        </p:nvSpPr>
        <p:spPr>
          <a:xfrm>
            <a:off x="1001140" y="4634836"/>
            <a:ext cx="1610193" cy="340584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025" name="屈折矢印 1024"/>
          <p:cNvSpPr/>
          <p:nvPr/>
        </p:nvSpPr>
        <p:spPr>
          <a:xfrm rot="16200000">
            <a:off x="6160299" y="603042"/>
            <a:ext cx="1136510" cy="2036976"/>
          </a:xfrm>
          <a:prstGeom prst="bentUp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角丸四角形 29"/>
          <p:cNvSpPr/>
          <p:nvPr/>
        </p:nvSpPr>
        <p:spPr>
          <a:xfrm>
            <a:off x="6400800" y="1744134"/>
            <a:ext cx="2472266" cy="4656666"/>
          </a:xfrm>
          <a:prstGeom prst="roundRect">
            <a:avLst/>
          </a:prstGeom>
          <a:solidFill>
            <a:schemeClr val="accent5"/>
          </a:solidFill>
          <a:ln>
            <a:solidFill>
              <a:srgbClr val="41719C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6" name="Picture 2" descr="プレゼン】見やすいプレゼン資料の作り方【初心者用】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454" y="-5977115"/>
            <a:ext cx="6076950" cy="456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8465" y="1939131"/>
            <a:ext cx="1753870" cy="4182006"/>
          </a:xfrm>
          <a:prstGeom prst="rect">
            <a:avLst/>
          </a:prstGeom>
        </p:spPr>
      </p:pic>
      <p:pic>
        <p:nvPicPr>
          <p:cNvPr id="12" name="図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5480" y="291982"/>
            <a:ext cx="2337611" cy="3048902"/>
          </a:xfrm>
          <a:prstGeom prst="rect">
            <a:avLst/>
          </a:prstGeom>
        </p:spPr>
      </p:pic>
      <p:pic>
        <p:nvPicPr>
          <p:cNvPr id="13" name="図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266" y="291982"/>
            <a:ext cx="2411738" cy="2976817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38618" y="4435956"/>
            <a:ext cx="864014" cy="712052"/>
          </a:xfrm>
          <a:prstGeom prst="rect">
            <a:avLst/>
          </a:prstGeom>
        </p:spPr>
      </p:pic>
      <p:pic>
        <p:nvPicPr>
          <p:cNvPr id="28" name="図 2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9933" y="4527078"/>
            <a:ext cx="1017555" cy="620930"/>
          </a:xfrm>
          <a:prstGeom prst="rect">
            <a:avLst/>
          </a:prstGeom>
        </p:spPr>
      </p:pic>
      <p:sp>
        <p:nvSpPr>
          <p:cNvPr id="1024" name="テキスト ボックス 1023"/>
          <p:cNvSpPr txBox="1"/>
          <p:nvPr/>
        </p:nvSpPr>
        <p:spPr>
          <a:xfrm>
            <a:off x="6439535" y="6411131"/>
            <a:ext cx="2242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/>
              <a:t>冗長的な</a:t>
            </a:r>
            <a:r>
              <a:rPr kumimoji="1" lang="en-US" altLang="ja-JP" b="1" dirty="0" smtClean="0"/>
              <a:t>WEB</a:t>
            </a:r>
            <a:r>
              <a:rPr kumimoji="1" lang="ja-JP" altLang="en-US" b="1" dirty="0" smtClean="0"/>
              <a:t>サーバ</a:t>
            </a:r>
            <a:endParaRPr kumimoji="1" lang="ja-JP" altLang="en-US" b="1" dirty="0"/>
          </a:p>
        </p:txBody>
      </p:sp>
      <p:sp>
        <p:nvSpPr>
          <p:cNvPr id="1027" name="右矢印 1026"/>
          <p:cNvSpPr/>
          <p:nvPr/>
        </p:nvSpPr>
        <p:spPr>
          <a:xfrm rot="10800000">
            <a:off x="2691653" y="1335814"/>
            <a:ext cx="663827" cy="636978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0" name="右矢印 209"/>
          <p:cNvSpPr/>
          <p:nvPr/>
        </p:nvSpPr>
        <p:spPr>
          <a:xfrm rot="20104714">
            <a:off x="5266929" y="4424942"/>
            <a:ext cx="1755046" cy="189535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41719C"/>
              </a:solidFill>
            </a:endParaRP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11333" y="3517477"/>
            <a:ext cx="2754004" cy="2640132"/>
          </a:xfrm>
          <a:prstGeom prst="rect">
            <a:avLst/>
          </a:prstGeom>
        </p:spPr>
      </p:pic>
      <p:sp>
        <p:nvSpPr>
          <p:cNvPr id="205" name="屈折矢印 204"/>
          <p:cNvSpPr/>
          <p:nvPr/>
        </p:nvSpPr>
        <p:spPr>
          <a:xfrm rot="5400000">
            <a:off x="1359691" y="3095551"/>
            <a:ext cx="1419332" cy="1261479"/>
          </a:xfrm>
          <a:prstGeom prst="bentUpArrow">
            <a:avLst>
              <a:gd name="adj1" fmla="val 25000"/>
              <a:gd name="adj2" fmla="val 25795"/>
              <a:gd name="adj3" fmla="val 22929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30" name="正方形/長方形 1029"/>
          <p:cNvSpPr/>
          <p:nvPr/>
        </p:nvSpPr>
        <p:spPr>
          <a:xfrm>
            <a:off x="6400800" y="460607"/>
            <a:ext cx="2243667" cy="592667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各サーバの</a:t>
            </a:r>
            <a:r>
              <a:rPr kumimoji="1" lang="en-US" altLang="ja-JP" b="1" dirty="0" smtClean="0"/>
              <a:t/>
            </a:r>
            <a:br>
              <a:rPr kumimoji="1" lang="en-US" altLang="ja-JP" b="1" dirty="0" smtClean="0"/>
            </a:br>
            <a:r>
              <a:rPr kumimoji="1" lang="ja-JP" altLang="en-US" b="1" dirty="0" smtClean="0"/>
              <a:t>応答速度を測る</a:t>
            </a:r>
            <a:endParaRPr kumimoji="1" lang="ja-JP" altLang="en-US" b="1" dirty="0"/>
          </a:p>
        </p:txBody>
      </p:sp>
      <p:sp>
        <p:nvSpPr>
          <p:cNvPr id="212" name="正方形/長方形 211"/>
          <p:cNvSpPr/>
          <p:nvPr/>
        </p:nvSpPr>
        <p:spPr>
          <a:xfrm>
            <a:off x="3900785" y="6003130"/>
            <a:ext cx="2243667" cy="592667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応答速度に基づいて</a:t>
            </a:r>
            <a:r>
              <a:rPr kumimoji="1" lang="en-US" altLang="ja-JP" b="1" dirty="0" smtClean="0"/>
              <a:t/>
            </a:r>
            <a:br>
              <a:rPr kumimoji="1" lang="en-US" altLang="ja-JP" b="1" dirty="0" smtClean="0"/>
            </a:br>
            <a:r>
              <a:rPr kumimoji="1" lang="ja-JP" altLang="en-US" b="1" dirty="0" smtClean="0"/>
              <a:t>割り振りを行う</a:t>
            </a:r>
            <a:endParaRPr kumimoji="1" lang="ja-JP" altLang="en-US" b="1" dirty="0"/>
          </a:p>
        </p:txBody>
      </p:sp>
      <p:sp>
        <p:nvSpPr>
          <p:cNvPr id="213" name="正方形/長方形 212"/>
          <p:cNvSpPr/>
          <p:nvPr/>
        </p:nvSpPr>
        <p:spPr>
          <a:xfrm>
            <a:off x="196669" y="3240624"/>
            <a:ext cx="2243667" cy="592667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応答評価</a:t>
            </a:r>
            <a:r>
              <a:rPr kumimoji="1" lang="en-US" altLang="ja-JP" b="1" dirty="0" smtClean="0"/>
              <a:t>DB</a:t>
            </a:r>
            <a:r>
              <a:rPr kumimoji="1" lang="ja-JP" altLang="en-US" b="1" dirty="0"/>
              <a:t>を</a:t>
            </a:r>
            <a:r>
              <a:rPr kumimoji="1" lang="en-US" altLang="ja-JP" b="1" dirty="0" smtClean="0"/>
              <a:t/>
            </a:r>
            <a:br>
              <a:rPr kumimoji="1" lang="en-US" altLang="ja-JP" b="1" dirty="0" smtClean="0"/>
            </a:br>
            <a:r>
              <a:rPr kumimoji="1" lang="ja-JP" altLang="en-US" b="1" dirty="0" smtClean="0"/>
              <a:t>割り振る指標にする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2433094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表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3027979"/>
              </p:ext>
            </p:extLst>
          </p:nvPr>
        </p:nvGraphicFramePr>
        <p:xfrm>
          <a:off x="547225" y="2190259"/>
          <a:ext cx="7884676" cy="2762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5874">
                  <a:extLst>
                    <a:ext uri="{9D8B030D-6E8A-4147-A177-3AD203B41FA5}">
                      <a16:colId xmlns="" xmlns:a16="http://schemas.microsoft.com/office/drawing/2014/main" val="3485652126"/>
                    </a:ext>
                  </a:extLst>
                </a:gridCol>
                <a:gridCol w="837309">
                  <a:extLst>
                    <a:ext uri="{9D8B030D-6E8A-4147-A177-3AD203B41FA5}">
                      <a16:colId xmlns="" xmlns:a16="http://schemas.microsoft.com/office/drawing/2014/main" val="359627915"/>
                    </a:ext>
                  </a:extLst>
                </a:gridCol>
                <a:gridCol w="859154">
                  <a:extLst>
                    <a:ext uri="{9D8B030D-6E8A-4147-A177-3AD203B41FA5}">
                      <a16:colId xmlns="" xmlns:a16="http://schemas.microsoft.com/office/drawing/2014/main" val="2145896562"/>
                    </a:ext>
                  </a:extLst>
                </a:gridCol>
                <a:gridCol w="1314113">
                  <a:extLst>
                    <a:ext uri="{9D8B030D-6E8A-4147-A177-3AD203B41FA5}">
                      <a16:colId xmlns="" xmlns:a16="http://schemas.microsoft.com/office/drawing/2014/main" val="4221901698"/>
                    </a:ext>
                  </a:extLst>
                </a:gridCol>
                <a:gridCol w="1314113">
                  <a:extLst>
                    <a:ext uri="{9D8B030D-6E8A-4147-A177-3AD203B41FA5}">
                      <a16:colId xmlns="" xmlns:a16="http://schemas.microsoft.com/office/drawing/2014/main" val="4025677375"/>
                    </a:ext>
                  </a:extLst>
                </a:gridCol>
                <a:gridCol w="1314113">
                  <a:extLst>
                    <a:ext uri="{9D8B030D-6E8A-4147-A177-3AD203B41FA5}">
                      <a16:colId xmlns="" xmlns:a16="http://schemas.microsoft.com/office/drawing/2014/main" val="713905081"/>
                    </a:ext>
                  </a:extLst>
                </a:gridCol>
              </a:tblGrid>
              <a:tr h="460345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8</a:t>
                      </a:r>
                      <a:r>
                        <a:rPr kumimoji="1" lang="ja-JP" altLang="en-US" dirty="0" smtClean="0"/>
                        <a:t>月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9</a:t>
                      </a:r>
                      <a:r>
                        <a:rPr kumimoji="1" lang="ja-JP" altLang="en-US" dirty="0" smtClean="0"/>
                        <a:t>月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10</a:t>
                      </a:r>
                      <a:r>
                        <a:rPr kumimoji="1" lang="ja-JP" altLang="en-US" dirty="0" smtClean="0"/>
                        <a:t>月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11</a:t>
                      </a:r>
                      <a:r>
                        <a:rPr kumimoji="1" lang="ja-JP" altLang="en-US" dirty="0" smtClean="0"/>
                        <a:t>月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12</a:t>
                      </a:r>
                      <a:r>
                        <a:rPr kumimoji="1" lang="ja-JP" altLang="en-US" dirty="0" smtClean="0"/>
                        <a:t>月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039108592"/>
                  </a:ext>
                </a:extLst>
              </a:tr>
              <a:tr h="46034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 smtClean="0"/>
                        <a:t>計測システム作成</a:t>
                      </a:r>
                      <a:endParaRPr kumimoji="1" lang="ja-JP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768121953"/>
                  </a:ext>
                </a:extLst>
              </a:tr>
              <a:tr h="46034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 smtClean="0"/>
                        <a:t>評価システム作成</a:t>
                      </a:r>
                      <a:endParaRPr kumimoji="1" lang="ja-JP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296112469"/>
                  </a:ext>
                </a:extLst>
              </a:tr>
              <a:tr h="46034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 smtClean="0"/>
                        <a:t>ロードバランサ実装</a:t>
                      </a:r>
                      <a:endParaRPr kumimoji="1" lang="ja-JP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37083884"/>
                  </a:ext>
                </a:extLst>
              </a:tr>
              <a:tr h="46034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 smtClean="0"/>
                        <a:t>実験・評価</a:t>
                      </a:r>
                      <a:endParaRPr kumimoji="1" lang="ja-JP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831515737"/>
                  </a:ext>
                </a:extLst>
              </a:tr>
              <a:tr h="46034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 smtClean="0"/>
                        <a:t>論文執筆</a:t>
                      </a:r>
                      <a:endParaRPr kumimoji="1" lang="ja-JP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577077780"/>
                  </a:ext>
                </a:extLst>
              </a:tr>
            </a:tbl>
          </a:graphicData>
        </a:graphic>
      </p:graphicFrame>
      <p:sp>
        <p:nvSpPr>
          <p:cNvPr id="2" name="スライド番号プレースホルダー 1"/>
          <p:cNvSpPr>
            <a:spLocks noGrp="1"/>
          </p:cNvSpPr>
          <p:nvPr>
            <p:ph type="sldNum" sz="quarter" idx="4294967295"/>
          </p:nvPr>
        </p:nvSpPr>
        <p:spPr>
          <a:xfrm>
            <a:off x="6457950" y="5991225"/>
            <a:ext cx="2057400" cy="365125"/>
          </a:xfrm>
        </p:spPr>
        <p:txBody>
          <a:bodyPr/>
          <a:lstStyle/>
          <a:p>
            <a:fld id="{C1A4E16F-9CEB-47A6-B8DF-28924D05829B}" type="slidenum">
              <a:rPr kumimoji="1" lang="ja-JP" altLang="en-US" smtClean="0"/>
              <a:t>21</a:t>
            </a:fld>
            <a:endParaRPr kumimoji="1" lang="ja-JP" altLang="en-US"/>
          </a:p>
        </p:txBody>
      </p:sp>
      <p:sp>
        <p:nvSpPr>
          <p:cNvPr id="11" name="右矢印 10"/>
          <p:cNvSpPr/>
          <p:nvPr/>
        </p:nvSpPr>
        <p:spPr>
          <a:xfrm>
            <a:off x="2913132" y="3195429"/>
            <a:ext cx="1246173" cy="2603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右矢印 12"/>
          <p:cNvSpPr/>
          <p:nvPr/>
        </p:nvSpPr>
        <p:spPr>
          <a:xfrm>
            <a:off x="4033667" y="3641203"/>
            <a:ext cx="882464" cy="3158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右矢印 13"/>
          <p:cNvSpPr/>
          <p:nvPr/>
        </p:nvSpPr>
        <p:spPr>
          <a:xfrm>
            <a:off x="4863752" y="4142444"/>
            <a:ext cx="1594198" cy="3000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右矢印 14"/>
          <p:cNvSpPr/>
          <p:nvPr/>
        </p:nvSpPr>
        <p:spPr>
          <a:xfrm>
            <a:off x="6627815" y="4571322"/>
            <a:ext cx="1367116" cy="3162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右矢印 15"/>
          <p:cNvSpPr/>
          <p:nvPr/>
        </p:nvSpPr>
        <p:spPr>
          <a:xfrm>
            <a:off x="2913131" y="2776507"/>
            <a:ext cx="687825" cy="2334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738886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円柱 8"/>
          <p:cNvSpPr/>
          <p:nvPr/>
        </p:nvSpPr>
        <p:spPr>
          <a:xfrm>
            <a:off x="3598101" y="708660"/>
            <a:ext cx="2487686" cy="1627332"/>
          </a:xfrm>
          <a:prstGeom prst="can">
            <a:avLst/>
          </a:prstGeom>
          <a:solidFill>
            <a:srgbClr val="FFD966"/>
          </a:solidFill>
          <a:ln w="1905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応答速度</a:t>
            </a:r>
            <a:endParaRPr kumimoji="1" lang="en-US" altLang="ja-JP" b="1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kumimoji="1" lang="ja-JP" altLang="en-US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データベース</a:t>
            </a:r>
            <a:endParaRPr kumimoji="1" lang="ja-JP" altLang="en-US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四角形吹き出し 6"/>
          <p:cNvSpPr/>
          <p:nvPr/>
        </p:nvSpPr>
        <p:spPr>
          <a:xfrm>
            <a:off x="2023110" y="2680912"/>
            <a:ext cx="5433060" cy="2948940"/>
          </a:xfrm>
          <a:prstGeom prst="wedgeRectCallout">
            <a:avLst>
              <a:gd name="adj1" fmla="val -7649"/>
              <a:gd name="adj2" fmla="val -65407"/>
            </a:avLst>
          </a:prstGeom>
          <a:solidFill>
            <a:srgbClr val="BDEDFF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3493" y="2750820"/>
            <a:ext cx="2692294" cy="1480762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6771" y="4231582"/>
            <a:ext cx="4585738" cy="1205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627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角丸四角形 14"/>
          <p:cNvSpPr/>
          <p:nvPr/>
        </p:nvSpPr>
        <p:spPr>
          <a:xfrm>
            <a:off x="3241902" y="4341702"/>
            <a:ext cx="1629502" cy="113177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96" b="10847"/>
          <a:stretch/>
        </p:blipFill>
        <p:spPr>
          <a:xfrm>
            <a:off x="1394901" y="313867"/>
            <a:ext cx="6347073" cy="2825841"/>
          </a:xfrm>
          <a:prstGeom prst="rect">
            <a:avLst/>
          </a:prstGeom>
        </p:spPr>
      </p:pic>
      <p:sp>
        <p:nvSpPr>
          <p:cNvPr id="4" name="右矢印 3"/>
          <p:cNvSpPr/>
          <p:nvPr/>
        </p:nvSpPr>
        <p:spPr>
          <a:xfrm>
            <a:off x="1826528" y="4737296"/>
            <a:ext cx="1415373" cy="340584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3369" y="4551562"/>
            <a:ext cx="864014" cy="712052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123" y="4629538"/>
            <a:ext cx="1017555" cy="620930"/>
          </a:xfrm>
          <a:prstGeom prst="rect">
            <a:avLst/>
          </a:prstGeom>
        </p:spPr>
      </p:pic>
      <p:sp>
        <p:nvSpPr>
          <p:cNvPr id="7" name="直方体 6"/>
          <p:cNvSpPr/>
          <p:nvPr/>
        </p:nvSpPr>
        <p:spPr>
          <a:xfrm>
            <a:off x="3359686" y="4719512"/>
            <a:ext cx="1406523" cy="608803"/>
          </a:xfrm>
          <a:prstGeom prst="cube">
            <a:avLst/>
          </a:prstGeom>
          <a:solidFill>
            <a:srgbClr val="BDED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b="1" dirty="0" smtClean="0">
                <a:solidFill>
                  <a:schemeClr val="tx1"/>
                </a:solidFill>
              </a:rPr>
              <a:t>ロードバランサ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12" name="直方体 11"/>
          <p:cNvSpPr/>
          <p:nvPr/>
        </p:nvSpPr>
        <p:spPr>
          <a:xfrm>
            <a:off x="6165518" y="3803278"/>
            <a:ext cx="931197" cy="513173"/>
          </a:xfrm>
          <a:prstGeom prst="cube">
            <a:avLst/>
          </a:prstGeom>
          <a:solidFill>
            <a:srgbClr val="BDED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b="1" dirty="0" smtClean="0">
                <a:solidFill>
                  <a:schemeClr val="tx1"/>
                </a:solidFill>
              </a:rPr>
              <a:t>サーバ１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13" name="直方体 12"/>
          <p:cNvSpPr/>
          <p:nvPr/>
        </p:nvSpPr>
        <p:spPr>
          <a:xfrm>
            <a:off x="6165517" y="4464025"/>
            <a:ext cx="931197" cy="513173"/>
          </a:xfrm>
          <a:prstGeom prst="cube">
            <a:avLst/>
          </a:prstGeom>
          <a:solidFill>
            <a:srgbClr val="BDED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b="1" dirty="0" smtClean="0">
                <a:solidFill>
                  <a:schemeClr val="tx1"/>
                </a:solidFill>
              </a:rPr>
              <a:t>サーバ２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14" name="直方体 13"/>
          <p:cNvSpPr/>
          <p:nvPr/>
        </p:nvSpPr>
        <p:spPr>
          <a:xfrm>
            <a:off x="6165516" y="5179607"/>
            <a:ext cx="931197" cy="513173"/>
          </a:xfrm>
          <a:prstGeom prst="cube">
            <a:avLst/>
          </a:prstGeom>
          <a:solidFill>
            <a:srgbClr val="BDED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b="1" dirty="0" smtClean="0">
                <a:solidFill>
                  <a:schemeClr val="tx1"/>
                </a:solidFill>
              </a:rPr>
              <a:t>サーバ３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17" name="直線矢印コネクタ 16"/>
          <p:cNvCxnSpPr>
            <a:stCxn id="7" idx="5"/>
            <a:endCxn id="12" idx="2"/>
          </p:cNvCxnSpPr>
          <p:nvPr/>
        </p:nvCxnSpPr>
        <p:spPr>
          <a:xfrm flipV="1">
            <a:off x="4766209" y="4124011"/>
            <a:ext cx="1399309" cy="823802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>
            <a:stCxn id="7" idx="5"/>
            <a:endCxn id="14" idx="2"/>
          </p:cNvCxnSpPr>
          <p:nvPr/>
        </p:nvCxnSpPr>
        <p:spPr>
          <a:xfrm>
            <a:off x="4766209" y="4947813"/>
            <a:ext cx="1399307" cy="552527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>
            <a:stCxn id="7" idx="5"/>
            <a:endCxn id="13" idx="2"/>
          </p:cNvCxnSpPr>
          <p:nvPr/>
        </p:nvCxnSpPr>
        <p:spPr>
          <a:xfrm flipV="1">
            <a:off x="4766209" y="4784758"/>
            <a:ext cx="1399308" cy="163055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6"/>
          <p:cNvSpPr txBox="1"/>
          <p:nvPr/>
        </p:nvSpPr>
        <p:spPr>
          <a:xfrm>
            <a:off x="4207243" y="3715986"/>
            <a:ext cx="1796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 smtClean="0"/>
              <a:t>ここが遅いと</a:t>
            </a:r>
            <a:r>
              <a:rPr kumimoji="1" lang="en-US" altLang="ja-JP" b="1" dirty="0" smtClean="0"/>
              <a:t/>
            </a:r>
            <a:br>
              <a:rPr kumimoji="1" lang="en-US" altLang="ja-JP" b="1" dirty="0" smtClean="0"/>
            </a:br>
            <a:r>
              <a:rPr kumimoji="1" lang="ja-JP" altLang="en-US" b="1" dirty="0" smtClean="0"/>
              <a:t>ボトルネックに</a:t>
            </a:r>
            <a:endParaRPr kumimoji="1" lang="ja-JP" altLang="en-US" b="1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3411399" y="4358175"/>
            <a:ext cx="1346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 smtClean="0"/>
              <a:t>WEB</a:t>
            </a:r>
            <a:r>
              <a:rPr kumimoji="1" lang="ja-JP" altLang="en-US" b="1" dirty="0" smtClean="0"/>
              <a:t>サーバ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1302526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正方形/長方形 31"/>
          <p:cNvSpPr/>
          <p:nvPr/>
        </p:nvSpPr>
        <p:spPr>
          <a:xfrm>
            <a:off x="1064318" y="1139252"/>
            <a:ext cx="4372205" cy="9306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b="1" dirty="0">
                <a:solidFill>
                  <a:schemeClr val="accent1">
                    <a:lumMod val="50000"/>
                  </a:schemeClr>
                </a:solidFill>
              </a:rPr>
              <a:t>LoadBalancer_method1.py</a:t>
            </a:r>
          </a:p>
          <a:p>
            <a:r>
              <a:rPr kumimoji="1" lang="ja-JP" altLang="en-US" sz="1600" b="1" dirty="0" smtClean="0">
                <a:solidFill>
                  <a:schemeClr val="bg2">
                    <a:lumMod val="25000"/>
                  </a:schemeClr>
                </a:solidFill>
              </a:rPr>
              <a:t>現在の応答</a:t>
            </a:r>
            <a:r>
              <a:rPr kumimoji="1" lang="ja-JP" altLang="en-US" sz="1600" b="1" dirty="0">
                <a:solidFill>
                  <a:schemeClr val="bg2">
                    <a:lumMod val="25000"/>
                  </a:schemeClr>
                </a:solidFill>
              </a:rPr>
              <a:t>速度が</a:t>
            </a:r>
            <a:r>
              <a:rPr kumimoji="1" lang="en-US" altLang="ja-JP" sz="1600" b="1" dirty="0">
                <a:solidFill>
                  <a:schemeClr val="bg2">
                    <a:lumMod val="25000"/>
                  </a:schemeClr>
                </a:solidFill>
              </a:rPr>
              <a:t>D</a:t>
            </a:r>
            <a:r>
              <a:rPr kumimoji="1" lang="ja-JP" altLang="en-US" sz="1600" b="1" dirty="0">
                <a:solidFill>
                  <a:schemeClr val="bg2">
                    <a:lumMod val="25000"/>
                  </a:schemeClr>
                </a:solidFill>
              </a:rPr>
              <a:t>評価の</a:t>
            </a:r>
            <a:r>
              <a:rPr kumimoji="1" lang="ja-JP" altLang="en-US" sz="1600" b="1" dirty="0" smtClean="0">
                <a:solidFill>
                  <a:schemeClr val="bg2">
                    <a:lumMod val="25000"/>
                  </a:schemeClr>
                </a:solidFill>
              </a:rPr>
              <a:t>サーバが</a:t>
            </a:r>
            <a:r>
              <a:rPr kumimoji="1" lang="ja-JP" altLang="en-US" sz="1600" b="1" dirty="0">
                <a:solidFill>
                  <a:schemeClr val="bg2">
                    <a:lumMod val="25000"/>
                  </a:schemeClr>
                </a:solidFill>
              </a:rPr>
              <a:t>現れたら直ちに接続が制限されれる。</a:t>
            </a:r>
            <a:r>
              <a:rPr kumimoji="1" lang="en-US" altLang="ja-JP" sz="1600" b="1" dirty="0">
                <a:solidFill>
                  <a:schemeClr val="bg2">
                    <a:lumMod val="25000"/>
                  </a:schemeClr>
                </a:solidFill>
              </a:rPr>
              <a:t>(1/10</a:t>
            </a:r>
            <a:r>
              <a:rPr kumimoji="1" lang="ja-JP" altLang="en-US" sz="1600" b="1" dirty="0">
                <a:solidFill>
                  <a:schemeClr val="bg2">
                    <a:lumMod val="25000"/>
                  </a:schemeClr>
                </a:solidFill>
              </a:rPr>
              <a:t>に制限</a:t>
            </a:r>
            <a:r>
              <a:rPr kumimoji="1" lang="en-US" altLang="ja-JP" sz="1600" b="1" dirty="0">
                <a:solidFill>
                  <a:schemeClr val="bg2">
                    <a:lumMod val="25000"/>
                  </a:schemeClr>
                </a:solidFill>
              </a:rPr>
              <a:t>)</a:t>
            </a:r>
          </a:p>
          <a:p>
            <a:pPr algn="ctr"/>
            <a:endParaRPr kumimoji="1" lang="en-US" altLang="ja-JP" b="1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7" name="正方形/長方形 46"/>
          <p:cNvSpPr/>
          <p:nvPr/>
        </p:nvSpPr>
        <p:spPr>
          <a:xfrm>
            <a:off x="1064319" y="2376589"/>
            <a:ext cx="4372205" cy="16301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b="1" dirty="0">
                <a:solidFill>
                  <a:schemeClr val="accent1">
                    <a:lumMod val="50000"/>
                  </a:schemeClr>
                </a:solidFill>
              </a:rPr>
              <a:t>LoadBalancer_method2.py</a:t>
            </a:r>
          </a:p>
          <a:p>
            <a:r>
              <a:rPr kumimoji="1" lang="ja-JP" altLang="en-US" sz="1600" b="1" dirty="0">
                <a:solidFill>
                  <a:schemeClr val="bg2">
                    <a:lumMod val="25000"/>
                  </a:schemeClr>
                </a:solidFill>
              </a:rPr>
              <a:t>応答速度</a:t>
            </a:r>
            <a:r>
              <a:rPr kumimoji="1" lang="en-US" altLang="ja-JP" sz="1600" b="1" dirty="0">
                <a:solidFill>
                  <a:schemeClr val="bg2">
                    <a:lumMod val="25000"/>
                  </a:schemeClr>
                </a:solidFill>
              </a:rPr>
              <a:t>DB</a:t>
            </a:r>
            <a:r>
              <a:rPr kumimoji="1" lang="ja-JP" altLang="en-US" sz="1600" b="1" dirty="0">
                <a:solidFill>
                  <a:schemeClr val="bg2">
                    <a:lumMod val="25000"/>
                  </a:schemeClr>
                </a:solidFill>
              </a:rPr>
              <a:t>から過去</a:t>
            </a:r>
            <a:r>
              <a:rPr kumimoji="1" lang="en-US" altLang="ja-JP" sz="1600" b="1" dirty="0">
                <a:solidFill>
                  <a:schemeClr val="bg2">
                    <a:lumMod val="25000"/>
                  </a:schemeClr>
                </a:solidFill>
              </a:rPr>
              <a:t>24</a:t>
            </a:r>
            <a:r>
              <a:rPr kumimoji="1" lang="ja-JP" altLang="en-US" sz="1600" b="1" dirty="0">
                <a:solidFill>
                  <a:schemeClr val="bg2">
                    <a:lumMod val="25000"/>
                  </a:schemeClr>
                </a:solidFill>
              </a:rPr>
              <a:t>時間の平均を算出し</a:t>
            </a:r>
            <a:r>
              <a:rPr kumimoji="1" lang="ja-JP" altLang="en-US" sz="1600" b="1" dirty="0" smtClean="0">
                <a:solidFill>
                  <a:schemeClr val="bg2">
                    <a:lumMod val="25000"/>
                  </a:schemeClr>
                </a:solidFill>
              </a:rPr>
              <a:t>、どの</a:t>
            </a:r>
            <a:r>
              <a:rPr kumimoji="1" lang="ja-JP" altLang="en-US" sz="1600" b="1" dirty="0">
                <a:solidFill>
                  <a:schemeClr val="bg2">
                    <a:lumMod val="25000"/>
                  </a:schemeClr>
                </a:solidFill>
              </a:rPr>
              <a:t>サーバが平均して良い結果を出しているのか判断</a:t>
            </a:r>
            <a:r>
              <a:rPr kumimoji="1" lang="ja-JP" altLang="en-US" sz="1600" b="1" dirty="0" smtClean="0">
                <a:solidFill>
                  <a:schemeClr val="bg2">
                    <a:lumMod val="25000"/>
                  </a:schemeClr>
                </a:solidFill>
              </a:rPr>
              <a:t>。一番</a:t>
            </a:r>
            <a:r>
              <a:rPr kumimoji="1" lang="ja-JP" altLang="en-US" sz="1600" b="1" dirty="0">
                <a:solidFill>
                  <a:schemeClr val="bg2">
                    <a:lumMod val="25000"/>
                  </a:schemeClr>
                </a:solidFill>
              </a:rPr>
              <a:t>良い結果</a:t>
            </a:r>
            <a:r>
              <a:rPr kumimoji="1" lang="en-US" altLang="ja-JP" sz="1600" b="1" dirty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kumimoji="1" lang="ja-JP" altLang="en-US" sz="1600" b="1" dirty="0">
                <a:solidFill>
                  <a:schemeClr val="bg2">
                    <a:lumMod val="25000"/>
                  </a:schemeClr>
                </a:solidFill>
              </a:rPr>
              <a:t>平均応答速度が最速</a:t>
            </a:r>
            <a:r>
              <a:rPr kumimoji="1" lang="en-US" altLang="ja-JP" sz="1600" b="1" dirty="0">
                <a:solidFill>
                  <a:schemeClr val="bg2">
                    <a:lumMod val="25000"/>
                  </a:schemeClr>
                </a:solidFill>
              </a:rPr>
              <a:t>)</a:t>
            </a:r>
            <a:r>
              <a:rPr kumimoji="1" lang="ja-JP" altLang="en-US" sz="1600" b="1" dirty="0">
                <a:solidFill>
                  <a:schemeClr val="bg2">
                    <a:lumMod val="25000"/>
                  </a:schemeClr>
                </a:solidFill>
              </a:rPr>
              <a:t>のサーバに多く割り振るように動的なロードバランサを作った。</a:t>
            </a:r>
          </a:p>
          <a:p>
            <a:pPr algn="ctr"/>
            <a:endParaRPr kumimoji="1" lang="en-US" altLang="ja-JP" b="1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8" name="正方形/長方形 47"/>
          <p:cNvSpPr/>
          <p:nvPr/>
        </p:nvSpPr>
        <p:spPr>
          <a:xfrm>
            <a:off x="1064317" y="4313454"/>
            <a:ext cx="4372205" cy="8638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b="1" dirty="0" smtClean="0">
                <a:solidFill>
                  <a:schemeClr val="accent1">
                    <a:lumMod val="50000"/>
                  </a:schemeClr>
                </a:solidFill>
              </a:rPr>
              <a:t>measure_evaluation_InsertDB.py</a:t>
            </a:r>
          </a:p>
          <a:p>
            <a:r>
              <a:rPr kumimoji="1" lang="ja-JP" altLang="en-US" sz="1600" b="1" dirty="0" smtClean="0">
                <a:solidFill>
                  <a:schemeClr val="bg2">
                    <a:lumMod val="25000"/>
                  </a:schemeClr>
                </a:solidFill>
              </a:rPr>
              <a:t>各サーバの速度を</a:t>
            </a:r>
            <a:r>
              <a:rPr kumimoji="1" lang="ja-JP" altLang="en-US" sz="1600" b="1" dirty="0">
                <a:solidFill>
                  <a:schemeClr val="bg2">
                    <a:lumMod val="25000"/>
                  </a:schemeClr>
                </a:solidFill>
              </a:rPr>
              <a:t>計測、評価を行いデータベース</a:t>
            </a:r>
            <a:r>
              <a:rPr kumimoji="1" lang="en-US" altLang="ja-JP" sz="1600" b="1" dirty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kumimoji="1" lang="en-US" altLang="ja-JP" sz="1600" b="1" dirty="0" err="1">
                <a:solidFill>
                  <a:schemeClr val="bg2">
                    <a:lumMod val="25000"/>
                  </a:schemeClr>
                </a:solidFill>
              </a:rPr>
              <a:t>response.db</a:t>
            </a:r>
            <a:r>
              <a:rPr kumimoji="1" lang="en-US" altLang="ja-JP" sz="1600" b="1" dirty="0">
                <a:solidFill>
                  <a:schemeClr val="bg2">
                    <a:lumMod val="25000"/>
                  </a:schemeClr>
                </a:solidFill>
              </a:rPr>
              <a:t>)</a:t>
            </a:r>
            <a:r>
              <a:rPr kumimoji="1" lang="ja-JP" altLang="en-US" sz="1600" b="1" dirty="0">
                <a:solidFill>
                  <a:schemeClr val="bg2">
                    <a:lumMod val="25000"/>
                  </a:schemeClr>
                </a:solidFill>
              </a:rPr>
              <a:t>へ挿入する。</a:t>
            </a:r>
            <a:endParaRPr kumimoji="1" lang="en-US" altLang="ja-JP" sz="16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9" name="円柱 48"/>
          <p:cNvSpPr/>
          <p:nvPr/>
        </p:nvSpPr>
        <p:spPr>
          <a:xfrm>
            <a:off x="6056597" y="1278334"/>
            <a:ext cx="2812730" cy="1620069"/>
          </a:xfrm>
          <a:prstGeom prst="can">
            <a:avLst/>
          </a:prstGeom>
          <a:solidFill>
            <a:srgbClr val="FFD966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err="1">
                <a:solidFill>
                  <a:schemeClr val="accent1">
                    <a:lumMod val="50000"/>
                  </a:schemeClr>
                </a:solidFill>
              </a:rPr>
              <a:t>r</a:t>
            </a:r>
            <a:r>
              <a:rPr kumimoji="1" lang="en-US" altLang="ja-JP" b="1" dirty="0" err="1" smtClean="0">
                <a:solidFill>
                  <a:schemeClr val="accent1">
                    <a:lumMod val="50000"/>
                  </a:schemeClr>
                </a:solidFill>
              </a:rPr>
              <a:t>esponse.db</a:t>
            </a:r>
            <a:endParaRPr kumimoji="1" lang="en-US" altLang="ja-JP" b="1" dirty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kumimoji="1" lang="ja-JP" altLang="en-US" b="1" dirty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計測した応答速度を保存して</a:t>
            </a:r>
            <a:r>
              <a:rPr kumimoji="1" lang="ja-JP" altLang="en-US" sz="2000" b="1" dirty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いる</a:t>
            </a:r>
            <a:r>
              <a:rPr kumimoji="1" lang="ja-JP" altLang="en-US" b="1" dirty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データベース</a:t>
            </a:r>
          </a:p>
        </p:txBody>
      </p:sp>
      <p:sp>
        <p:nvSpPr>
          <p:cNvPr id="50" name="正方形/長方形 49"/>
          <p:cNvSpPr/>
          <p:nvPr/>
        </p:nvSpPr>
        <p:spPr>
          <a:xfrm>
            <a:off x="1064316" y="5386448"/>
            <a:ext cx="4372205" cy="8638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b="1" dirty="0" smtClean="0">
                <a:solidFill>
                  <a:schemeClr val="accent1">
                    <a:lumMod val="50000"/>
                  </a:schemeClr>
                </a:solidFill>
              </a:rPr>
              <a:t>nginxrestart.sh</a:t>
            </a:r>
          </a:p>
          <a:p>
            <a:pPr algn="ctr"/>
            <a:r>
              <a:rPr kumimoji="1" lang="en-US" altLang="ja-JP" sz="1600" b="1" dirty="0" smtClean="0">
                <a:solidFill>
                  <a:schemeClr val="bg2">
                    <a:lumMod val="25000"/>
                  </a:schemeClr>
                </a:solidFill>
              </a:rPr>
              <a:t>Nginx</a:t>
            </a:r>
            <a:r>
              <a:rPr kumimoji="1" lang="ja-JP" altLang="en-US" sz="1600" b="1" dirty="0" smtClean="0">
                <a:solidFill>
                  <a:schemeClr val="bg2">
                    <a:lumMod val="25000"/>
                  </a:schemeClr>
                </a:solidFill>
              </a:rPr>
              <a:t>を再読み込みしてコンフィグを適用させる。当プログラムは</a:t>
            </a:r>
            <a:r>
              <a:rPr kumimoji="1" lang="en-US" altLang="ja-JP" sz="1600" b="1" dirty="0" smtClean="0">
                <a:solidFill>
                  <a:schemeClr val="bg2">
                    <a:lumMod val="25000"/>
                  </a:schemeClr>
                </a:solidFill>
              </a:rPr>
              <a:t>LB</a:t>
            </a:r>
            <a:r>
              <a:rPr kumimoji="1" lang="ja-JP" altLang="en-US" sz="1600" b="1" dirty="0" smtClean="0">
                <a:solidFill>
                  <a:schemeClr val="bg2">
                    <a:lumMod val="25000"/>
                  </a:schemeClr>
                </a:solidFill>
              </a:rPr>
              <a:t>内で呼び出して実行</a:t>
            </a:r>
            <a:endParaRPr kumimoji="1" lang="en-US" altLang="ja-JP" sz="16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2" name="正方形/長方形 51"/>
          <p:cNvSpPr/>
          <p:nvPr/>
        </p:nvSpPr>
        <p:spPr>
          <a:xfrm>
            <a:off x="1064315" y="6459442"/>
            <a:ext cx="4372205" cy="8638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b="1" dirty="0" smtClean="0">
                <a:solidFill>
                  <a:schemeClr val="accent1">
                    <a:lumMod val="50000"/>
                  </a:schemeClr>
                </a:solidFill>
              </a:rPr>
              <a:t>roop_method1.sh</a:t>
            </a:r>
          </a:p>
          <a:p>
            <a:pPr algn="ctr"/>
            <a:r>
              <a:rPr kumimoji="1" lang="ja-JP" altLang="en-US" sz="1600" b="1" dirty="0" smtClean="0">
                <a:solidFill>
                  <a:schemeClr val="bg2">
                    <a:lumMod val="25000"/>
                  </a:schemeClr>
                </a:solidFill>
              </a:rPr>
              <a:t>２つのプログラムを同時に実行しループするようにしたシェル．</a:t>
            </a:r>
            <a:r>
              <a:rPr kumimoji="1" lang="en-US" altLang="ja-JP" sz="1600" b="1" dirty="0" smtClean="0">
                <a:solidFill>
                  <a:schemeClr val="bg2">
                    <a:lumMod val="25000"/>
                  </a:schemeClr>
                </a:solidFill>
              </a:rPr>
              <a:t>Wait</a:t>
            </a:r>
            <a:r>
              <a:rPr kumimoji="1" lang="ja-JP" altLang="en-US" sz="1600" b="1" dirty="0" smtClean="0">
                <a:solidFill>
                  <a:schemeClr val="bg2">
                    <a:lumMod val="25000"/>
                  </a:schemeClr>
                </a:solidFill>
              </a:rPr>
              <a:t>は</a:t>
            </a:r>
            <a:r>
              <a:rPr kumimoji="1" lang="en-US" altLang="ja-JP" sz="1600" b="1" dirty="0" smtClean="0">
                <a:solidFill>
                  <a:schemeClr val="bg2">
                    <a:lumMod val="25000"/>
                  </a:schemeClr>
                </a:solidFill>
              </a:rPr>
              <a:t>60S</a:t>
            </a:r>
            <a:endParaRPr kumimoji="1" lang="en-US" altLang="ja-JP" sz="1600" b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5616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直方体 30"/>
          <p:cNvSpPr/>
          <p:nvPr/>
        </p:nvSpPr>
        <p:spPr>
          <a:xfrm>
            <a:off x="4856207" y="1719683"/>
            <a:ext cx="1359462" cy="772790"/>
          </a:xfrm>
          <a:prstGeom prst="cub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5" name="直線コネクタ 14"/>
          <p:cNvCxnSpPr/>
          <p:nvPr/>
        </p:nvCxnSpPr>
        <p:spPr>
          <a:xfrm flipV="1">
            <a:off x="2039252" y="3555451"/>
            <a:ext cx="2520558" cy="20231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雲 3"/>
          <p:cNvSpPr/>
          <p:nvPr/>
        </p:nvSpPr>
        <p:spPr>
          <a:xfrm>
            <a:off x="547730" y="3102298"/>
            <a:ext cx="1691235" cy="946768"/>
          </a:xfrm>
          <a:prstGeom prst="cloud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フローチャート: 磁気ディスク 4"/>
          <p:cNvSpPr/>
          <p:nvPr/>
        </p:nvSpPr>
        <p:spPr>
          <a:xfrm>
            <a:off x="2538371" y="3061837"/>
            <a:ext cx="1124793" cy="987229"/>
          </a:xfrm>
          <a:prstGeom prst="flowChartMagneticDisk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直方体 6"/>
          <p:cNvSpPr/>
          <p:nvPr/>
        </p:nvSpPr>
        <p:spPr>
          <a:xfrm>
            <a:off x="4078384" y="3169056"/>
            <a:ext cx="1359462" cy="772790"/>
          </a:xfrm>
          <a:prstGeom prst="cub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" name="フローチャート: 代替処理 7"/>
          <p:cNvSpPr/>
          <p:nvPr/>
        </p:nvSpPr>
        <p:spPr>
          <a:xfrm>
            <a:off x="7013266" y="2236449"/>
            <a:ext cx="679730" cy="825388"/>
          </a:xfrm>
          <a:prstGeom prst="flowChartAlternateProcess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フローチャート: 代替処理 8"/>
          <p:cNvSpPr/>
          <p:nvPr/>
        </p:nvSpPr>
        <p:spPr>
          <a:xfrm>
            <a:off x="7013266" y="3223677"/>
            <a:ext cx="679730" cy="825388"/>
          </a:xfrm>
          <a:prstGeom prst="flowChartAlternateProcess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フローチャート: 代替処理 9"/>
          <p:cNvSpPr/>
          <p:nvPr/>
        </p:nvSpPr>
        <p:spPr>
          <a:xfrm>
            <a:off x="7013266" y="4245986"/>
            <a:ext cx="679730" cy="825388"/>
          </a:xfrm>
          <a:prstGeom prst="flowChartAlternateProcess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3857868" y="4014447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ロードバランサ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2538371" y="406132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ルーター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062583" y="3391016"/>
            <a:ext cx="66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WAN</a:t>
            </a:r>
            <a:endParaRPr kumimoji="1" lang="ja-JP" altLang="en-US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7721168" y="2451120"/>
            <a:ext cx="1010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サーバ</a:t>
            </a:r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7718424" y="3451705"/>
            <a:ext cx="1002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サーバ</a:t>
            </a:r>
            <a:r>
              <a:rPr kumimoji="1" lang="en-US" altLang="ja-JP" dirty="0"/>
              <a:t>B</a:t>
            </a:r>
            <a:endParaRPr kumimoji="1" lang="ja-JP" altLang="en-US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7675910" y="4485336"/>
            <a:ext cx="1000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サーバ</a:t>
            </a:r>
            <a:r>
              <a:rPr kumimoji="1" lang="en-US" altLang="ja-JP" dirty="0"/>
              <a:t>C</a:t>
            </a:r>
            <a:endParaRPr kumimoji="1" lang="ja-JP" altLang="en-US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4058610" y="1251990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平均応答速度</a:t>
            </a:r>
            <a:r>
              <a:rPr kumimoji="1" lang="ja-JP" altLang="en-US" dirty="0"/>
              <a:t>の</a:t>
            </a:r>
            <a:r>
              <a:rPr kumimoji="1" lang="ja-JP" altLang="en-US" dirty="0" smtClean="0"/>
              <a:t>計測サーバ</a:t>
            </a:r>
            <a:endParaRPr kumimoji="1" lang="ja-JP" altLang="en-US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6477659" y="5169735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冗長的なサーバ</a:t>
            </a:r>
            <a:endParaRPr kumimoji="1" lang="ja-JP" altLang="en-US" dirty="0"/>
          </a:p>
        </p:txBody>
      </p:sp>
      <p:cxnSp>
        <p:nvCxnSpPr>
          <p:cNvPr id="41" name="直線コネクタ 40"/>
          <p:cNvCxnSpPr>
            <a:stCxn id="31" idx="5"/>
            <a:endCxn id="8" idx="1"/>
          </p:cNvCxnSpPr>
          <p:nvPr/>
        </p:nvCxnSpPr>
        <p:spPr>
          <a:xfrm>
            <a:off x="6215669" y="2009479"/>
            <a:ext cx="797597" cy="63966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線コネクタ 41"/>
          <p:cNvCxnSpPr>
            <a:stCxn id="31" idx="5"/>
            <a:endCxn id="9" idx="1"/>
          </p:cNvCxnSpPr>
          <p:nvPr/>
        </p:nvCxnSpPr>
        <p:spPr>
          <a:xfrm>
            <a:off x="6215669" y="2009479"/>
            <a:ext cx="797597" cy="162689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線コネクタ 44"/>
          <p:cNvCxnSpPr>
            <a:stCxn id="31" idx="5"/>
            <a:endCxn id="10" idx="1"/>
          </p:cNvCxnSpPr>
          <p:nvPr/>
        </p:nvCxnSpPr>
        <p:spPr>
          <a:xfrm>
            <a:off x="6215669" y="2009479"/>
            <a:ext cx="797597" cy="264920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テキスト ボックス 50"/>
          <p:cNvSpPr txBox="1"/>
          <p:nvPr/>
        </p:nvSpPr>
        <p:spPr>
          <a:xfrm>
            <a:off x="6338763" y="200947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計測</a:t>
            </a:r>
          </a:p>
        </p:txBody>
      </p:sp>
      <p:cxnSp>
        <p:nvCxnSpPr>
          <p:cNvPr id="53" name="直線矢印コネクタ 52"/>
          <p:cNvCxnSpPr>
            <a:stCxn id="31" idx="3"/>
            <a:endCxn id="7" idx="0"/>
          </p:cNvCxnSpPr>
          <p:nvPr/>
        </p:nvCxnSpPr>
        <p:spPr>
          <a:xfrm flipH="1">
            <a:off x="4854714" y="2492473"/>
            <a:ext cx="584625" cy="67658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テキスト ボックス 53"/>
          <p:cNvSpPr txBox="1"/>
          <p:nvPr/>
        </p:nvSpPr>
        <p:spPr>
          <a:xfrm>
            <a:off x="4060659" y="2499319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平均応答速度を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指標として送る</a:t>
            </a:r>
            <a:endParaRPr kumimoji="1" lang="en-US" altLang="ja-JP" dirty="0" smtClean="0"/>
          </a:p>
        </p:txBody>
      </p:sp>
      <p:cxnSp>
        <p:nvCxnSpPr>
          <p:cNvPr id="56" name="直線矢印コネクタ 55"/>
          <p:cNvCxnSpPr>
            <a:stCxn id="7" idx="5"/>
            <a:endCxn id="10" idx="1"/>
          </p:cNvCxnSpPr>
          <p:nvPr/>
        </p:nvCxnSpPr>
        <p:spPr>
          <a:xfrm>
            <a:off x="5437846" y="3458852"/>
            <a:ext cx="1575420" cy="119982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7" name="テキスト ボックス 56"/>
          <p:cNvSpPr txBox="1"/>
          <p:nvPr/>
        </p:nvSpPr>
        <p:spPr>
          <a:xfrm>
            <a:off x="5691137" y="402963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割り振る</a:t>
            </a:r>
            <a:endParaRPr kumimoji="1" lang="ja-JP" altLang="en-US" dirty="0"/>
          </a:p>
        </p:txBody>
      </p:sp>
      <p:sp>
        <p:nvSpPr>
          <p:cNvPr id="2" name="正方形/長方形 1"/>
          <p:cNvSpPr/>
          <p:nvPr/>
        </p:nvSpPr>
        <p:spPr>
          <a:xfrm>
            <a:off x="4364251" y="3244334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 err="1"/>
              <a:t>．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41180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4294967295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C1A4E16F-9CEB-47A6-B8DF-28924D05829B}" type="slidenum">
              <a:rPr kumimoji="1" lang="ja-JP" altLang="en-US" smtClean="0"/>
              <a:t>5</a:t>
            </a:fld>
            <a:endParaRPr kumimoji="1"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1294726" y="1237535"/>
            <a:ext cx="2233402" cy="42657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PC</a:t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1614361" y="1712639"/>
            <a:ext cx="1594131" cy="78689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応答速度計測</a:t>
            </a:r>
            <a:r>
              <a:rPr kumimoji="1" lang="en-US" altLang="ja-JP" dirty="0" smtClean="0">
                <a:solidFill>
                  <a:schemeClr val="tx1"/>
                </a:solidFill>
              </a:rPr>
              <a:t/>
            </a:r>
            <a:br>
              <a:rPr kumimoji="1" lang="en-US" altLang="ja-JP" dirty="0" smtClean="0">
                <a:solidFill>
                  <a:schemeClr val="tx1"/>
                </a:solidFill>
              </a:rPr>
            </a:br>
            <a:r>
              <a:rPr kumimoji="1" lang="ja-JP" altLang="en-US" dirty="0" smtClean="0">
                <a:solidFill>
                  <a:schemeClr val="tx1"/>
                </a:solidFill>
              </a:rPr>
              <a:t>プログラム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1614361" y="2870598"/>
            <a:ext cx="1594131" cy="78689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レスポンス</a:t>
            </a:r>
            <a:r>
              <a:rPr kumimoji="1" lang="en-US" altLang="ja-JP" dirty="0" smtClean="0">
                <a:solidFill>
                  <a:schemeClr val="tx1"/>
                </a:solidFill>
              </a:rPr>
              <a:t/>
            </a:r>
            <a:br>
              <a:rPr kumimoji="1" lang="en-US" altLang="ja-JP" dirty="0" smtClean="0">
                <a:solidFill>
                  <a:schemeClr val="tx1"/>
                </a:solidFill>
              </a:rPr>
            </a:br>
            <a:r>
              <a:rPr kumimoji="1" lang="ja-JP" altLang="en-US" dirty="0" smtClean="0">
                <a:solidFill>
                  <a:schemeClr val="tx1"/>
                </a:solidFill>
              </a:rPr>
              <a:t>ログ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1614361" y="3950144"/>
            <a:ext cx="1594131" cy="78689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平均を出す</a:t>
            </a:r>
            <a:r>
              <a:rPr kumimoji="1" lang="en-US" altLang="ja-JP" dirty="0" smtClean="0">
                <a:solidFill>
                  <a:schemeClr val="tx1"/>
                </a:solidFill>
              </a:rPr>
              <a:t/>
            </a:r>
            <a:br>
              <a:rPr kumimoji="1" lang="en-US" altLang="ja-JP" dirty="0" smtClean="0">
                <a:solidFill>
                  <a:schemeClr val="tx1"/>
                </a:solidFill>
              </a:rPr>
            </a:br>
            <a:r>
              <a:rPr kumimoji="1" lang="ja-JP" altLang="en-US" dirty="0" smtClean="0">
                <a:solidFill>
                  <a:schemeClr val="tx1"/>
                </a:solidFill>
              </a:rPr>
              <a:t>プログラム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grpSp>
        <p:nvGrpSpPr>
          <p:cNvPr id="8" name="グループ化 7"/>
          <p:cNvGrpSpPr/>
          <p:nvPr/>
        </p:nvGrpSpPr>
        <p:grpSpPr>
          <a:xfrm>
            <a:off x="4449860" y="130273"/>
            <a:ext cx="2744465" cy="2015462"/>
            <a:chOff x="4031814" y="1690690"/>
            <a:chExt cx="2744465" cy="2015462"/>
          </a:xfrm>
        </p:grpSpPr>
        <p:sp>
          <p:nvSpPr>
            <p:cNvPr id="9" name="正方形/長方形 8"/>
            <p:cNvSpPr/>
            <p:nvPr/>
          </p:nvSpPr>
          <p:spPr>
            <a:xfrm>
              <a:off x="4031814" y="1690690"/>
              <a:ext cx="2744465" cy="20154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/>
                <a:t>192.168.1.81</a:t>
              </a:r>
              <a:r>
                <a:rPr kumimoji="1" lang="ja-JP" altLang="en-US" dirty="0" smtClean="0"/>
                <a:t>ラズパイ</a:t>
              </a:r>
              <a:endParaRPr kumimoji="1" lang="en-US" altLang="ja-JP" dirty="0"/>
            </a:p>
            <a:p>
              <a:pPr algn="ctr"/>
              <a:endParaRPr kumimoji="1" lang="en-US" altLang="ja-JP" dirty="0" smtClean="0"/>
            </a:p>
            <a:p>
              <a:pPr algn="ctr"/>
              <a:endParaRPr kumimoji="1" lang="en-US" altLang="ja-JP" dirty="0"/>
            </a:p>
            <a:p>
              <a:pPr algn="ctr"/>
              <a:endParaRPr kumimoji="1" lang="en-US" altLang="ja-JP" dirty="0" smtClean="0"/>
            </a:p>
            <a:p>
              <a:pPr algn="ctr"/>
              <a:endParaRPr kumimoji="1" lang="en-US" altLang="ja-JP" dirty="0"/>
            </a:p>
            <a:p>
              <a:pPr algn="ctr"/>
              <a:endParaRPr kumimoji="1" lang="en-US" altLang="ja-JP" dirty="0" smtClean="0"/>
            </a:p>
            <a:p>
              <a:pPr algn="ctr"/>
              <a:endParaRPr kumimoji="1" lang="ja-JP" altLang="en-US" dirty="0"/>
            </a:p>
          </p:txBody>
        </p:sp>
        <p:sp>
          <p:nvSpPr>
            <p:cNvPr id="10" name="正方形/長方形 9"/>
            <p:cNvSpPr/>
            <p:nvPr/>
          </p:nvSpPr>
          <p:spPr>
            <a:xfrm>
              <a:off x="4572000" y="2112795"/>
              <a:ext cx="1570276" cy="62279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solidFill>
                    <a:schemeClr val="tx1"/>
                  </a:solidFill>
                </a:rPr>
                <a:t>検索システム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フローチャート: 磁気ディスク 10"/>
            <p:cNvSpPr/>
            <p:nvPr/>
          </p:nvSpPr>
          <p:spPr>
            <a:xfrm>
              <a:off x="4769938" y="2766380"/>
              <a:ext cx="1174399" cy="782637"/>
            </a:xfrm>
            <a:prstGeom prst="flowChartMagneticDisk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/>
                <a:t>観光地</a:t>
              </a:r>
              <a:r>
                <a:rPr kumimoji="1" lang="en-US" altLang="ja-JP" dirty="0" smtClean="0"/>
                <a:t>DB</a:t>
              </a:r>
              <a:endParaRPr kumimoji="1" lang="ja-JP" altLang="en-US" dirty="0"/>
            </a:p>
          </p:txBody>
        </p:sp>
      </p:grpSp>
      <p:grpSp>
        <p:nvGrpSpPr>
          <p:cNvPr id="12" name="グループ化 11"/>
          <p:cNvGrpSpPr/>
          <p:nvPr/>
        </p:nvGrpSpPr>
        <p:grpSpPr>
          <a:xfrm>
            <a:off x="4449860" y="2376799"/>
            <a:ext cx="2744465" cy="2015462"/>
            <a:chOff x="4031814" y="1690690"/>
            <a:chExt cx="2744465" cy="2015462"/>
          </a:xfrm>
        </p:grpSpPr>
        <p:sp>
          <p:nvSpPr>
            <p:cNvPr id="13" name="正方形/長方形 12"/>
            <p:cNvSpPr/>
            <p:nvPr/>
          </p:nvSpPr>
          <p:spPr>
            <a:xfrm>
              <a:off x="4031814" y="1690690"/>
              <a:ext cx="2744465" cy="20154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/>
                <a:t>192.168.1.82</a:t>
              </a:r>
              <a:r>
                <a:rPr kumimoji="1" lang="ja-JP" altLang="en-US" dirty="0" smtClean="0"/>
                <a:t>ラズパイ</a:t>
              </a:r>
              <a:endParaRPr kumimoji="1" lang="en-US" altLang="ja-JP" dirty="0"/>
            </a:p>
            <a:p>
              <a:pPr algn="ctr"/>
              <a:endParaRPr kumimoji="1" lang="en-US" altLang="ja-JP" dirty="0" smtClean="0"/>
            </a:p>
            <a:p>
              <a:pPr algn="ctr"/>
              <a:endParaRPr kumimoji="1" lang="en-US" altLang="ja-JP" dirty="0"/>
            </a:p>
            <a:p>
              <a:pPr algn="ctr"/>
              <a:endParaRPr kumimoji="1" lang="en-US" altLang="ja-JP" dirty="0" smtClean="0"/>
            </a:p>
            <a:p>
              <a:pPr algn="ctr"/>
              <a:endParaRPr kumimoji="1" lang="en-US" altLang="ja-JP" dirty="0"/>
            </a:p>
            <a:p>
              <a:pPr algn="ctr"/>
              <a:endParaRPr kumimoji="1" lang="en-US" altLang="ja-JP" dirty="0" smtClean="0"/>
            </a:p>
            <a:p>
              <a:pPr algn="ctr"/>
              <a:endParaRPr kumimoji="1" lang="ja-JP" altLang="en-US" dirty="0"/>
            </a:p>
          </p:txBody>
        </p:sp>
        <p:sp>
          <p:nvSpPr>
            <p:cNvPr id="14" name="正方形/長方形 13"/>
            <p:cNvSpPr/>
            <p:nvPr/>
          </p:nvSpPr>
          <p:spPr>
            <a:xfrm>
              <a:off x="4572000" y="2112795"/>
              <a:ext cx="1570276" cy="62279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solidFill>
                    <a:schemeClr val="tx1"/>
                  </a:solidFill>
                </a:rPr>
                <a:t>検索システム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フローチャート: 磁気ディスク 14"/>
            <p:cNvSpPr/>
            <p:nvPr/>
          </p:nvSpPr>
          <p:spPr>
            <a:xfrm>
              <a:off x="4769938" y="2766380"/>
              <a:ext cx="1174399" cy="782637"/>
            </a:xfrm>
            <a:prstGeom prst="flowChartMagneticDisk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/>
                <a:t>観光地</a:t>
              </a:r>
              <a:r>
                <a:rPr kumimoji="1" lang="en-US" altLang="ja-JP" dirty="0" smtClean="0"/>
                <a:t>DB</a:t>
              </a:r>
              <a:endParaRPr kumimoji="1" lang="ja-JP" altLang="en-US" dirty="0"/>
            </a:p>
          </p:txBody>
        </p:sp>
      </p:grpSp>
      <p:grpSp>
        <p:nvGrpSpPr>
          <p:cNvPr id="16" name="グループ化 15"/>
          <p:cNvGrpSpPr/>
          <p:nvPr/>
        </p:nvGrpSpPr>
        <p:grpSpPr>
          <a:xfrm>
            <a:off x="4449859" y="4623325"/>
            <a:ext cx="2744465" cy="2015462"/>
            <a:chOff x="4031814" y="1690690"/>
            <a:chExt cx="2744465" cy="2015462"/>
          </a:xfrm>
        </p:grpSpPr>
        <p:sp>
          <p:nvSpPr>
            <p:cNvPr id="17" name="正方形/長方形 16"/>
            <p:cNvSpPr/>
            <p:nvPr/>
          </p:nvSpPr>
          <p:spPr>
            <a:xfrm>
              <a:off x="4031814" y="1690690"/>
              <a:ext cx="2744465" cy="20154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/>
                <a:t>192.168.1.83</a:t>
              </a:r>
              <a:r>
                <a:rPr kumimoji="1" lang="ja-JP" altLang="en-US" dirty="0" smtClean="0"/>
                <a:t>ラズパイ</a:t>
              </a:r>
              <a:endParaRPr kumimoji="1" lang="en-US" altLang="ja-JP" dirty="0"/>
            </a:p>
            <a:p>
              <a:pPr algn="ctr"/>
              <a:endParaRPr kumimoji="1" lang="en-US" altLang="ja-JP" dirty="0" smtClean="0"/>
            </a:p>
            <a:p>
              <a:pPr algn="ctr"/>
              <a:endParaRPr kumimoji="1" lang="en-US" altLang="ja-JP" dirty="0"/>
            </a:p>
            <a:p>
              <a:pPr algn="ctr"/>
              <a:endParaRPr kumimoji="1" lang="en-US" altLang="ja-JP" dirty="0" smtClean="0"/>
            </a:p>
            <a:p>
              <a:pPr algn="ctr"/>
              <a:endParaRPr kumimoji="1" lang="en-US" altLang="ja-JP" dirty="0"/>
            </a:p>
            <a:p>
              <a:pPr algn="ctr"/>
              <a:endParaRPr kumimoji="1" lang="en-US" altLang="ja-JP" dirty="0" smtClean="0"/>
            </a:p>
            <a:p>
              <a:pPr algn="ctr"/>
              <a:endParaRPr kumimoji="1" lang="ja-JP" altLang="en-US" dirty="0"/>
            </a:p>
          </p:txBody>
        </p:sp>
        <p:sp>
          <p:nvSpPr>
            <p:cNvPr id="18" name="正方形/長方形 17"/>
            <p:cNvSpPr/>
            <p:nvPr/>
          </p:nvSpPr>
          <p:spPr>
            <a:xfrm>
              <a:off x="4572000" y="2112795"/>
              <a:ext cx="1570276" cy="62279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solidFill>
                    <a:schemeClr val="tx1"/>
                  </a:solidFill>
                </a:rPr>
                <a:t>検索システム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フローチャート: 磁気ディスク 18"/>
            <p:cNvSpPr/>
            <p:nvPr/>
          </p:nvSpPr>
          <p:spPr>
            <a:xfrm>
              <a:off x="4769938" y="2766380"/>
              <a:ext cx="1174399" cy="782637"/>
            </a:xfrm>
            <a:prstGeom prst="flowChartMagneticDisk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/>
                <a:t>観光地</a:t>
              </a:r>
              <a:r>
                <a:rPr kumimoji="1" lang="en-US" altLang="ja-JP" dirty="0" smtClean="0"/>
                <a:t>DB</a:t>
              </a:r>
              <a:endParaRPr kumimoji="1" lang="ja-JP" altLang="en-US" dirty="0"/>
            </a:p>
          </p:txBody>
        </p:sp>
      </p:grpSp>
      <p:cxnSp>
        <p:nvCxnSpPr>
          <p:cNvPr id="20" name="直線矢印コネクタ 19"/>
          <p:cNvCxnSpPr>
            <a:stCxn id="11" idx="0"/>
          </p:cNvCxnSpPr>
          <p:nvPr/>
        </p:nvCxnSpPr>
        <p:spPr>
          <a:xfrm flipH="1" flipV="1">
            <a:off x="5769621" y="979136"/>
            <a:ext cx="5563" cy="48770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直線矢印コネクタ 20"/>
          <p:cNvCxnSpPr/>
          <p:nvPr/>
        </p:nvCxnSpPr>
        <p:spPr>
          <a:xfrm flipH="1" flipV="1">
            <a:off x="5769621" y="3208636"/>
            <a:ext cx="5563" cy="48770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/>
          <p:nvPr/>
        </p:nvCxnSpPr>
        <p:spPr>
          <a:xfrm flipH="1" flipV="1">
            <a:off x="5755966" y="5499965"/>
            <a:ext cx="5563" cy="48770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>
            <a:stCxn id="5" idx="2"/>
            <a:endCxn id="6" idx="0"/>
          </p:cNvCxnSpPr>
          <p:nvPr/>
        </p:nvCxnSpPr>
        <p:spPr>
          <a:xfrm>
            <a:off x="2411427" y="2499535"/>
            <a:ext cx="0" cy="37106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>
            <a:stCxn id="6" idx="2"/>
            <a:endCxn id="7" idx="0"/>
          </p:cNvCxnSpPr>
          <p:nvPr/>
        </p:nvCxnSpPr>
        <p:spPr>
          <a:xfrm>
            <a:off x="2411427" y="3657494"/>
            <a:ext cx="0" cy="29265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/>
          <p:cNvCxnSpPr>
            <a:endCxn id="18" idx="1"/>
          </p:cNvCxnSpPr>
          <p:nvPr/>
        </p:nvCxnSpPr>
        <p:spPr>
          <a:xfrm>
            <a:off x="3191003" y="2337151"/>
            <a:ext cx="1799042" cy="3019679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>
            <a:stCxn id="5" idx="3"/>
            <a:endCxn id="14" idx="1"/>
          </p:cNvCxnSpPr>
          <p:nvPr/>
        </p:nvCxnSpPr>
        <p:spPr>
          <a:xfrm>
            <a:off x="3208492" y="2106087"/>
            <a:ext cx="1781554" cy="1004217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>
            <a:endCxn id="10" idx="1"/>
          </p:cNvCxnSpPr>
          <p:nvPr/>
        </p:nvCxnSpPr>
        <p:spPr>
          <a:xfrm flipV="1">
            <a:off x="3191003" y="863778"/>
            <a:ext cx="1799043" cy="1102310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/>
          <p:cNvSpPr txBox="1"/>
          <p:nvPr/>
        </p:nvSpPr>
        <p:spPr>
          <a:xfrm>
            <a:off x="367237" y="338746"/>
            <a:ext cx="387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１日の平均を出すアーキテクチャー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16535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4294967295"/>
          </p:nvPr>
        </p:nvSpPr>
        <p:spPr>
          <a:xfrm>
            <a:off x="7314685" y="6611724"/>
            <a:ext cx="2057400" cy="365125"/>
          </a:xfrm>
        </p:spPr>
        <p:txBody>
          <a:bodyPr/>
          <a:lstStyle/>
          <a:p>
            <a:fld id="{C1A4E16F-9CEB-47A6-B8DF-28924D05829B}" type="slidenum">
              <a:rPr kumimoji="1" lang="ja-JP" altLang="en-US" smtClean="0"/>
              <a:t>6</a:t>
            </a:fld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3241813" y="2241722"/>
            <a:ext cx="2744465" cy="2082550"/>
          </a:xfrm>
          <a:prstGeom prst="rect">
            <a:avLst/>
          </a:prstGeom>
          <a:solidFill>
            <a:srgbClr val="BDEDFF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dirty="0"/>
          </a:p>
          <a:p>
            <a:pPr algn="ctr"/>
            <a:endParaRPr kumimoji="1" lang="en-US" altLang="ja-JP" dirty="0" smtClean="0"/>
          </a:p>
          <a:p>
            <a:pPr algn="ctr"/>
            <a:endParaRPr kumimoji="1" lang="en-US" altLang="ja-JP" dirty="0"/>
          </a:p>
          <a:p>
            <a:pPr algn="ctr"/>
            <a:endParaRPr kumimoji="1" lang="en-US" altLang="ja-JP" dirty="0" smtClean="0"/>
          </a:p>
          <a:p>
            <a:pPr algn="ctr"/>
            <a:endParaRPr kumimoji="1" lang="ja-JP" altLang="en-US" dirty="0"/>
          </a:p>
        </p:txBody>
      </p:sp>
      <p:sp>
        <p:nvSpPr>
          <p:cNvPr id="11" name="フローチャート: 磁気ディスク 10"/>
          <p:cNvSpPr/>
          <p:nvPr/>
        </p:nvSpPr>
        <p:spPr>
          <a:xfrm>
            <a:off x="4026847" y="3456314"/>
            <a:ext cx="1174399" cy="782637"/>
          </a:xfrm>
          <a:prstGeom prst="flowChartMagneticDisk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観光地</a:t>
            </a:r>
            <a:r>
              <a:rPr kumimoji="1" lang="en-US" altLang="ja-JP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DB</a:t>
            </a:r>
            <a:endParaRPr kumimoji="1" lang="ja-JP" altLang="en-US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3828909" y="2660198"/>
            <a:ext cx="1570276" cy="62279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検索システム</a:t>
            </a:r>
            <a:endParaRPr kumimoji="1" lang="ja-JP" altLang="en-US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3425089" y="2247494"/>
            <a:ext cx="2377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192.168.1.80</a:t>
            </a:r>
            <a:endParaRPr kumimoji="1" lang="ja-JP" altLang="en-US" dirty="0"/>
          </a:p>
        </p:txBody>
      </p:sp>
      <p:sp>
        <p:nvSpPr>
          <p:cNvPr id="31" name="下矢印 30"/>
          <p:cNvSpPr/>
          <p:nvPr/>
        </p:nvSpPr>
        <p:spPr>
          <a:xfrm rot="10800000">
            <a:off x="4294159" y="3185835"/>
            <a:ext cx="639774" cy="437406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/>
          <p:cNvSpPr/>
          <p:nvPr/>
        </p:nvSpPr>
        <p:spPr>
          <a:xfrm>
            <a:off x="6184219" y="2241722"/>
            <a:ext cx="2744465" cy="2082550"/>
          </a:xfrm>
          <a:prstGeom prst="rect">
            <a:avLst/>
          </a:prstGeom>
          <a:solidFill>
            <a:srgbClr val="BDEDFF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dirty="0"/>
          </a:p>
          <a:p>
            <a:pPr algn="ctr"/>
            <a:endParaRPr kumimoji="1" lang="en-US" altLang="ja-JP" dirty="0" smtClean="0"/>
          </a:p>
          <a:p>
            <a:pPr algn="ctr"/>
            <a:endParaRPr kumimoji="1" lang="en-US" altLang="ja-JP" dirty="0"/>
          </a:p>
          <a:p>
            <a:pPr algn="ctr"/>
            <a:endParaRPr kumimoji="1" lang="en-US" altLang="ja-JP" dirty="0" smtClean="0"/>
          </a:p>
          <a:p>
            <a:pPr algn="ctr"/>
            <a:endParaRPr kumimoji="1" lang="ja-JP" altLang="en-US" dirty="0"/>
          </a:p>
        </p:txBody>
      </p:sp>
      <p:sp>
        <p:nvSpPr>
          <p:cNvPr id="33" name="フローチャート: 磁気ディスク 32"/>
          <p:cNvSpPr/>
          <p:nvPr/>
        </p:nvSpPr>
        <p:spPr>
          <a:xfrm>
            <a:off x="6969253" y="3456314"/>
            <a:ext cx="1174399" cy="782637"/>
          </a:xfrm>
          <a:prstGeom prst="flowChartMagneticDisk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観光地</a:t>
            </a:r>
            <a:r>
              <a:rPr kumimoji="1" lang="en-US" altLang="ja-JP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DB</a:t>
            </a:r>
            <a:endParaRPr kumimoji="1" lang="ja-JP" altLang="en-US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4" name="正方形/長方形 33"/>
          <p:cNvSpPr/>
          <p:nvPr/>
        </p:nvSpPr>
        <p:spPr>
          <a:xfrm>
            <a:off x="6771315" y="2660198"/>
            <a:ext cx="1570276" cy="62279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検索システム</a:t>
            </a:r>
            <a:endParaRPr kumimoji="1" lang="ja-JP" altLang="en-US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6367495" y="2247494"/>
            <a:ext cx="2377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192.168.1.80</a:t>
            </a:r>
            <a:endParaRPr kumimoji="1" lang="ja-JP" altLang="en-US" dirty="0"/>
          </a:p>
        </p:txBody>
      </p:sp>
      <p:sp>
        <p:nvSpPr>
          <p:cNvPr id="36" name="下矢印 35"/>
          <p:cNvSpPr/>
          <p:nvPr/>
        </p:nvSpPr>
        <p:spPr>
          <a:xfrm rot="10800000">
            <a:off x="7236565" y="3185835"/>
            <a:ext cx="639774" cy="437406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正方形/長方形 36"/>
          <p:cNvSpPr/>
          <p:nvPr/>
        </p:nvSpPr>
        <p:spPr>
          <a:xfrm>
            <a:off x="299407" y="2241722"/>
            <a:ext cx="2744465" cy="2082550"/>
          </a:xfrm>
          <a:prstGeom prst="rect">
            <a:avLst/>
          </a:prstGeom>
          <a:solidFill>
            <a:srgbClr val="BDEDFF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dirty="0"/>
          </a:p>
          <a:p>
            <a:pPr algn="ctr"/>
            <a:endParaRPr kumimoji="1" lang="en-US" altLang="ja-JP" dirty="0" smtClean="0"/>
          </a:p>
          <a:p>
            <a:pPr algn="ctr"/>
            <a:endParaRPr kumimoji="1" lang="en-US" altLang="ja-JP" dirty="0"/>
          </a:p>
          <a:p>
            <a:pPr algn="ctr"/>
            <a:endParaRPr kumimoji="1" lang="en-US" altLang="ja-JP" dirty="0" smtClean="0"/>
          </a:p>
          <a:p>
            <a:pPr algn="ctr"/>
            <a:endParaRPr kumimoji="1" lang="ja-JP" altLang="en-US" dirty="0"/>
          </a:p>
        </p:txBody>
      </p:sp>
      <p:sp>
        <p:nvSpPr>
          <p:cNvPr id="38" name="フローチャート: 磁気ディスク 37"/>
          <p:cNvSpPr/>
          <p:nvPr/>
        </p:nvSpPr>
        <p:spPr>
          <a:xfrm>
            <a:off x="1084441" y="3456314"/>
            <a:ext cx="1174399" cy="782637"/>
          </a:xfrm>
          <a:prstGeom prst="flowChartMagneticDisk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観光地</a:t>
            </a:r>
            <a:r>
              <a:rPr kumimoji="1" lang="en-US" altLang="ja-JP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DB</a:t>
            </a:r>
            <a:endParaRPr kumimoji="1" lang="ja-JP" altLang="en-US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正方形/長方形 38"/>
          <p:cNvSpPr/>
          <p:nvPr/>
        </p:nvSpPr>
        <p:spPr>
          <a:xfrm>
            <a:off x="886503" y="2660198"/>
            <a:ext cx="1570276" cy="62279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検索システム</a:t>
            </a:r>
            <a:endParaRPr kumimoji="1" lang="ja-JP" altLang="en-US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482683" y="2247494"/>
            <a:ext cx="2377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192.168.1.80</a:t>
            </a:r>
            <a:endParaRPr kumimoji="1" lang="ja-JP" altLang="en-US" dirty="0"/>
          </a:p>
        </p:txBody>
      </p:sp>
      <p:sp>
        <p:nvSpPr>
          <p:cNvPr id="41" name="下矢印 40"/>
          <p:cNvSpPr/>
          <p:nvPr/>
        </p:nvSpPr>
        <p:spPr>
          <a:xfrm rot="10800000">
            <a:off x="1351753" y="3185835"/>
            <a:ext cx="639774" cy="437406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68349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サーバ管理システム提案方式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4294967295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C1A4E16F-9CEB-47A6-B8DF-28924D05829B}" type="slidenum">
              <a:rPr kumimoji="1" lang="ja-JP" altLang="en-US" smtClean="0"/>
              <a:t>7</a:t>
            </a:fld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1102361" y="1728858"/>
            <a:ext cx="2487153" cy="867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現在の応答速度を取得</a:t>
            </a:r>
            <a:endParaRPr kumimoji="1" lang="ja-JP" altLang="en-US" dirty="0"/>
          </a:p>
        </p:txBody>
      </p:sp>
      <p:sp>
        <p:nvSpPr>
          <p:cNvPr id="37" name="正方形/長方形 36"/>
          <p:cNvSpPr/>
          <p:nvPr/>
        </p:nvSpPr>
        <p:spPr>
          <a:xfrm>
            <a:off x="5214373" y="1831461"/>
            <a:ext cx="2487153" cy="867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１日の応答速度の平均</a:t>
            </a:r>
            <a:endParaRPr kumimoji="1" lang="ja-JP" altLang="en-US" dirty="0"/>
          </a:p>
        </p:txBody>
      </p:sp>
      <p:sp>
        <p:nvSpPr>
          <p:cNvPr id="38" name="正方形/長方形 37"/>
          <p:cNvSpPr/>
          <p:nvPr/>
        </p:nvSpPr>
        <p:spPr>
          <a:xfrm>
            <a:off x="3184321" y="3155776"/>
            <a:ext cx="2487153" cy="867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現在と１日平均の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応答速度を</a:t>
            </a:r>
            <a:r>
              <a:rPr kumimoji="1" lang="ja-JP" altLang="en-US" dirty="0" smtClean="0">
                <a:solidFill>
                  <a:srgbClr val="FF0000"/>
                </a:solidFill>
              </a:rPr>
              <a:t>比較する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cxnSp>
        <p:nvCxnSpPr>
          <p:cNvPr id="40" name="直線矢印コネクタ 39"/>
          <p:cNvCxnSpPr>
            <a:stCxn id="37" idx="2"/>
            <a:endCxn id="38" idx="3"/>
          </p:cNvCxnSpPr>
          <p:nvPr/>
        </p:nvCxnSpPr>
        <p:spPr>
          <a:xfrm flipH="1">
            <a:off x="5671474" y="2699204"/>
            <a:ext cx="786476" cy="89044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" name="直線矢印コネクタ 40"/>
          <p:cNvCxnSpPr>
            <a:stCxn id="5" idx="2"/>
            <a:endCxn id="38" idx="1"/>
          </p:cNvCxnSpPr>
          <p:nvPr/>
        </p:nvCxnSpPr>
        <p:spPr>
          <a:xfrm>
            <a:off x="2345938" y="2596601"/>
            <a:ext cx="838383" cy="99304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9" name="フローチャート: 判断 48"/>
          <p:cNvSpPr/>
          <p:nvPr/>
        </p:nvSpPr>
        <p:spPr>
          <a:xfrm>
            <a:off x="3401491" y="4315796"/>
            <a:ext cx="2052814" cy="822311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/>
              <a:t>平均よりも低い</a:t>
            </a:r>
            <a:endParaRPr kumimoji="1" lang="ja-JP" altLang="en-US" sz="1200" dirty="0"/>
          </a:p>
        </p:txBody>
      </p:sp>
      <p:cxnSp>
        <p:nvCxnSpPr>
          <p:cNvPr id="50" name="直線矢印コネクタ 49"/>
          <p:cNvCxnSpPr>
            <a:stCxn id="38" idx="2"/>
            <a:endCxn id="49" idx="0"/>
          </p:cNvCxnSpPr>
          <p:nvPr/>
        </p:nvCxnSpPr>
        <p:spPr>
          <a:xfrm>
            <a:off x="4427898" y="4023519"/>
            <a:ext cx="0" cy="29227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直線矢印コネクタ 53"/>
          <p:cNvCxnSpPr>
            <a:stCxn id="49" idx="2"/>
            <a:endCxn id="57" idx="0"/>
          </p:cNvCxnSpPr>
          <p:nvPr/>
        </p:nvCxnSpPr>
        <p:spPr>
          <a:xfrm flipH="1">
            <a:off x="4427897" y="5138107"/>
            <a:ext cx="1" cy="39896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7" name="正方形/長方形 56"/>
          <p:cNvSpPr/>
          <p:nvPr/>
        </p:nvSpPr>
        <p:spPr>
          <a:xfrm>
            <a:off x="3447150" y="5537069"/>
            <a:ext cx="1961493" cy="423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アラートを送信</a:t>
            </a:r>
            <a:endParaRPr kumimoji="1" lang="ja-JP" altLang="en-US" dirty="0"/>
          </a:p>
        </p:txBody>
      </p:sp>
      <p:grpSp>
        <p:nvGrpSpPr>
          <p:cNvPr id="80" name="グループ化 79"/>
          <p:cNvGrpSpPr/>
          <p:nvPr/>
        </p:nvGrpSpPr>
        <p:grpSpPr>
          <a:xfrm>
            <a:off x="6509857" y="2839976"/>
            <a:ext cx="2608806" cy="2608290"/>
            <a:chOff x="2298138" y="1351370"/>
            <a:chExt cx="3533798" cy="3536219"/>
          </a:xfrm>
        </p:grpSpPr>
        <p:sp>
          <p:nvSpPr>
            <p:cNvPr id="81" name="角丸四角形 80"/>
            <p:cNvSpPr/>
            <p:nvPr/>
          </p:nvSpPr>
          <p:spPr>
            <a:xfrm>
              <a:off x="2298138" y="1351370"/>
              <a:ext cx="3285366" cy="3536219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82" name="図 8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60058" y="1620817"/>
              <a:ext cx="3271878" cy="29973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143250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3164214" y="548824"/>
            <a:ext cx="3984215" cy="4910667"/>
          </a:xfrm>
          <a:prstGeom prst="rect">
            <a:avLst/>
          </a:prstGeom>
          <a:solidFill>
            <a:srgbClr val="BDE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endParaRPr kumimoji="1" lang="ja-JP" altLang="en-US" dirty="0"/>
          </a:p>
        </p:txBody>
      </p:sp>
      <p:sp>
        <p:nvSpPr>
          <p:cNvPr id="8" name="円柱 7"/>
          <p:cNvSpPr/>
          <p:nvPr/>
        </p:nvSpPr>
        <p:spPr>
          <a:xfrm>
            <a:off x="4211071" y="3785537"/>
            <a:ext cx="1881651" cy="1363980"/>
          </a:xfrm>
          <a:prstGeom prst="can">
            <a:avLst/>
          </a:prstGeom>
          <a:solidFill>
            <a:srgbClr val="FFD966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3393768" y="1329799"/>
            <a:ext cx="1624986" cy="717728"/>
          </a:xfrm>
          <a:prstGeom prst="rect">
            <a:avLst/>
          </a:prstGeom>
          <a:solidFill>
            <a:srgbClr val="DEEBF7"/>
          </a:solidFill>
          <a:ln>
            <a:solidFill>
              <a:srgbClr val="41719C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>
                <a:solidFill>
                  <a:srgbClr val="41719C"/>
                </a:solidFill>
              </a:rPr>
              <a:t>サーバ</a:t>
            </a:r>
            <a:r>
              <a:rPr kumimoji="1" lang="en-US" altLang="ja-JP" b="1" dirty="0" smtClean="0">
                <a:solidFill>
                  <a:srgbClr val="41719C"/>
                </a:solidFill>
              </a:rPr>
              <a:t>X</a:t>
            </a:r>
            <a:r>
              <a:rPr kumimoji="1" lang="ja-JP" altLang="en-US" b="1" dirty="0" smtClean="0">
                <a:solidFill>
                  <a:srgbClr val="41719C"/>
                </a:solidFill>
              </a:rPr>
              <a:t>の</a:t>
            </a:r>
            <a:r>
              <a:rPr kumimoji="1" lang="en-US" altLang="ja-JP" b="1" dirty="0" smtClean="0">
                <a:solidFill>
                  <a:srgbClr val="41719C"/>
                </a:solidFill>
              </a:rPr>
              <a:t/>
            </a:r>
            <a:br>
              <a:rPr kumimoji="1" lang="en-US" altLang="ja-JP" b="1" dirty="0" smtClean="0">
                <a:solidFill>
                  <a:srgbClr val="41719C"/>
                </a:solidFill>
              </a:rPr>
            </a:br>
            <a:r>
              <a:rPr kumimoji="1" lang="ja-JP" altLang="en-US" b="1" dirty="0" smtClean="0">
                <a:solidFill>
                  <a:srgbClr val="41719C"/>
                </a:solidFill>
              </a:rPr>
              <a:t>現在の速度</a:t>
            </a:r>
            <a:endParaRPr kumimoji="1" lang="ja-JP" altLang="en-US" b="1" dirty="0">
              <a:solidFill>
                <a:srgbClr val="41719C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5248308" y="1329799"/>
            <a:ext cx="1624986" cy="717728"/>
          </a:xfrm>
          <a:prstGeom prst="rect">
            <a:avLst/>
          </a:prstGeom>
          <a:solidFill>
            <a:srgbClr val="DEEBF7"/>
          </a:solidFill>
          <a:ln>
            <a:solidFill>
              <a:srgbClr val="41719C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>
                <a:solidFill>
                  <a:srgbClr val="41719C"/>
                </a:solidFill>
              </a:rPr>
              <a:t>サーバ</a:t>
            </a:r>
            <a:r>
              <a:rPr kumimoji="1" lang="en-US" altLang="ja-JP" b="1" dirty="0" smtClean="0">
                <a:solidFill>
                  <a:srgbClr val="41719C"/>
                </a:solidFill>
              </a:rPr>
              <a:t>X</a:t>
            </a:r>
            <a:r>
              <a:rPr kumimoji="1" lang="ja-JP" altLang="en-US" b="1" dirty="0" smtClean="0">
                <a:solidFill>
                  <a:srgbClr val="41719C"/>
                </a:solidFill>
              </a:rPr>
              <a:t>の</a:t>
            </a:r>
            <a:r>
              <a:rPr kumimoji="1" lang="en-US" altLang="ja-JP" b="1" dirty="0" smtClean="0">
                <a:solidFill>
                  <a:srgbClr val="41719C"/>
                </a:solidFill>
              </a:rPr>
              <a:t/>
            </a:r>
            <a:br>
              <a:rPr kumimoji="1" lang="en-US" altLang="ja-JP" b="1" dirty="0" smtClean="0">
                <a:solidFill>
                  <a:srgbClr val="41719C"/>
                </a:solidFill>
              </a:rPr>
            </a:br>
            <a:r>
              <a:rPr kumimoji="1" lang="ja-JP" altLang="en-US" b="1" dirty="0" smtClean="0">
                <a:solidFill>
                  <a:srgbClr val="41719C"/>
                </a:solidFill>
              </a:rPr>
              <a:t>平均速度</a:t>
            </a:r>
            <a:endParaRPr kumimoji="1" lang="ja-JP" altLang="en-US" b="1" dirty="0">
              <a:solidFill>
                <a:srgbClr val="41719C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3881449" y="2592409"/>
            <a:ext cx="2549731" cy="611868"/>
          </a:xfrm>
          <a:prstGeom prst="rect">
            <a:avLst/>
          </a:prstGeom>
          <a:solidFill>
            <a:srgbClr val="DEEBF7"/>
          </a:solidFill>
          <a:ln>
            <a:solidFill>
              <a:srgbClr val="41719C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>
                <a:solidFill>
                  <a:srgbClr val="41719C"/>
                </a:solidFill>
              </a:rPr>
              <a:t>サーバ応答速度</a:t>
            </a:r>
            <a:r>
              <a:rPr kumimoji="1" lang="en-US" altLang="ja-JP" b="1" dirty="0" smtClean="0">
                <a:solidFill>
                  <a:srgbClr val="41719C"/>
                </a:solidFill>
              </a:rPr>
              <a:t/>
            </a:r>
            <a:br>
              <a:rPr kumimoji="1" lang="en-US" altLang="ja-JP" b="1" dirty="0" smtClean="0">
                <a:solidFill>
                  <a:srgbClr val="41719C"/>
                </a:solidFill>
              </a:rPr>
            </a:br>
            <a:r>
              <a:rPr kumimoji="1" lang="ja-JP" altLang="en-US" b="1" dirty="0" smtClean="0">
                <a:solidFill>
                  <a:srgbClr val="41719C"/>
                </a:solidFill>
              </a:rPr>
              <a:t>評価アルゴリズム</a:t>
            </a:r>
            <a:endParaRPr kumimoji="1" lang="ja-JP" altLang="en-US" b="1" dirty="0">
              <a:solidFill>
                <a:srgbClr val="41719C"/>
              </a:solidFill>
            </a:endParaRPr>
          </a:p>
        </p:txBody>
      </p:sp>
      <p:sp>
        <p:nvSpPr>
          <p:cNvPr id="32" name="下矢印 31"/>
          <p:cNvSpPr/>
          <p:nvPr/>
        </p:nvSpPr>
        <p:spPr>
          <a:xfrm>
            <a:off x="4836428" y="2106246"/>
            <a:ext cx="639774" cy="437406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3810092" y="747805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/>
              <a:t>評価付けシステム</a:t>
            </a:r>
            <a:endParaRPr kumimoji="1" lang="ja-JP" altLang="en-US" sz="2400" b="1" dirty="0"/>
          </a:p>
        </p:txBody>
      </p:sp>
      <p:sp>
        <p:nvSpPr>
          <p:cNvPr id="41" name="下矢印 40"/>
          <p:cNvSpPr/>
          <p:nvPr/>
        </p:nvSpPr>
        <p:spPr>
          <a:xfrm>
            <a:off x="4813644" y="3276204"/>
            <a:ext cx="639774" cy="437406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3929485" y="4219363"/>
            <a:ext cx="23779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評価済み</a:t>
            </a:r>
            <a:endParaRPr kumimoji="1" lang="en-US" altLang="ja-JP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kumimoji="1" lang="ja-JP" alt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応答速度を</a:t>
            </a:r>
            <a:r>
              <a:rPr kumimoji="1" lang="en-US" altLang="ja-JP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kumimoji="1" lang="en-US" altLang="ja-JP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kumimoji="1" lang="en-US" altLang="ja-JP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DB</a:t>
            </a:r>
            <a:r>
              <a:rPr kumimoji="1" lang="ja-JP" alt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へ保管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01771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グループ化 6"/>
          <p:cNvGrpSpPr/>
          <p:nvPr/>
        </p:nvGrpSpPr>
        <p:grpSpPr>
          <a:xfrm>
            <a:off x="2635769" y="668866"/>
            <a:ext cx="3984215" cy="5200819"/>
            <a:chOff x="4591569" y="626533"/>
            <a:chExt cx="3984215" cy="5200819"/>
          </a:xfrm>
        </p:grpSpPr>
        <p:sp>
          <p:nvSpPr>
            <p:cNvPr id="23" name="正方形/長方形 22"/>
            <p:cNvSpPr/>
            <p:nvPr/>
          </p:nvSpPr>
          <p:spPr>
            <a:xfrm>
              <a:off x="4591569" y="626533"/>
              <a:ext cx="3984215" cy="5200819"/>
            </a:xfrm>
            <a:prstGeom prst="rect">
              <a:avLst/>
            </a:prstGeom>
            <a:solidFill>
              <a:srgbClr val="BDED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endParaRPr kumimoji="1" lang="ja-JP" altLang="en-US" b="1" dirty="0"/>
            </a:p>
          </p:txBody>
        </p:sp>
        <p:sp>
          <p:nvSpPr>
            <p:cNvPr id="24" name="正方形/長方形 23"/>
            <p:cNvSpPr/>
            <p:nvPr/>
          </p:nvSpPr>
          <p:spPr>
            <a:xfrm>
              <a:off x="4845376" y="1314565"/>
              <a:ext cx="3591662" cy="102550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kumimoji="1" lang="ja-JP" altLang="en-US" b="1" dirty="0" smtClean="0">
                  <a:solidFill>
                    <a:schemeClr val="accent1">
                      <a:lumMod val="50000"/>
                    </a:schemeClr>
                  </a:solidFill>
                </a:rPr>
                <a:t>応答速度計測プログラム</a:t>
              </a:r>
              <a:endParaRPr kumimoji="1" lang="en-US" altLang="ja-JP" b="1" dirty="0" smtClean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5" name="正方形/長方形 24"/>
            <p:cNvSpPr/>
            <p:nvPr/>
          </p:nvSpPr>
          <p:spPr>
            <a:xfrm>
              <a:off x="6365787" y="3582829"/>
              <a:ext cx="2056989" cy="657818"/>
            </a:xfrm>
            <a:prstGeom prst="rect">
              <a:avLst/>
            </a:prstGeom>
            <a:solidFill>
              <a:srgbClr val="DEEBF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b="1" dirty="0" smtClean="0">
                  <a:solidFill>
                    <a:schemeClr val="accent1">
                      <a:lumMod val="50000"/>
                    </a:schemeClr>
                  </a:solidFill>
                </a:rPr>
                <a:t>過去</a:t>
              </a:r>
              <a:r>
                <a:rPr kumimoji="1" lang="en-US" altLang="ja-JP" sz="1400" b="1" dirty="0" smtClean="0">
                  <a:solidFill>
                    <a:schemeClr val="accent1">
                      <a:lumMod val="50000"/>
                    </a:schemeClr>
                  </a:solidFill>
                </a:rPr>
                <a:t>24</a:t>
              </a:r>
              <a:r>
                <a:rPr kumimoji="1" lang="ja-JP" altLang="en-US" sz="1400" b="1" dirty="0" smtClean="0">
                  <a:solidFill>
                    <a:schemeClr val="accent1">
                      <a:lumMod val="50000"/>
                    </a:schemeClr>
                  </a:solidFill>
                </a:rPr>
                <a:t>時間のデータを抽出</a:t>
              </a:r>
              <a:endParaRPr kumimoji="1" lang="en-US" altLang="ja-JP" sz="1400" b="1" dirty="0" smtClean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6" name="角丸四角形 25"/>
            <p:cNvSpPr/>
            <p:nvPr/>
          </p:nvSpPr>
          <p:spPr>
            <a:xfrm>
              <a:off x="5461951" y="1711633"/>
              <a:ext cx="2358511" cy="462439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b="1" dirty="0" smtClean="0">
                  <a:solidFill>
                    <a:schemeClr val="tx1"/>
                  </a:solidFill>
                </a:rPr>
                <a:t>1</a:t>
              </a:r>
              <a:r>
                <a:rPr kumimoji="1" lang="ja-JP" altLang="en-US" b="1" dirty="0" smtClean="0">
                  <a:solidFill>
                    <a:schemeClr val="tx1"/>
                  </a:solidFill>
                </a:rPr>
                <a:t>分に</a:t>
              </a:r>
              <a:r>
                <a:rPr kumimoji="1" lang="en-US" altLang="ja-JP" b="1" dirty="0" smtClean="0">
                  <a:solidFill>
                    <a:schemeClr val="tx1"/>
                  </a:solidFill>
                </a:rPr>
                <a:t>1</a:t>
              </a:r>
              <a:r>
                <a:rPr kumimoji="1" lang="ja-JP" altLang="en-US" b="1" dirty="0" smtClean="0">
                  <a:solidFill>
                    <a:schemeClr val="tx1"/>
                  </a:solidFill>
                </a:rPr>
                <a:t>回計測</a:t>
              </a:r>
              <a:endParaRPr kumimoji="1" lang="en-US" altLang="ja-JP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27" name="正方形/長方形 26"/>
            <p:cNvSpPr/>
            <p:nvPr/>
          </p:nvSpPr>
          <p:spPr>
            <a:xfrm>
              <a:off x="4798085" y="3575208"/>
              <a:ext cx="1461259" cy="657818"/>
            </a:xfrm>
            <a:prstGeom prst="rect">
              <a:avLst/>
            </a:prstGeom>
            <a:solidFill>
              <a:srgbClr val="DEEBF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b="1" dirty="0">
                  <a:solidFill>
                    <a:schemeClr val="accent1">
                      <a:lumMod val="50000"/>
                    </a:schemeClr>
                  </a:solidFill>
                </a:rPr>
                <a:t>直近</a:t>
              </a:r>
              <a:r>
                <a:rPr kumimoji="1" lang="ja-JP" altLang="en-US" sz="1400" b="1" dirty="0" smtClean="0">
                  <a:solidFill>
                    <a:schemeClr val="accent1">
                      <a:lumMod val="50000"/>
                    </a:schemeClr>
                  </a:solidFill>
                </a:rPr>
                <a:t>の応答速度を抽出</a:t>
              </a:r>
              <a:endParaRPr kumimoji="1" lang="en-US" altLang="ja-JP" sz="1400" b="1" dirty="0" smtClean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8" name="正方形/長方形 27"/>
            <p:cNvSpPr/>
            <p:nvPr/>
          </p:nvSpPr>
          <p:spPr>
            <a:xfrm>
              <a:off x="6718499" y="4757272"/>
              <a:ext cx="1467335" cy="657818"/>
            </a:xfrm>
            <a:prstGeom prst="rect">
              <a:avLst/>
            </a:prstGeom>
            <a:solidFill>
              <a:srgbClr val="FFD9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b="1" dirty="0" smtClean="0">
                  <a:solidFill>
                    <a:schemeClr val="tx1"/>
                  </a:solidFill>
                </a:rPr>
                <a:t>平均の応答速度</a:t>
              </a:r>
              <a:endParaRPr kumimoji="1" lang="en-US" altLang="ja-JP" sz="14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29" name="テキスト ボックス 28"/>
            <p:cNvSpPr txBox="1"/>
            <p:nvPr/>
          </p:nvSpPr>
          <p:spPr>
            <a:xfrm>
              <a:off x="5414125" y="777831"/>
              <a:ext cx="23391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400" b="1" dirty="0" smtClean="0"/>
                <a:t>応答速度の計測</a:t>
              </a:r>
              <a:endParaRPr kumimoji="1" lang="ja-JP" altLang="en-US" sz="2400" b="1" dirty="0"/>
            </a:p>
          </p:txBody>
        </p:sp>
        <p:sp>
          <p:nvSpPr>
            <p:cNvPr id="34" name="正方形/長方形 33"/>
            <p:cNvSpPr/>
            <p:nvPr/>
          </p:nvSpPr>
          <p:spPr>
            <a:xfrm>
              <a:off x="4841379" y="4754620"/>
              <a:ext cx="1467335" cy="65781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b="1" dirty="0">
                  <a:solidFill>
                    <a:schemeClr val="tx1"/>
                  </a:solidFill>
                </a:rPr>
                <a:t>現在</a:t>
              </a:r>
              <a:r>
                <a:rPr kumimoji="1" lang="ja-JP" altLang="en-US" sz="1400" b="1" dirty="0" smtClean="0">
                  <a:solidFill>
                    <a:schemeClr val="tx1"/>
                  </a:solidFill>
                </a:rPr>
                <a:t>の応答速度</a:t>
              </a:r>
              <a:endParaRPr kumimoji="1" lang="en-US" altLang="ja-JP" sz="14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35" name="正方形/長方形 34"/>
            <p:cNvSpPr/>
            <p:nvPr/>
          </p:nvSpPr>
          <p:spPr>
            <a:xfrm>
              <a:off x="4845376" y="2568001"/>
              <a:ext cx="3591662" cy="786896"/>
            </a:xfrm>
            <a:prstGeom prst="rect">
              <a:avLst/>
            </a:prstGeom>
            <a:solidFill>
              <a:srgbClr val="DEEBF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b="1" dirty="0" smtClean="0">
                  <a:solidFill>
                    <a:srgbClr val="41719C"/>
                  </a:solidFill>
                </a:rPr>
                <a:t>応</a:t>
              </a:r>
              <a:r>
                <a:rPr kumimoji="1" lang="ja-JP" altLang="en-US" b="1" dirty="0" smtClean="0">
                  <a:solidFill>
                    <a:schemeClr val="accent1">
                      <a:lumMod val="50000"/>
                    </a:schemeClr>
                  </a:solidFill>
                </a:rPr>
                <a:t>答計測テーブルへ挿入</a:t>
              </a:r>
              <a:endParaRPr kumimoji="1" lang="en-US" altLang="ja-JP" b="1" dirty="0" smtClean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42" name="下矢印 41"/>
            <p:cNvSpPr/>
            <p:nvPr/>
          </p:nvSpPr>
          <p:spPr>
            <a:xfrm>
              <a:off x="6321319" y="2192087"/>
              <a:ext cx="639774" cy="437406"/>
            </a:xfrm>
            <a:prstGeom prst="down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" name="下矢印 42"/>
            <p:cNvSpPr/>
            <p:nvPr/>
          </p:nvSpPr>
          <p:spPr>
            <a:xfrm>
              <a:off x="5262270" y="3191596"/>
              <a:ext cx="639774" cy="437406"/>
            </a:xfrm>
            <a:prstGeom prst="down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" name="下矢印 43"/>
            <p:cNvSpPr/>
            <p:nvPr/>
          </p:nvSpPr>
          <p:spPr>
            <a:xfrm>
              <a:off x="7074394" y="3208671"/>
              <a:ext cx="639774" cy="437406"/>
            </a:xfrm>
            <a:prstGeom prst="down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" name="下矢印 44"/>
            <p:cNvSpPr/>
            <p:nvPr/>
          </p:nvSpPr>
          <p:spPr>
            <a:xfrm>
              <a:off x="7074394" y="4289386"/>
              <a:ext cx="639774" cy="437406"/>
            </a:xfrm>
            <a:prstGeom prst="down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下矢印 45"/>
            <p:cNvSpPr/>
            <p:nvPr/>
          </p:nvSpPr>
          <p:spPr>
            <a:xfrm>
              <a:off x="5259156" y="4289582"/>
              <a:ext cx="639774" cy="437406"/>
            </a:xfrm>
            <a:prstGeom prst="down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58151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3502</TotalTime>
  <Words>585</Words>
  <Application>Microsoft Office PowerPoint</Application>
  <PresentationFormat>画面に合わせる (4:3)</PresentationFormat>
  <Paragraphs>223</Paragraphs>
  <Slides>23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23</vt:i4>
      </vt:variant>
    </vt:vector>
  </HeadingPairs>
  <TitlesOfParts>
    <vt:vector size="30" baseType="lpstr">
      <vt:lpstr>ＭＳ Ｐゴシック</vt:lpstr>
      <vt:lpstr>游ゴシック</vt:lpstr>
      <vt:lpstr>游ゴシック Light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サーバ管理システム提案方式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松尾 祐介</dc:creator>
  <cp:lastModifiedBy>Microsoft アカウント</cp:lastModifiedBy>
  <cp:revision>116</cp:revision>
  <dcterms:created xsi:type="dcterms:W3CDTF">2021-04-16T03:36:38Z</dcterms:created>
  <dcterms:modified xsi:type="dcterms:W3CDTF">2021-10-07T02:04:27Z</dcterms:modified>
</cp:coreProperties>
</file>