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4"/>
  </p:sldMasterIdLst>
  <p:notesMasterIdLst>
    <p:notesMasterId r:id="rId57"/>
  </p:notesMasterIdLst>
  <p:sldIdLst>
    <p:sldId id="331" r:id="rId5"/>
    <p:sldId id="329" r:id="rId6"/>
    <p:sldId id="335" r:id="rId7"/>
    <p:sldId id="336" r:id="rId8"/>
    <p:sldId id="360" r:id="rId9"/>
    <p:sldId id="330" r:id="rId10"/>
    <p:sldId id="258" r:id="rId11"/>
    <p:sldId id="259" r:id="rId12"/>
    <p:sldId id="291" r:id="rId13"/>
    <p:sldId id="262" r:id="rId14"/>
    <p:sldId id="260" r:id="rId15"/>
    <p:sldId id="261" r:id="rId16"/>
    <p:sldId id="293" r:id="rId17"/>
    <p:sldId id="269" r:id="rId18"/>
    <p:sldId id="294" r:id="rId19"/>
    <p:sldId id="271" r:id="rId20"/>
    <p:sldId id="272" r:id="rId21"/>
    <p:sldId id="273" r:id="rId22"/>
    <p:sldId id="274" r:id="rId23"/>
    <p:sldId id="275" r:id="rId24"/>
    <p:sldId id="276" r:id="rId25"/>
    <p:sldId id="277" r:id="rId26"/>
    <p:sldId id="295" r:id="rId27"/>
    <p:sldId id="279" r:id="rId28"/>
    <p:sldId id="296" r:id="rId29"/>
    <p:sldId id="281" r:id="rId30"/>
    <p:sldId id="297" r:id="rId31"/>
    <p:sldId id="289" r:id="rId32"/>
    <p:sldId id="290" r:id="rId33"/>
    <p:sldId id="332"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5" autoAdjust="0"/>
    <p:restoredTop sz="91717" autoAdjust="0"/>
  </p:normalViewPr>
  <p:slideViewPr>
    <p:cSldViewPr snapToGrid="0">
      <p:cViewPr varScale="1">
        <p:scale>
          <a:sx n="69" d="100"/>
          <a:sy n="69" d="100"/>
        </p:scale>
        <p:origin x="4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F4DB-D36D-4461-A0B9-46F1449A85D1}" type="datetimeFigureOut">
              <a:rPr kumimoji="1" lang="ja-JP" altLang="en-US" smtClean="0"/>
              <a:t>2021/10/26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D217-DE8D-466D-8EDA-0E0D0BCECD68}" type="slidenum">
              <a:rPr kumimoji="1" lang="ja-JP" altLang="en-US" smtClean="0"/>
              <a:t>‹#›</a:t>
            </a:fld>
            <a:endParaRPr kumimoji="1" lang="ja-JP" altLang="en-US"/>
          </a:p>
        </p:txBody>
      </p:sp>
    </p:spTree>
    <p:extLst>
      <p:ext uri="{BB962C8B-B14F-4D97-AF65-F5344CB8AC3E}">
        <p14:creationId xmlns:p14="http://schemas.microsoft.com/office/powerpoint/2010/main" val="3304103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0</a:t>
            </a:fld>
            <a:endParaRPr kumimoji="1" lang="ja-JP" altLang="en-US"/>
          </a:p>
        </p:txBody>
      </p:sp>
    </p:spTree>
    <p:extLst>
      <p:ext uri="{BB962C8B-B14F-4D97-AF65-F5344CB8AC3E}">
        <p14:creationId xmlns:p14="http://schemas.microsoft.com/office/powerpoint/2010/main" val="68213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a:t>
            </a:fld>
            <a:endParaRPr kumimoji="1" lang="ja-JP" altLang="en-US"/>
          </a:p>
        </p:txBody>
      </p:sp>
    </p:spTree>
    <p:extLst>
      <p:ext uri="{BB962C8B-B14F-4D97-AF65-F5344CB8AC3E}">
        <p14:creationId xmlns:p14="http://schemas.microsoft.com/office/powerpoint/2010/main" val="98659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5</a:t>
            </a:fld>
            <a:endParaRPr kumimoji="1" lang="ja-JP" altLang="en-US"/>
          </a:p>
        </p:txBody>
      </p:sp>
    </p:spTree>
    <p:extLst>
      <p:ext uri="{BB962C8B-B14F-4D97-AF65-F5344CB8AC3E}">
        <p14:creationId xmlns:p14="http://schemas.microsoft.com/office/powerpoint/2010/main" val="90661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prstClr val="black">
                    <a:lumMod val="65000"/>
                    <a:lumOff val="35000"/>
                  </a:prstClr>
                </a:solidFill>
                <a:cs typeface="Kazesawa Regular" panose="020B0502020203020207" pitchFamily="50" charset="-128"/>
              </a:rPr>
              <a:t>ファイル、プログラム、設定情報などの</a:t>
            </a:r>
            <a:r>
              <a:rPr lang="en-US" altLang="ja-JP" sz="1200" dirty="0" smtClean="0">
                <a:solidFill>
                  <a:prstClr val="black">
                    <a:lumMod val="65000"/>
                    <a:lumOff val="35000"/>
                  </a:prstClr>
                </a:solidFill>
                <a:cs typeface="Kazesawa Regular" panose="020B0502020203020207" pitchFamily="50" charset="-128"/>
              </a:rPr>
              <a:t/>
            </a:r>
            <a:br>
              <a:rPr lang="en-US" altLang="ja-JP" sz="1200" dirty="0" smtClean="0">
                <a:solidFill>
                  <a:prstClr val="black">
                    <a:lumMod val="65000"/>
                    <a:lumOff val="35000"/>
                  </a:prstClr>
                </a:solidFill>
                <a:cs typeface="Kazesawa Regular" panose="020B0502020203020207" pitchFamily="50" charset="-128"/>
              </a:rPr>
            </a:br>
            <a:r>
              <a:rPr lang="ja-JP" altLang="en-US" sz="1200" dirty="0" smtClean="0">
                <a:solidFill>
                  <a:prstClr val="black">
                    <a:lumMod val="65000"/>
                    <a:lumOff val="35000"/>
                  </a:prstClr>
                </a:solidFill>
                <a:cs typeface="Kazesawa Regular" panose="020B0502020203020207" pitchFamily="50" charset="-128"/>
              </a:rPr>
              <a:t>「保管場所」のこと</a:t>
            </a:r>
            <a:r>
              <a:rPr kumimoji="1" lang="ja-JP" altLang="en-US" sz="1200" dirty="0" smtClean="0">
                <a:solidFill>
                  <a:schemeClr val="tx1"/>
                </a:solidFill>
                <a:cs typeface="+mn-cs"/>
              </a:rPr>
              <a:t>ですね。</a:t>
            </a:r>
            <a:endParaRPr kumimoji="1" lang="en-US" altLang="ja-JP" sz="1200" dirty="0" smtClean="0">
              <a:solidFill>
                <a:schemeClr val="tx1"/>
              </a:solidFill>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u="sng" dirty="0" smtClean="0">
                <a:solidFill>
                  <a:schemeClr val="tx1"/>
                </a:solidFill>
                <a:cs typeface="+mn-cs"/>
              </a:rPr>
              <a:t>自分の</a:t>
            </a:r>
            <a:r>
              <a:rPr kumimoji="1" lang="en-US" altLang="ja-JP" sz="1200" b="1" u="sng" dirty="0" smtClean="0">
                <a:solidFill>
                  <a:schemeClr val="tx1"/>
                </a:solidFill>
                <a:cs typeface="+mn-cs"/>
              </a:rPr>
              <a:t>PC</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ローカルリポジトリ、</a:t>
            </a:r>
            <a:r>
              <a:rPr kumimoji="1" lang="en-US" altLang="ja-JP" sz="1200" b="1" u="sng" dirty="0" smtClean="0">
                <a:solidFill>
                  <a:schemeClr val="tx1"/>
                </a:solidFill>
                <a:cs typeface="+mn-cs"/>
              </a:rPr>
              <a:t>GITHUB</a:t>
            </a:r>
            <a:r>
              <a:rPr kumimoji="1" lang="ja-JP" altLang="en-US" sz="1200" b="1" u="sng" dirty="0" err="1" smtClean="0">
                <a:solidFill>
                  <a:schemeClr val="tx1"/>
                </a:solidFill>
                <a:cs typeface="+mn-cs"/>
              </a:rPr>
              <a:t>には</a:t>
            </a:r>
            <a:r>
              <a:rPr kumimoji="1" lang="ja-JP" altLang="en-US" sz="1200" b="1" u="sng" dirty="0" smtClean="0">
                <a:solidFill>
                  <a:schemeClr val="tx1"/>
                </a:solidFill>
                <a:cs typeface="+mn-cs"/>
              </a:rPr>
              <a:t>リモートリポジトリがあるんだって覚えておいてください。</a:t>
            </a:r>
            <a:endParaRPr lang="ja-JP" altLang="en-US" sz="1200" b="1" u="sng" dirty="0" smtClean="0">
              <a:solidFill>
                <a:prstClr val="black">
                  <a:lumMod val="65000"/>
                  <a:lumOff val="35000"/>
                </a:prstClr>
              </a:solidFill>
              <a:cs typeface="Kazesawa Regular" panose="020B0502020203020207" pitchFamily="50" charset="-128"/>
            </a:endParaRP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13</a:t>
            </a:fld>
            <a:endParaRPr kumimoji="1" lang="ja-JP" altLang="en-US"/>
          </a:p>
        </p:txBody>
      </p:sp>
    </p:spTree>
    <p:extLst>
      <p:ext uri="{BB962C8B-B14F-4D97-AF65-F5344CB8AC3E}">
        <p14:creationId xmlns:p14="http://schemas.microsoft.com/office/powerpoint/2010/main" val="350285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21</a:t>
            </a:fld>
            <a:endParaRPr kumimoji="1" lang="ja-JP" altLang="en-US"/>
          </a:p>
        </p:txBody>
      </p:sp>
    </p:spTree>
    <p:extLst>
      <p:ext uri="{BB962C8B-B14F-4D97-AF65-F5344CB8AC3E}">
        <p14:creationId xmlns:p14="http://schemas.microsoft.com/office/powerpoint/2010/main" val="162927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ありそうな質問：クローンとプルの違いは？</a:t>
            </a:r>
            <a:endParaRPr kumimoji="1" lang="en-US" altLang="ja-JP" dirty="0" smtClean="0"/>
          </a:p>
          <a:p>
            <a:r>
              <a:rPr kumimoji="1" lang="ja-JP" altLang="en-US" dirty="0" smtClean="0"/>
              <a:t>プルはローカルリポの差分、クローンは完全</a:t>
            </a:r>
            <a:r>
              <a:rPr kumimoji="1" lang="en-US" altLang="ja-JP" dirty="0" smtClean="0"/>
              <a:t>DL</a:t>
            </a:r>
            <a:endParaRPr kumimoji="1" lang="ja-JP" altLang="en-US" dirty="0"/>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28</a:t>
            </a:fld>
            <a:endParaRPr kumimoji="1" lang="ja-JP" altLang="en-US"/>
          </a:p>
        </p:txBody>
      </p:sp>
    </p:spTree>
    <p:extLst>
      <p:ext uri="{BB962C8B-B14F-4D97-AF65-F5344CB8AC3E}">
        <p14:creationId xmlns:p14="http://schemas.microsoft.com/office/powerpoint/2010/main" val="3724403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GitHub</a:t>
            </a:r>
            <a:br>
              <a:rPr kumimoji="1" lang="en-US" altLang="ja-JP" dirty="0" smtClean="0"/>
            </a:br>
            <a:r>
              <a:rPr kumimoji="1" lang="en-US" altLang="ja-JP" dirty="0" smtClean="0"/>
              <a:t>https://github.com/</a:t>
            </a:r>
            <a:br>
              <a:rPr kumimoji="1" lang="en-US" altLang="ja-JP" dirty="0" smtClean="0"/>
            </a:br>
            <a:r>
              <a:rPr kumimoji="1" lang="en-US" altLang="ja-JP" dirty="0" smtClean="0"/>
              <a:t/>
            </a:r>
            <a:br>
              <a:rPr kumimoji="1" lang="en-US" altLang="ja-JP" dirty="0" smtClean="0"/>
            </a:br>
            <a:r>
              <a:rPr kumimoji="1" lang="en-US" altLang="ja-JP" dirty="0" err="1" smtClean="0"/>
              <a:t>GitHubDesktop</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https://desktop.github.com/</a:t>
            </a:r>
          </a:p>
        </p:txBody>
      </p:sp>
      <p:sp>
        <p:nvSpPr>
          <p:cNvPr id="4" name="スライド番号プレースホルダー 3"/>
          <p:cNvSpPr>
            <a:spLocks noGrp="1"/>
          </p:cNvSpPr>
          <p:nvPr>
            <p:ph type="sldNum" sz="quarter" idx="10"/>
          </p:nvPr>
        </p:nvSpPr>
        <p:spPr/>
        <p:txBody>
          <a:bodyPr/>
          <a:lstStyle/>
          <a:p>
            <a:fld id="{FA65D217-DE8D-466D-8EDA-0E0D0BCECD68}" type="slidenum">
              <a:rPr kumimoji="1" lang="ja-JP" altLang="en-US" smtClean="0"/>
              <a:t>30</a:t>
            </a:fld>
            <a:endParaRPr kumimoji="1" lang="ja-JP" altLang="en-US"/>
          </a:p>
        </p:txBody>
      </p:sp>
    </p:spTree>
    <p:extLst>
      <p:ext uri="{BB962C8B-B14F-4D97-AF65-F5344CB8AC3E}">
        <p14:creationId xmlns:p14="http://schemas.microsoft.com/office/powerpoint/2010/main" val="1904335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8DBBEA1-0367-4C73-A0C3-3C6B517A010B}"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dirty="0"/>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49899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1B7C5C-31C9-4801-83C5-12E9BE8DA5FE}"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2901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6DBC27-C3BF-4A2C-AF24-11BA36A5ED92}"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1649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7" name="正方形/長方形 6"/>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8BF2BE-86BC-4B3E-B14A-32B0ACB2DA97}"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lvl1pPr>
              <a:defRPr>
                <a:latin typeface="+mj-ea"/>
                <a:ea typeface="+mj-ea"/>
              </a:defRPr>
            </a:lvl1pPr>
          </a:lstStyle>
          <a:p>
            <a:r>
              <a:rPr lang="en-US" altLang="ja-JP" smtClean="0"/>
              <a:t>44</a:t>
            </a:r>
            <a:endParaRPr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353462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9" name="グループ化 8"/>
          <p:cNvGrpSpPr/>
          <p:nvPr userDrawn="1"/>
        </p:nvGrpSpPr>
        <p:grpSpPr>
          <a:xfrm>
            <a:off x="11073710" y="6311900"/>
            <a:ext cx="1038716" cy="454023"/>
            <a:chOff x="11073710" y="6311900"/>
            <a:chExt cx="1038716" cy="454023"/>
          </a:xfrm>
        </p:grpSpPr>
        <p:sp>
          <p:nvSpPr>
            <p:cNvPr id="10" name="正方形/長方形 9"/>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996DC74-2351-4C25-B3A1-78C24FAB67D0}"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44</a:t>
            </a:r>
            <a:endParaRPr kumimoji="1" lang="ja-JP" altLang="en-US"/>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a:t>
            </a:fld>
            <a:endParaRPr kumimoji="1" lang="ja-JP" altLang="en-US" dirty="0"/>
          </a:p>
        </p:txBody>
      </p:sp>
    </p:spTree>
    <p:extLst>
      <p:ext uri="{BB962C8B-B14F-4D97-AF65-F5344CB8AC3E}">
        <p14:creationId xmlns:p14="http://schemas.microsoft.com/office/powerpoint/2010/main" val="287585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FB29531-8405-42DB-96A8-33AEE8036002}"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85008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2" name="グループ化 11"/>
          <p:cNvGrpSpPr/>
          <p:nvPr userDrawn="1"/>
        </p:nvGrpSpPr>
        <p:grpSpPr>
          <a:xfrm>
            <a:off x="11073710" y="6311900"/>
            <a:ext cx="1038716" cy="454023"/>
            <a:chOff x="11073710" y="6311900"/>
            <a:chExt cx="1038716" cy="454023"/>
          </a:xfrm>
        </p:grpSpPr>
        <p:sp>
          <p:nvSpPr>
            <p:cNvPr id="13" name="正方形/長方形 12"/>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3D2081-12EC-4B44-907E-FAC2FD287ADC}" type="datetime1">
              <a:rPr kumimoji="1" lang="ja-JP" altLang="en-US" smtClean="0"/>
              <a:t>2021/10/26</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44</a:t>
            </a:r>
            <a:endParaRPr kumimoji="1" lang="ja-JP" altLang="en-US"/>
          </a:p>
        </p:txBody>
      </p:sp>
      <p:sp>
        <p:nvSpPr>
          <p:cNvPr id="9" name="スライド番号プレースホルダー 8"/>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1588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8" name="グループ化 7"/>
          <p:cNvGrpSpPr/>
          <p:nvPr userDrawn="1"/>
        </p:nvGrpSpPr>
        <p:grpSpPr>
          <a:xfrm>
            <a:off x="11073710" y="6311900"/>
            <a:ext cx="1038716" cy="454023"/>
            <a:chOff x="11073710" y="6311900"/>
            <a:chExt cx="1038716" cy="454023"/>
          </a:xfrm>
        </p:grpSpPr>
        <p:sp>
          <p:nvSpPr>
            <p:cNvPr id="9" name="正方形/長方形 8"/>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0C6C6-8B12-44D7-B2DD-80D86875748A}" type="datetime1">
              <a:rPr kumimoji="1" lang="ja-JP" altLang="en-US" smtClean="0"/>
              <a:t>2021/10/26</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44</a:t>
            </a:r>
            <a:endParaRPr kumimoji="1" lang="ja-JP" altLang="en-US"/>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63827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pSp>
        <p:nvGrpSpPr>
          <p:cNvPr id="7" name="グループ化 6"/>
          <p:cNvGrpSpPr/>
          <p:nvPr userDrawn="1"/>
        </p:nvGrpSpPr>
        <p:grpSpPr>
          <a:xfrm>
            <a:off x="11073710" y="6311900"/>
            <a:ext cx="1038716" cy="454023"/>
            <a:chOff x="11073710" y="6311900"/>
            <a:chExt cx="1038716" cy="454023"/>
          </a:xfrm>
        </p:grpSpPr>
        <p:sp>
          <p:nvSpPr>
            <p:cNvPr id="8" name="正方形/長方形 7"/>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日付プレースホルダー 1"/>
          <p:cNvSpPr>
            <a:spLocks noGrp="1"/>
          </p:cNvSpPr>
          <p:nvPr>
            <p:ph type="dt" sz="half" idx="10"/>
          </p:nvPr>
        </p:nvSpPr>
        <p:spPr/>
        <p:txBody>
          <a:bodyPr/>
          <a:lstStyle/>
          <a:p>
            <a:fld id="{018F952C-68E6-4E4F-82BA-6A1A21417F71}" type="datetime1">
              <a:rPr kumimoji="1" lang="ja-JP" altLang="en-US" smtClean="0"/>
              <a:t>2021/10/26</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44</a:t>
            </a: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0637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A9E6E2-B76B-4A52-A6F0-ACEBCE4FA12A}"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24520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0" name="グループ化 9"/>
          <p:cNvGrpSpPr/>
          <p:nvPr userDrawn="1"/>
        </p:nvGrpSpPr>
        <p:grpSpPr>
          <a:xfrm>
            <a:off x="11073710" y="6311900"/>
            <a:ext cx="1038716" cy="454023"/>
            <a:chOff x="11073710" y="6311900"/>
            <a:chExt cx="1038716" cy="454023"/>
          </a:xfrm>
        </p:grpSpPr>
        <p:sp>
          <p:nvSpPr>
            <p:cNvPr id="11" name="正方形/長方形 10"/>
            <p:cNvSpPr/>
            <p:nvPr userDrawn="1"/>
          </p:nvSpPr>
          <p:spPr>
            <a:xfrm>
              <a:off x="11073710" y="6356348"/>
              <a:ext cx="1038716" cy="365125"/>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userDrawn="1"/>
          </p:nvCxnSpPr>
          <p:spPr>
            <a:xfrm flipH="1">
              <a:off x="11469640" y="6311900"/>
              <a:ext cx="209244" cy="45402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D83D526-8AD9-4B55-AC58-BD7F3E936D36}"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44</a:t>
            </a:r>
            <a:endParaRPr kumimoji="1" lang="ja-JP" altLang="en-US"/>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a:t>
            </a:fld>
            <a:endParaRPr kumimoji="1" lang="ja-JP" altLang="en-US"/>
          </a:p>
        </p:txBody>
      </p:sp>
    </p:spTree>
    <p:extLst>
      <p:ext uri="{BB962C8B-B14F-4D97-AF65-F5344CB8AC3E}">
        <p14:creationId xmlns:p14="http://schemas.microsoft.com/office/powerpoint/2010/main" val="392860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CF90A-6607-4B56-820D-3380017EB1B1}" type="datetime1">
              <a:rPr kumimoji="1" lang="ja-JP" altLang="en-US" smtClean="0"/>
              <a:t>2021/10/26</a:t>
            </a:fld>
            <a:endParaRPr kumimoji="1" lang="ja-JP" altLang="en-US"/>
          </a:p>
        </p:txBody>
      </p:sp>
      <p:sp>
        <p:nvSpPr>
          <p:cNvPr id="5" name="フッター プレースホルダー 4"/>
          <p:cNvSpPr>
            <a:spLocks noGrp="1"/>
          </p:cNvSpPr>
          <p:nvPr>
            <p:ph type="ftr" sz="quarter" idx="3"/>
          </p:nvPr>
        </p:nvSpPr>
        <p:spPr>
          <a:xfrm>
            <a:off x="11705774" y="6384925"/>
            <a:ext cx="354806" cy="365125"/>
          </a:xfrm>
          <a:prstGeom prst="rect">
            <a:avLst/>
          </a:prstGeom>
        </p:spPr>
        <p:txBody>
          <a:bodyPr vert="horz" lIns="0" tIns="0" rIns="0" bIns="0" rtlCol="0" anchor="ctr"/>
          <a:lstStyle>
            <a:lvl1pPr algn="ctr">
              <a:defRPr sz="1800" b="0">
                <a:solidFill>
                  <a:schemeClr val="bg1"/>
                </a:solidFill>
                <a:latin typeface="+mn-ea"/>
                <a:ea typeface="+mn-ea"/>
              </a:defRPr>
            </a:lvl1pPr>
          </a:lstStyle>
          <a:p>
            <a:r>
              <a:rPr lang="en-US" altLang="ja-JP" smtClean="0"/>
              <a:t>44</a:t>
            </a:r>
            <a:endParaRPr lang="ja-JP" altLang="en-US" dirty="0"/>
          </a:p>
        </p:txBody>
      </p:sp>
      <p:sp>
        <p:nvSpPr>
          <p:cNvPr id="6" name="スライド番号プレースホルダー 5"/>
          <p:cNvSpPr>
            <a:spLocks noGrp="1"/>
          </p:cNvSpPr>
          <p:nvPr>
            <p:ph type="sldNum" sz="quarter" idx="4"/>
          </p:nvPr>
        </p:nvSpPr>
        <p:spPr>
          <a:xfrm>
            <a:off x="11037995" y="6384924"/>
            <a:ext cx="527846" cy="365125"/>
          </a:xfrm>
          <a:prstGeom prst="rect">
            <a:avLst/>
          </a:prstGeom>
        </p:spPr>
        <p:txBody>
          <a:bodyPr vert="horz" lIns="0" tIns="0" rIns="0" bIns="0" rtlCol="0" anchor="ctr"/>
          <a:lstStyle>
            <a:lvl1pPr algn="ctr">
              <a:defRPr sz="1800">
                <a:solidFill>
                  <a:schemeClr val="bg1"/>
                </a:solidFill>
                <a:latin typeface="+mn-ea"/>
                <a:ea typeface="+mn-ea"/>
              </a:defRPr>
            </a:lvl1pPr>
          </a:lstStyle>
          <a:p>
            <a:r>
              <a:rPr lang="en-US" altLang="ja-JP" smtClean="0"/>
              <a:t>&lt;#&gt;</a:t>
            </a:r>
            <a:endParaRPr lang="ja-JP" altLang="en-US" dirty="0"/>
          </a:p>
        </p:txBody>
      </p:sp>
    </p:spTree>
    <p:extLst>
      <p:ext uri="{BB962C8B-B14F-4D97-AF65-F5344CB8AC3E}">
        <p14:creationId xmlns:p14="http://schemas.microsoft.com/office/powerpoint/2010/main" val="23779774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kumimoji="1"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kumimoji="1"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kumimoji="1"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kumimoji="1"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kait-takanolab"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s1921123@cco.kanagawa-it.ac.jp" TargetMode="External"/><Relationship Id="rId3" Type="http://schemas.openxmlformats.org/officeDocument/2006/relationships/hyperlink" Target="mailto:s1921121@cco.kanagawa-it.ac.jp" TargetMode="External"/><Relationship Id="rId7" Type="http://schemas.openxmlformats.org/officeDocument/2006/relationships/hyperlink" Target="mailto:s1921012@cco.kanagawa-it.ac.jp" TargetMode="External"/><Relationship Id="rId2" Type="http://schemas.openxmlformats.org/officeDocument/2006/relationships/hyperlink" Target="mailto:s1921051@cco.kanagawa-it.ac.jp" TargetMode="External"/><Relationship Id="rId1" Type="http://schemas.openxmlformats.org/officeDocument/2006/relationships/slideLayout" Target="../slideLayouts/slideLayout7.xml"/><Relationship Id="rId6" Type="http://schemas.openxmlformats.org/officeDocument/2006/relationships/hyperlink" Target="mailto:s1921020@cco.kanagawa-it.ac.jp" TargetMode="External"/><Relationship Id="rId5" Type="http://schemas.openxmlformats.org/officeDocument/2006/relationships/hyperlink" Target="mailto:s1921160@cco.kanagawa-it.ac.jp" TargetMode="External"/><Relationship Id="rId10" Type="http://schemas.openxmlformats.org/officeDocument/2006/relationships/hyperlink" Target="mailto:s1921008@cco.kanagawa-it.ac.jp" TargetMode="External"/><Relationship Id="rId4" Type="http://schemas.openxmlformats.org/officeDocument/2006/relationships/hyperlink" Target="mailto:s1921032@cco.kanagawa-it.ac.jp" TargetMode="External"/><Relationship Id="rId9" Type="http://schemas.openxmlformats.org/officeDocument/2006/relationships/hyperlink" Target="mailto:s1921014@cco.kanagawa-it.ac.jp"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32965" y="2093079"/>
            <a:ext cx="9144000" cy="2129297"/>
          </a:xfrm>
        </p:spPr>
        <p:txBody>
          <a:bodyPr anchor="ctr">
            <a:normAutofit fontScale="90000"/>
          </a:bodyPr>
          <a:lstStyle/>
          <a:p>
            <a:pPr>
              <a:lnSpc>
                <a:spcPct val="100000"/>
              </a:lnSpc>
            </a:pPr>
            <a:r>
              <a:rPr kumimoji="1" lang="en-US" altLang="ja-JP" b="1" dirty="0" smtClean="0">
                <a:latin typeface="+mj-ea"/>
              </a:rPr>
              <a:t/>
            </a:r>
            <a:br>
              <a:rPr kumimoji="1" lang="en-US" altLang="ja-JP" b="1" dirty="0" smtClean="0">
                <a:latin typeface="+mj-ea"/>
              </a:rPr>
            </a:br>
            <a:r>
              <a:rPr kumimoji="1" lang="en-US" altLang="ja-JP" b="1" dirty="0" smtClean="0">
                <a:latin typeface="+mj-ea"/>
              </a:rPr>
              <a:t>GitHub</a:t>
            </a:r>
            <a:r>
              <a:rPr kumimoji="1" lang="ja-JP" altLang="en-US" b="1" dirty="0" smtClean="0">
                <a:latin typeface="+mj-ea"/>
              </a:rPr>
              <a:t>セットアップの会</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32965" y="3912915"/>
            <a:ext cx="9144000" cy="787400"/>
          </a:xfrm>
        </p:spPr>
        <p:txBody>
          <a:bodyPr anchor="ctr"/>
          <a:lstStyle/>
          <a:p>
            <a:r>
              <a:rPr kumimoji="1" lang="ja-JP" altLang="en-US" dirty="0" smtClean="0"/>
              <a:t>鷹野研究室</a:t>
            </a:r>
            <a:r>
              <a:rPr kumimoji="1" lang="ja-JP" altLang="en-US" dirty="0" smtClean="0">
                <a:latin typeface="+mn-ea"/>
              </a:rPr>
              <a:t>　</a:t>
            </a:r>
            <a:r>
              <a:rPr lang="en-US" altLang="ja-JP" dirty="0" smtClean="0">
                <a:latin typeface="+mn-ea"/>
              </a:rPr>
              <a:t>4</a:t>
            </a:r>
            <a:r>
              <a:rPr lang="ja-JP" altLang="en-US" dirty="0" smtClean="0">
                <a:latin typeface="+mn-ea"/>
              </a:rPr>
              <a:t>年　松尾祐介</a:t>
            </a:r>
            <a:endParaRPr lang="ja-JP" altLang="en-US" dirty="0">
              <a:latin typeface="+mn-ea"/>
            </a:endParaRPr>
          </a:p>
        </p:txBody>
      </p:sp>
      <p:sp>
        <p:nvSpPr>
          <p:cNvPr id="4" name="サブタイトル 2"/>
          <p:cNvSpPr txBox="1">
            <a:spLocks/>
          </p:cNvSpPr>
          <p:nvPr/>
        </p:nvSpPr>
        <p:spPr>
          <a:xfrm>
            <a:off x="1532965" y="2008840"/>
            <a:ext cx="9144000" cy="7874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Calibri" panose="020F0502020204030204" pitchFamily="34" charset="0"/>
              <a:buNone/>
              <a:defRPr kumimoji="1"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Calibri" panose="020F0502020204030204" pitchFamily="34" charset="0"/>
              <a:buNone/>
              <a:defRPr kumimoji="1"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Calibri" panose="020F0502020204030204" pitchFamily="34" charset="0"/>
              <a:buNone/>
              <a:defRPr kumimoji="1"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Calibri" panose="020F0502020204030204" pitchFamily="34" charset="0"/>
              <a:buNone/>
              <a:defRPr kumimoji="1"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smtClean="0">
                <a:latin typeface="+mn-ea"/>
              </a:rPr>
              <a:t>10</a:t>
            </a:r>
            <a:r>
              <a:rPr lang="ja-JP" altLang="en-US" dirty="0" smtClean="0">
                <a:latin typeface="+mn-ea"/>
              </a:rPr>
              <a:t>月</a:t>
            </a:r>
            <a:r>
              <a:rPr lang="en-US" altLang="ja-JP" dirty="0" smtClean="0">
                <a:latin typeface="+mn-ea"/>
              </a:rPr>
              <a:t>27</a:t>
            </a:r>
            <a:r>
              <a:rPr lang="ja-JP" altLang="en-US" dirty="0" smtClean="0">
                <a:latin typeface="+mn-ea"/>
              </a:rPr>
              <a:t>日水曜日　</a:t>
            </a:r>
            <a:r>
              <a:rPr lang="en-US" altLang="ja-JP" dirty="0" smtClean="0">
                <a:latin typeface="+mn-ea"/>
              </a:rPr>
              <a:t>2</a:t>
            </a:r>
            <a:r>
              <a:rPr lang="ja-JP" altLang="en-US" dirty="0" smtClean="0">
                <a:latin typeface="+mn-ea"/>
              </a:rPr>
              <a:t>限　演習時間</a:t>
            </a:r>
            <a:endParaRPr lang="ja-JP" altLang="en-US" dirty="0">
              <a:latin typeface="+mn-ea"/>
            </a:endParaRPr>
          </a:p>
        </p:txBody>
      </p:sp>
    </p:spTree>
    <p:extLst>
      <p:ext uri="{BB962C8B-B14F-4D97-AF65-F5344CB8AC3E}">
        <p14:creationId xmlns:p14="http://schemas.microsoft.com/office/powerpoint/2010/main" val="1446365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a:t>
            </a:r>
            <a:r>
              <a:rPr lang="ja-JP" altLang="en-US" sz="2000" b="1" dirty="0" smtClean="0">
                <a:latin typeface="+mj-lt"/>
                <a:ea typeface="+mj-ea"/>
              </a:rPr>
              <a:t> </a:t>
            </a:r>
            <a:r>
              <a:rPr lang="en-US" altLang="ja-JP" sz="2000" b="1" dirty="0" smtClean="0">
                <a:latin typeface="+mj-lt"/>
                <a:ea typeface="+mj-ea"/>
              </a:rPr>
              <a:t>|</a:t>
            </a:r>
            <a:r>
              <a:rPr lang="ja-JP" altLang="en-US" sz="2000" b="1" dirty="0" smtClean="0">
                <a:latin typeface="+mj-lt"/>
                <a:ea typeface="+mj-ea"/>
              </a:rPr>
              <a:t> </a:t>
            </a:r>
            <a:r>
              <a:rPr lang="en-US" altLang="ja-JP" sz="2000" b="1" dirty="0" smtClean="0">
                <a:latin typeface="+mj-lt"/>
                <a:ea typeface="+mj-ea"/>
              </a:rPr>
              <a:t>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15262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smtClean="0">
                <a:solidFill>
                  <a:prstClr val="black">
                    <a:lumMod val="65000"/>
                    <a:lumOff val="35000"/>
                  </a:prstClr>
                </a:solidFill>
                <a:cs typeface="Kazesawa Regular" panose="020B0502020203020207" pitchFamily="50" charset="-128"/>
              </a:rPr>
              <a:t>Git</a:t>
            </a:r>
            <a:r>
              <a:rPr lang="en-US" altLang="ja-JP"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b="1" u="sng" dirty="0">
                <a:solidFill>
                  <a:prstClr val="black">
                    <a:lumMod val="65000"/>
                    <a:lumOff val="35000"/>
                  </a:prstClr>
                </a:solidFill>
                <a:cs typeface="Kazesawa Regular" panose="020B0502020203020207" pitchFamily="50" charset="-128"/>
              </a:rPr>
              <a:t>Linux</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の生みの親 </a:t>
            </a:r>
            <a:r>
              <a:rPr lang="en-US" altLang="ja-JP" sz="2400" dirty="0">
                <a:solidFill>
                  <a:prstClr val="black">
                    <a:lumMod val="65000"/>
                    <a:lumOff val="35000"/>
                  </a:prstClr>
                </a:solidFill>
                <a:cs typeface="Kazesawa Regular" panose="020B0502020203020207" pitchFamily="50" charset="-128"/>
              </a:rPr>
              <a:t>Linus Torvalds </a:t>
            </a:r>
            <a:r>
              <a:rPr lang="ja-JP" altLang="en-US" sz="2400" dirty="0">
                <a:solidFill>
                  <a:prstClr val="black">
                    <a:lumMod val="65000"/>
                    <a:lumOff val="35000"/>
                  </a:prstClr>
                </a:solidFill>
                <a:cs typeface="Kazesawa Regular" panose="020B0502020203020207" pitchFamily="50" charset="-128"/>
              </a:rPr>
              <a:t>氏が </a:t>
            </a:r>
            <a:r>
              <a:rPr lang="en-US" altLang="ja-JP" sz="2400" b="1" u="sng" dirty="0">
                <a:solidFill>
                  <a:prstClr val="black">
                    <a:lumMod val="65000"/>
                    <a:lumOff val="35000"/>
                  </a:prstClr>
                </a:solidFill>
                <a:cs typeface="Kazesawa Regular" panose="020B0502020203020207" pitchFamily="50" charset="-128"/>
              </a:rPr>
              <a:t>Linux </a:t>
            </a:r>
            <a:r>
              <a:rPr lang="ja-JP" altLang="en-US" sz="2400" b="1" u="sng" dirty="0">
                <a:solidFill>
                  <a:prstClr val="black">
                    <a:lumMod val="65000"/>
                    <a:lumOff val="35000"/>
                  </a:prstClr>
                </a:solidFill>
                <a:cs typeface="Kazesawa Regular" panose="020B0502020203020207" pitchFamily="50" charset="-128"/>
              </a:rPr>
              <a:t>のソースコードを管理するた</a:t>
            </a:r>
            <a:r>
              <a:rPr lang="ja-JP" altLang="en-US" sz="2400" b="1" u="sng" dirty="0" smtClean="0">
                <a:solidFill>
                  <a:prstClr val="black">
                    <a:lumMod val="65000"/>
                    <a:lumOff val="35000"/>
                  </a:prstClr>
                </a:solidFill>
                <a:cs typeface="Kazesawa Regular" panose="020B0502020203020207" pitchFamily="50" charset="-128"/>
              </a:rPr>
              <a:t>め</a:t>
            </a:r>
            <a:r>
              <a:rPr lang="ja-JP" altLang="en-US" sz="2400" dirty="0" smtClean="0">
                <a:solidFill>
                  <a:prstClr val="black">
                    <a:lumMod val="65000"/>
                    <a:lumOff val="35000"/>
                  </a:prstClr>
                </a:solidFill>
                <a:cs typeface="Kazesawa Regular" panose="020B0502020203020207" pitchFamily="50" charset="-128"/>
              </a:rPr>
              <a:t>に開</a:t>
            </a:r>
            <a:r>
              <a:rPr lang="ja-JP" altLang="en-US" sz="2400" dirty="0">
                <a:solidFill>
                  <a:prstClr val="black">
                    <a:lumMod val="65000"/>
                    <a:lumOff val="35000"/>
                  </a:prstClr>
                </a:solidFill>
                <a:cs typeface="Kazesawa Regular" panose="020B0502020203020207" pitchFamily="50" charset="-128"/>
              </a:rPr>
              <a:t>発したツー</a:t>
            </a:r>
            <a:r>
              <a:rPr lang="ja-JP" altLang="en-US" sz="2400" dirty="0" smtClean="0">
                <a:solidFill>
                  <a:prstClr val="black">
                    <a:lumMod val="65000"/>
                    <a:lumOff val="35000"/>
                  </a:prstClr>
                </a:solidFill>
                <a:cs typeface="Kazesawa Regular" panose="020B0502020203020207" pitchFamily="50" charset="-128"/>
              </a:rPr>
              <a:t>ル</a:t>
            </a:r>
            <a:endParaRPr lang="en-US" altLang="ja-JP" sz="2400" dirty="0" smtClean="0">
              <a:solidFill>
                <a:prstClr val="black">
                  <a:lumMod val="65000"/>
                  <a:lumOff val="35000"/>
                </a:prstClr>
              </a:solidFill>
              <a:cs typeface="Kazesawa Regular" panose="020B0502020203020207" pitchFamily="50" charset="-128"/>
            </a:endParaRP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OSS</a:t>
            </a:r>
            <a:r>
              <a:rPr lang="ja-JP" altLang="en-US" sz="2400" dirty="0">
                <a:solidFill>
                  <a:prstClr val="black">
                    <a:lumMod val="65000"/>
                    <a:lumOff val="35000"/>
                  </a:prstClr>
                </a:solidFill>
                <a:cs typeface="Kazesawa Regular" panose="020B0502020203020207" pitchFamily="50" charset="-128"/>
              </a:rPr>
              <a:t>（</a:t>
            </a:r>
            <a:r>
              <a:rPr lang="en-US" altLang="ja-JP" sz="2400" b="1" u="sng" dirty="0">
                <a:solidFill>
                  <a:prstClr val="black">
                    <a:lumMod val="65000"/>
                    <a:lumOff val="35000"/>
                  </a:prstClr>
                </a:solidFill>
                <a:cs typeface="Kazesawa Regular" panose="020B0502020203020207" pitchFamily="50" charset="-128"/>
              </a:rPr>
              <a:t>O</a:t>
            </a:r>
            <a:r>
              <a:rPr lang="en-US" altLang="ja-JP" sz="2400" dirty="0">
                <a:solidFill>
                  <a:prstClr val="black">
                    <a:lumMod val="65000"/>
                    <a:lumOff val="35000"/>
                  </a:prstClr>
                </a:solidFill>
                <a:cs typeface="Kazesawa Regular" panose="020B0502020203020207" pitchFamily="50" charset="-128"/>
              </a:rPr>
              <a:t>pen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ource </a:t>
            </a:r>
            <a:r>
              <a:rPr lang="en-US" altLang="ja-JP" sz="2400" b="1" u="sng" dirty="0">
                <a:solidFill>
                  <a:prstClr val="black">
                    <a:lumMod val="65000"/>
                    <a:lumOff val="35000"/>
                  </a:prstClr>
                </a:solidFill>
                <a:cs typeface="Kazesawa Regular" panose="020B0502020203020207" pitchFamily="50" charset="-128"/>
              </a:rPr>
              <a:t>S</a:t>
            </a:r>
            <a:r>
              <a:rPr lang="en-US" altLang="ja-JP" sz="2400" dirty="0">
                <a:solidFill>
                  <a:prstClr val="black">
                    <a:lumMod val="65000"/>
                    <a:lumOff val="35000"/>
                  </a:prstClr>
                </a:solidFill>
                <a:cs typeface="Kazesawa Regular" panose="020B0502020203020207" pitchFamily="50" charset="-128"/>
              </a:rPr>
              <a:t>oftware</a:t>
            </a:r>
            <a:r>
              <a:rPr lang="ja-JP" altLang="en-US" sz="2400" dirty="0">
                <a:solidFill>
                  <a:prstClr val="black">
                    <a:lumMod val="65000"/>
                    <a:lumOff val="35000"/>
                  </a:prstClr>
                </a:solidFill>
                <a:cs typeface="Kazesawa Regular" panose="020B0502020203020207" pitchFamily="50" charset="-128"/>
              </a:rPr>
              <a:t>）開発で用いられる </a:t>
            </a:r>
            <a:r>
              <a:rPr lang="en-US" altLang="ja-JP" sz="2400" dirty="0">
                <a:solidFill>
                  <a:prstClr val="black">
                    <a:lumMod val="65000"/>
                    <a:lumOff val="35000"/>
                  </a:prstClr>
                </a:solidFill>
                <a:cs typeface="Kazesawa Regular" panose="020B0502020203020207" pitchFamily="50" charset="-128"/>
              </a:rPr>
              <a:t>VCS </a:t>
            </a:r>
            <a:r>
              <a:rPr lang="ja-JP" altLang="en-US" sz="2400" dirty="0" smtClean="0">
                <a:solidFill>
                  <a:prstClr val="black">
                    <a:lumMod val="65000"/>
                    <a:lumOff val="35000"/>
                  </a:prstClr>
                </a:solidFill>
                <a:cs typeface="Kazesawa Regular" panose="020B0502020203020207" pitchFamily="50" charset="-128"/>
              </a:rPr>
              <a:t>として</a:t>
            </a:r>
            <a:r>
              <a:rPr lang="ja-JP" altLang="en-US" sz="2400" b="1" u="sng" dirty="0" smtClean="0">
                <a:solidFill>
                  <a:prstClr val="black">
                    <a:lumMod val="65000"/>
                    <a:lumOff val="35000"/>
                  </a:prstClr>
                </a:solidFill>
                <a:cs typeface="Kazesawa Regular" panose="020B0502020203020207" pitchFamily="50" charset="-128"/>
              </a:rPr>
              <a:t>ほ</a:t>
            </a:r>
            <a:r>
              <a:rPr lang="ja-JP" altLang="en-US" sz="2400" b="1" u="sng" dirty="0">
                <a:solidFill>
                  <a:prstClr val="black">
                    <a:lumMod val="65000"/>
                    <a:lumOff val="35000"/>
                  </a:prstClr>
                </a:solidFill>
                <a:cs typeface="Kazesawa Regular" panose="020B0502020203020207" pitchFamily="50" charset="-128"/>
              </a:rPr>
              <a:t>ぼデファクトスタンダー</a:t>
            </a:r>
            <a:r>
              <a:rPr lang="ja-JP" altLang="en-US" sz="2400" b="1" u="sng" dirty="0" smtClean="0">
                <a:solidFill>
                  <a:prstClr val="black">
                    <a:lumMod val="65000"/>
                    <a:lumOff val="35000"/>
                  </a:prstClr>
                </a:solidFill>
                <a:cs typeface="Kazesawa Regular" panose="020B0502020203020207" pitchFamily="50" charset="-128"/>
              </a:rPr>
              <a:t>ド</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9</a:t>
            </a:fld>
            <a:endParaRPr kumimoji="1" lang="ja-JP" altLang="en-US"/>
          </a:p>
        </p:txBody>
      </p:sp>
    </p:spTree>
    <p:extLst>
      <p:ext uri="{BB962C8B-B14F-4D97-AF65-F5344CB8AC3E}">
        <p14:creationId xmlns:p14="http://schemas.microsoft.com/office/powerpoint/2010/main" val="77593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471294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バージョン管理とは</a:t>
            </a:r>
            <a:endParaRPr kumimoji="1" lang="ja-JP" altLang="en-US" sz="3600" b="1" dirty="0">
              <a:latin typeface="+mj-lt"/>
              <a:ea typeface="+mj-ea"/>
            </a:endParaRPr>
          </a:p>
        </p:txBody>
      </p:sp>
      <p:sp>
        <p:nvSpPr>
          <p:cNvPr id="7" name="テキスト ボックス 6"/>
          <p:cNvSpPr txBox="1"/>
          <p:nvPr/>
        </p:nvSpPr>
        <p:spPr>
          <a:xfrm>
            <a:off x="736883" y="2348870"/>
            <a:ext cx="10828958" cy="830997"/>
          </a:xfrm>
          <a:prstGeom prst="rect">
            <a:avLst/>
          </a:prstGeom>
          <a:noFill/>
        </p:spPr>
        <p:txBody>
          <a:bodyPr wrap="square" rtlCol="0" anchor="ctr">
            <a:spAutoFit/>
          </a:bodyPr>
          <a:lstStyle/>
          <a:p>
            <a:pPr>
              <a:lnSpc>
                <a:spcPct val="150000"/>
              </a:lnSpc>
            </a:pPr>
            <a:r>
              <a:rPr lang="en-US" altLang="ja-JP" sz="1600" i="1" dirty="0" smtClean="0"/>
              <a:t>『</a:t>
            </a:r>
            <a:r>
              <a:rPr lang="ja-JP" altLang="en-US" sz="1600" i="1" dirty="0" smtClean="0"/>
              <a:t>　バ</a:t>
            </a:r>
            <a:r>
              <a:rPr lang="ja-JP" altLang="en-US" sz="1600" i="1" dirty="0"/>
              <a:t>ージョン管理システムとは、ファイルに対して「誰が」「いつ」「何を変更したか」というような情報を記録することで、過去のある時点の状態を復元したり変更内容の差分を表示できるようにするシステムのことです</a:t>
            </a:r>
            <a:r>
              <a:rPr lang="ja-JP" altLang="en-US" sz="1600" i="1" dirty="0" smtClean="0"/>
              <a:t>。　</a:t>
            </a:r>
            <a:r>
              <a:rPr lang="en-US" altLang="ja-JP" sz="1600" i="1" dirty="0" smtClean="0"/>
              <a:t>』</a:t>
            </a:r>
            <a:r>
              <a:rPr lang="ja-JP" altLang="en-US" sz="1600" i="1" dirty="0" smtClean="0"/>
              <a:t> </a:t>
            </a:r>
            <a:endParaRPr lang="en-US" altLang="ja-JP" sz="1600" i="1" dirty="0"/>
          </a:p>
        </p:txBody>
      </p:sp>
      <p:sp>
        <p:nvSpPr>
          <p:cNvPr id="8" name="テキスト ボックス 7"/>
          <p:cNvSpPr txBox="1"/>
          <p:nvPr/>
        </p:nvSpPr>
        <p:spPr>
          <a:xfrm>
            <a:off x="3877056" y="4174089"/>
            <a:ext cx="8006121" cy="1938992"/>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ja-JP" altLang="en-US" sz="2000" dirty="0">
                <a:solidFill>
                  <a:schemeClr val="tx1">
                    <a:lumMod val="65000"/>
                    <a:lumOff val="35000"/>
                  </a:schemeClr>
                </a:solidFill>
                <a:cs typeface="Kazesawa Regular" panose="020B0502020203020207" pitchFamily="50" charset="-128"/>
              </a:rPr>
              <a:t>名前ベースのバージョン管理をする</a:t>
            </a:r>
            <a:r>
              <a:rPr lang="ja-JP" altLang="en-US" sz="2000" dirty="0" smtClean="0">
                <a:solidFill>
                  <a:schemeClr val="tx1">
                    <a:lumMod val="65000"/>
                    <a:lumOff val="35000"/>
                  </a:schemeClr>
                </a:solidFill>
                <a:cs typeface="Kazesawa Regular" panose="020B0502020203020207" pitchFamily="50" charset="-128"/>
              </a:rPr>
              <a:t>と</a:t>
            </a:r>
            <a:r>
              <a:rPr lang="ja-JP" altLang="en-US" sz="2000" dirty="0">
                <a:solidFill>
                  <a:schemeClr val="tx1">
                    <a:lumMod val="65000"/>
                    <a:lumOff val="35000"/>
                  </a:schemeClr>
                </a:solidFill>
                <a:cs typeface="Kazesawa Regular" panose="020B0502020203020207" pitchFamily="50" charset="-128"/>
              </a:rPr>
              <a:t>左</a:t>
            </a:r>
            <a:r>
              <a:rPr lang="ja-JP" altLang="en-US" sz="2000" dirty="0" smtClean="0">
                <a:solidFill>
                  <a:schemeClr val="tx1">
                    <a:lumMod val="65000"/>
                    <a:lumOff val="35000"/>
                  </a:schemeClr>
                </a:solidFill>
                <a:cs typeface="Kazesawa Regular" panose="020B0502020203020207" pitchFamily="50" charset="-128"/>
              </a:rPr>
              <a:t>の</a:t>
            </a:r>
            <a:r>
              <a:rPr lang="ja-JP" altLang="en-US" sz="2000" dirty="0">
                <a:solidFill>
                  <a:schemeClr val="tx1">
                    <a:lumMod val="65000"/>
                    <a:lumOff val="35000"/>
                  </a:schemeClr>
                </a:solidFill>
                <a:cs typeface="Kazesawa Regular" panose="020B0502020203020207" pitchFamily="50" charset="-128"/>
              </a:rPr>
              <a:t>ような</a:t>
            </a:r>
            <a:br>
              <a:rPr lang="ja-JP" altLang="en-US" sz="2000" dirty="0">
                <a:solidFill>
                  <a:schemeClr val="tx1">
                    <a:lumMod val="65000"/>
                    <a:lumOff val="35000"/>
                  </a:schemeClr>
                </a:solidFill>
                <a:cs typeface="Kazesawa Regular" panose="020B0502020203020207" pitchFamily="50" charset="-128"/>
              </a:rPr>
            </a:br>
            <a:r>
              <a:rPr lang="ja-JP" altLang="en-US" sz="2000" dirty="0">
                <a:solidFill>
                  <a:schemeClr val="tx1">
                    <a:lumMod val="65000"/>
                    <a:lumOff val="35000"/>
                  </a:schemeClr>
                </a:solidFill>
                <a:cs typeface="Kazesawa Regular" panose="020B0502020203020207" pitchFamily="50" charset="-128"/>
              </a:rPr>
              <a:t>わかりづらいものにな</a:t>
            </a:r>
            <a:r>
              <a:rPr lang="ja-JP" altLang="en-US" sz="2000" dirty="0" smtClean="0">
                <a:solidFill>
                  <a:schemeClr val="tx1">
                    <a:lumMod val="65000"/>
                    <a:lumOff val="35000"/>
                  </a:schemeClr>
                </a:solidFill>
                <a:cs typeface="Kazesawa Regular" panose="020B0502020203020207" pitchFamily="50" charset="-128"/>
              </a:rPr>
              <a:t>る</a:t>
            </a:r>
            <a:endParaRPr lang="ja-JP" altLang="en-US" sz="2000" dirty="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en-US" altLang="ja-JP" sz="2000" dirty="0">
                <a:solidFill>
                  <a:schemeClr val="tx1">
                    <a:lumMod val="65000"/>
                    <a:lumOff val="35000"/>
                  </a:schemeClr>
                </a:solidFill>
                <a:cs typeface="Kazesawa Regular" panose="020B0502020203020207" pitchFamily="50" charset="-128"/>
              </a:rPr>
              <a:t>Git </a:t>
            </a:r>
            <a:r>
              <a:rPr lang="ja-JP" altLang="en-US" sz="2000" dirty="0">
                <a:solidFill>
                  <a:schemeClr val="tx1">
                    <a:lumMod val="65000"/>
                    <a:lumOff val="35000"/>
                  </a:schemeClr>
                </a:solidFill>
                <a:cs typeface="Kazesawa Regular" panose="020B0502020203020207" pitchFamily="50" charset="-128"/>
              </a:rPr>
              <a:t>はこのバージョン管理を行うためのツー</a:t>
            </a:r>
            <a:r>
              <a:rPr lang="ja-JP" altLang="en-US" sz="2000" dirty="0" smtClean="0">
                <a:solidFill>
                  <a:schemeClr val="tx1">
                    <a:lumMod val="65000"/>
                    <a:lumOff val="35000"/>
                  </a:schemeClr>
                </a:solidFill>
                <a:cs typeface="Kazesawa Regular" panose="020B0502020203020207" pitchFamily="50" charset="-128"/>
              </a:rPr>
              <a:t>ル</a:t>
            </a:r>
            <a:r>
              <a:rPr lang="en-US" altLang="ja-JP" sz="2000" dirty="0" smtClean="0">
                <a:solidFill>
                  <a:schemeClr val="tx1">
                    <a:lumMod val="65000"/>
                    <a:lumOff val="35000"/>
                  </a:schemeClr>
                </a:solidFill>
                <a:cs typeface="Kazesawa Regular" panose="020B0502020203020207" pitchFamily="50" charset="-128"/>
              </a:rPr>
              <a:t/>
            </a:r>
            <a:br>
              <a:rPr lang="en-US" altLang="ja-JP" sz="2000" dirty="0" smtClean="0">
                <a:solidFill>
                  <a:schemeClr val="tx1">
                    <a:lumMod val="65000"/>
                    <a:lumOff val="35000"/>
                  </a:schemeClr>
                </a:solidFill>
                <a:cs typeface="Kazesawa Regular" panose="020B0502020203020207" pitchFamily="50" charset="-128"/>
              </a:rPr>
            </a:br>
            <a:r>
              <a:rPr lang="en-US" altLang="ja-JP" sz="2000" b="1" u="sng" dirty="0" smtClean="0">
                <a:solidFill>
                  <a:schemeClr val="tx1">
                    <a:lumMod val="65000"/>
                    <a:lumOff val="35000"/>
                  </a:schemeClr>
                </a:solidFill>
                <a:cs typeface="Kazesawa Regular" panose="020B0502020203020207" pitchFamily="50" charset="-128"/>
              </a:rPr>
              <a:t>VCS</a:t>
            </a:r>
            <a:r>
              <a:rPr lang="ja-JP" altLang="en-US" sz="2000" dirty="0" smtClean="0">
                <a:solidFill>
                  <a:schemeClr val="tx1">
                    <a:lumMod val="65000"/>
                    <a:lumOff val="35000"/>
                  </a:schemeClr>
                </a:solidFill>
                <a:cs typeface="Kazesawa Regular" panose="020B0502020203020207" pitchFamily="50" charset="-128"/>
              </a:rPr>
              <a:t>（</a:t>
            </a:r>
            <a:r>
              <a:rPr lang="en-US" altLang="ja-JP" sz="2000" b="1" u="sng" dirty="0">
                <a:solidFill>
                  <a:schemeClr val="tx1">
                    <a:lumMod val="65000"/>
                    <a:lumOff val="35000"/>
                  </a:schemeClr>
                </a:solidFill>
                <a:cs typeface="Kazesawa Regular" panose="020B0502020203020207" pitchFamily="50" charset="-128"/>
              </a:rPr>
              <a:t>V</a:t>
            </a:r>
            <a:r>
              <a:rPr lang="en-US" altLang="ja-JP" sz="2000" dirty="0">
                <a:solidFill>
                  <a:schemeClr val="tx1">
                    <a:lumMod val="65000"/>
                    <a:lumOff val="35000"/>
                  </a:schemeClr>
                </a:solidFill>
                <a:cs typeface="Kazesawa Regular" panose="020B0502020203020207" pitchFamily="50" charset="-128"/>
              </a:rPr>
              <a:t>ersion </a:t>
            </a:r>
            <a:r>
              <a:rPr lang="en-US" altLang="ja-JP" sz="2000" b="1" u="sng" dirty="0">
                <a:solidFill>
                  <a:schemeClr val="tx1">
                    <a:lumMod val="65000"/>
                    <a:lumOff val="35000"/>
                  </a:schemeClr>
                </a:solidFill>
                <a:cs typeface="Kazesawa Regular" panose="020B0502020203020207" pitchFamily="50" charset="-128"/>
              </a:rPr>
              <a:t>C</a:t>
            </a:r>
            <a:r>
              <a:rPr lang="en-US" altLang="ja-JP" sz="2000" dirty="0">
                <a:solidFill>
                  <a:schemeClr val="tx1">
                    <a:lumMod val="65000"/>
                    <a:lumOff val="35000"/>
                  </a:schemeClr>
                </a:solidFill>
                <a:cs typeface="Kazesawa Regular" panose="020B0502020203020207" pitchFamily="50" charset="-128"/>
              </a:rPr>
              <a:t>ontrol </a:t>
            </a:r>
            <a:r>
              <a:rPr lang="en-US" altLang="ja-JP" sz="2000" b="1" u="sng" dirty="0">
                <a:solidFill>
                  <a:schemeClr val="tx1">
                    <a:lumMod val="65000"/>
                    <a:lumOff val="35000"/>
                  </a:schemeClr>
                </a:solidFill>
                <a:cs typeface="Kazesawa Regular" panose="020B0502020203020207" pitchFamily="50" charset="-128"/>
              </a:rPr>
              <a:t>S</a:t>
            </a:r>
            <a:r>
              <a:rPr lang="en-US" altLang="ja-JP" sz="2000" dirty="0">
                <a:solidFill>
                  <a:schemeClr val="tx1">
                    <a:lumMod val="65000"/>
                    <a:lumOff val="35000"/>
                  </a:schemeClr>
                </a:solidFill>
                <a:cs typeface="Kazesawa Regular" panose="020B0502020203020207" pitchFamily="50" charset="-128"/>
              </a:rPr>
              <a:t>ystem</a:t>
            </a:r>
            <a:r>
              <a:rPr lang="ja-JP" altLang="en-US" sz="2000" dirty="0">
                <a:solidFill>
                  <a:schemeClr val="tx1">
                    <a:lumMod val="65000"/>
                    <a:lumOff val="35000"/>
                  </a:schemeClr>
                </a:solidFill>
                <a:cs typeface="Kazesawa Regular" panose="020B0502020203020207" pitchFamily="50" charset="-128"/>
              </a:rPr>
              <a:t>）の一つ</a:t>
            </a:r>
          </a:p>
        </p:txBody>
      </p:sp>
      <p:sp>
        <p:nvSpPr>
          <p:cNvPr id="9" name="テキスト ボックス 8"/>
          <p:cNvSpPr txBox="1"/>
          <p:nvPr/>
        </p:nvSpPr>
        <p:spPr>
          <a:xfrm>
            <a:off x="736882" y="3168160"/>
            <a:ext cx="7858477" cy="415498"/>
          </a:xfrm>
          <a:prstGeom prst="rect">
            <a:avLst/>
          </a:prstGeom>
          <a:noFill/>
        </p:spPr>
        <p:txBody>
          <a:bodyPr wrap="square" rtlCol="0" anchor="ctr">
            <a:spAutoFit/>
          </a:bodyPr>
          <a:lstStyle/>
          <a:p>
            <a:pPr>
              <a:lnSpc>
                <a:spcPct val="150000"/>
              </a:lnSpc>
            </a:pPr>
            <a:r>
              <a:rPr lang="en-US" altLang="ja-JP" sz="1400" i="1" dirty="0" smtClean="0"/>
              <a:t>- http</a:t>
            </a:r>
            <a:r>
              <a:rPr lang="en-US" altLang="ja-JP" sz="1400" i="1" dirty="0"/>
              <a:t>://www.atmarkit.co.jp/ait/articles/1305/20/news015.html</a:t>
            </a:r>
            <a:r>
              <a:rPr lang="ja-JP" altLang="en-US" sz="1400" i="1" dirty="0" smtClean="0"/>
              <a:t>より引用</a:t>
            </a:r>
            <a:endParaRPr lang="en-US" altLang="ja-JP" sz="1400" i="1"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2" y="3999157"/>
            <a:ext cx="2972136" cy="2395790"/>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10</a:t>
            </a:fld>
            <a:endParaRPr kumimoji="1" lang="ja-JP" altLang="en-US"/>
          </a:p>
        </p:txBody>
      </p:sp>
    </p:spTree>
    <p:extLst>
      <p:ext uri="{BB962C8B-B14F-4D97-AF65-F5344CB8AC3E}">
        <p14:creationId xmlns:p14="http://schemas.microsoft.com/office/powerpoint/2010/main" val="58534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 Git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6297902"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3600" b="1" dirty="0" smtClean="0">
                <a:latin typeface="+mj-lt"/>
                <a:ea typeface="+mj-ea"/>
              </a:rPr>
              <a:t>Git</a:t>
            </a:r>
            <a:r>
              <a:rPr lang="ja-JP" altLang="en-US" sz="3600" b="1" dirty="0" smtClean="0">
                <a:latin typeface="+mj-lt"/>
                <a:ea typeface="+mj-ea"/>
              </a:rPr>
              <a:t> </a:t>
            </a:r>
            <a:r>
              <a:rPr kumimoji="1" lang="ja-JP" altLang="en-US" sz="3600" b="1" dirty="0" smtClean="0">
                <a:latin typeface="+mj-lt"/>
                <a:ea typeface="+mj-ea"/>
              </a:rPr>
              <a:t>を使うと何が嬉しいか</a:t>
            </a:r>
            <a:endParaRPr kumimoji="1" lang="ja-JP" altLang="en-US" sz="3600" b="1" dirty="0">
              <a:latin typeface="+mj-lt"/>
              <a:ea typeface="+mj-ea"/>
            </a:endParaRPr>
          </a:p>
        </p:txBody>
      </p:sp>
      <p:sp>
        <p:nvSpPr>
          <p:cNvPr id="8" name="テキスト ボックス 7"/>
          <p:cNvSpPr txBox="1"/>
          <p:nvPr/>
        </p:nvSpPr>
        <p:spPr>
          <a:xfrm>
            <a:off x="1233576" y="2306772"/>
            <a:ext cx="9724849" cy="3600986"/>
          </a:xfrm>
          <a:prstGeom prst="rect">
            <a:avLst/>
          </a:prstGeom>
          <a:noFill/>
        </p:spPr>
        <p:txBody>
          <a:bodyPr wrap="square" rtlCol="0" anchor="ctr">
            <a:spAutoFit/>
          </a:bodyPr>
          <a:lstStyle/>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ファイルの変更履歴を管理できる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素早くバージョン間の移動や比較，結合ができる</a:t>
            </a:r>
          </a:p>
          <a:p>
            <a:pPr marL="457200" indent="-457200">
              <a:lnSpc>
                <a:spcPct val="250000"/>
              </a:lnSpc>
              <a:buFont typeface="+mj-ea"/>
              <a:buAutoNum type="circleNumDbPlain"/>
            </a:pPr>
            <a:r>
              <a:rPr lang="ja-JP" altLang="en-US" sz="3200" b="1" u="sng" dirty="0">
                <a:solidFill>
                  <a:schemeClr val="tx1">
                    <a:lumMod val="65000"/>
                    <a:lumOff val="35000"/>
                  </a:schemeClr>
                </a:solidFill>
                <a:latin typeface="+mj-lt"/>
                <a:ea typeface="+mj-ea"/>
                <a:cs typeface="Kazesawa Regular" panose="020B0502020203020207" pitchFamily="50" charset="-128"/>
              </a:rPr>
              <a:t>他の人の更新差分を簡単に取り込める</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11</a:t>
            </a:fld>
            <a:endParaRPr kumimoji="1" lang="ja-JP" altLang="en-US"/>
          </a:p>
        </p:txBody>
      </p:sp>
    </p:spTree>
    <p:extLst>
      <p:ext uri="{BB962C8B-B14F-4D97-AF65-F5344CB8AC3E}">
        <p14:creationId xmlns:p14="http://schemas.microsoft.com/office/powerpoint/2010/main" val="581107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chemeClr val="bg1"/>
                </a:solidFill>
                <a:latin typeface="+mj-lt"/>
                <a:ea typeface="+mj-ea"/>
              </a:rPr>
              <a:t>リポジトリとは</a:t>
            </a:r>
            <a:endParaRPr kumimoji="1" lang="ja-JP" altLang="en-US" sz="2400" dirty="0">
              <a:solidFill>
                <a:schemeClr val="bg1"/>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12</a:t>
            </a:fld>
            <a:endParaRPr kumimoji="1" lang="ja-JP" altLang="en-US"/>
          </a:p>
        </p:txBody>
      </p:sp>
    </p:spTree>
    <p:extLst>
      <p:ext uri="{BB962C8B-B14F-4D97-AF65-F5344CB8AC3E}">
        <p14:creationId xmlns:p14="http://schemas.microsoft.com/office/powerpoint/2010/main" val="2867872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リポ</a:t>
            </a:r>
            <a:r>
              <a:rPr lang="ja-JP" altLang="en-US" sz="2000" b="1" dirty="0">
                <a:latin typeface="+mj-lt"/>
                <a:ea typeface="+mj-ea"/>
              </a:rPr>
              <a:t>ジト</a:t>
            </a:r>
            <a:r>
              <a:rPr lang="ja-JP" altLang="en-US" sz="2000" b="1" dirty="0" smtClean="0">
                <a:latin typeface="+mj-lt"/>
                <a:ea typeface="+mj-ea"/>
              </a:rPr>
              <a:t>リ</a:t>
            </a:r>
            <a:r>
              <a:rPr lang="ja-JP" altLang="en-US" sz="2000" b="1" dirty="0">
                <a:latin typeface="+mj-lt"/>
                <a:ea typeface="+mj-ea"/>
              </a:rPr>
              <a:t>とは</a:t>
            </a:r>
          </a:p>
        </p:txBody>
      </p:sp>
      <p:sp>
        <p:nvSpPr>
          <p:cNvPr id="9" name="テキスト ボックス 8"/>
          <p:cNvSpPr txBox="1"/>
          <p:nvPr/>
        </p:nvSpPr>
        <p:spPr>
          <a:xfrm>
            <a:off x="1879929" y="2566902"/>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prstClr val="black">
                    <a:lumMod val="65000"/>
                    <a:lumOff val="35000"/>
                  </a:prstClr>
                </a:solidFill>
                <a:cs typeface="Kazesawa Regular" panose="020B0502020203020207" pitchFamily="50" charset="-128"/>
              </a:rPr>
              <a:t>の </a:t>
            </a:r>
            <a:r>
              <a:rPr lang="ja-JP" altLang="en-US" sz="2400" b="1" u="sng" dirty="0" smtClean="0">
                <a:solidFill>
                  <a:schemeClr val="accent4"/>
                </a:solidFill>
                <a:cs typeface="Kazesawa Regular" panose="020B0502020203020207" pitchFamily="50" charset="-128"/>
              </a:rPr>
              <a:t>リ</a:t>
            </a:r>
            <a:r>
              <a:rPr lang="ja-JP" altLang="en-US" sz="2400" b="1" u="sng" dirty="0">
                <a:solidFill>
                  <a:schemeClr val="accent4"/>
                </a:solidFill>
                <a:cs typeface="Kazesawa Regular" panose="020B0502020203020207" pitchFamily="50" charset="-128"/>
              </a:rPr>
              <a:t>ポジト</a:t>
            </a:r>
            <a:r>
              <a:rPr lang="ja-JP" altLang="en-US" sz="2400" b="1" u="sng" dirty="0" smtClean="0">
                <a:solidFill>
                  <a:schemeClr val="accent4"/>
                </a:solidFill>
                <a:cs typeface="Kazesawa Regular" panose="020B0502020203020207" pitchFamily="50" charset="-128"/>
              </a:rPr>
              <a:t>リ</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083119" y="3420886"/>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491635" y="3420885"/>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630301" y="1218455"/>
            <a:ext cx="8728198" cy="830997"/>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ファイル、プログラム、</a:t>
            </a:r>
            <a:r>
              <a:rPr lang="ja-JP" altLang="en-US" sz="2400" dirty="0">
                <a:solidFill>
                  <a:prstClr val="black">
                    <a:lumMod val="65000"/>
                    <a:lumOff val="35000"/>
                  </a:prstClr>
                </a:solidFill>
                <a:cs typeface="Kazesawa Regular" panose="020B0502020203020207" pitchFamily="50" charset="-128"/>
              </a:rPr>
              <a:t>設定</a:t>
            </a:r>
            <a:r>
              <a:rPr lang="ja-JP" altLang="en-US" sz="2400" dirty="0" smtClean="0">
                <a:solidFill>
                  <a:prstClr val="black">
                    <a:lumMod val="65000"/>
                    <a:lumOff val="35000"/>
                  </a:prstClr>
                </a:solidFill>
                <a:cs typeface="Kazesawa Regular" panose="020B0502020203020207" pitchFamily="50" charset="-128"/>
              </a:rPr>
              <a:t>情報</a:t>
            </a:r>
            <a:r>
              <a:rPr lang="ja-JP" altLang="en-US" sz="2400" dirty="0">
                <a:solidFill>
                  <a:prstClr val="black">
                    <a:lumMod val="65000"/>
                    <a:lumOff val="35000"/>
                  </a:prstClr>
                </a:solidFill>
                <a:cs typeface="Kazesawa Regular" panose="020B0502020203020207" pitchFamily="50" charset="-128"/>
              </a:rPr>
              <a:t>などの</a:t>
            </a:r>
            <a:r>
              <a:rPr lang="en-US" altLang="ja-JP" sz="2400" dirty="0" smtClean="0">
                <a:solidFill>
                  <a:prstClr val="black">
                    <a:lumMod val="65000"/>
                    <a:lumOff val="35000"/>
                  </a:prstClr>
                </a:solidFill>
                <a:cs typeface="Kazesawa Regular" panose="020B0502020203020207" pitchFamily="50" charset="-128"/>
              </a:rPr>
              <a:t/>
            </a:r>
            <a:br>
              <a:rPr lang="en-US" altLang="ja-JP" sz="2400" dirty="0" smtClean="0">
                <a:solidFill>
                  <a:prstClr val="black">
                    <a:lumMod val="65000"/>
                    <a:lumOff val="35000"/>
                  </a:prstClr>
                </a:solidFill>
                <a:cs typeface="Kazesawa Regular" panose="020B0502020203020207" pitchFamily="50" charset="-128"/>
              </a:rPr>
            </a:b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保管場所</a:t>
            </a:r>
            <a:r>
              <a:rPr lang="ja-JP" altLang="en-US" sz="2400" dirty="0" smtClean="0">
                <a:solidFill>
                  <a:prstClr val="black">
                    <a:lumMod val="65000"/>
                    <a:lumOff val="35000"/>
                  </a:prstClr>
                </a:solidFill>
                <a:cs typeface="Kazesawa Regular" panose="020B0502020203020207" pitchFamily="50" charset="-128"/>
              </a:rPr>
              <a:t>」のこと</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13</a:t>
            </a:fld>
            <a:endParaRPr kumimoji="1" lang="ja-JP" altLang="en-US"/>
          </a:p>
        </p:txBody>
      </p:sp>
    </p:spTree>
    <p:extLst>
      <p:ext uri="{BB962C8B-B14F-4D97-AF65-F5344CB8AC3E}">
        <p14:creationId xmlns:p14="http://schemas.microsoft.com/office/powerpoint/2010/main" val="1283021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14</a:t>
            </a:fld>
            <a:endParaRPr kumimoji="1" lang="ja-JP" altLang="en-US"/>
          </a:p>
        </p:txBody>
      </p:sp>
    </p:spTree>
    <p:extLst>
      <p:ext uri="{BB962C8B-B14F-4D97-AF65-F5344CB8AC3E}">
        <p14:creationId xmlns:p14="http://schemas.microsoft.com/office/powerpoint/2010/main" val="1331039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a:t>
            </a:r>
            <a:r>
              <a:rPr lang="ja-JP" altLang="en-US" sz="2000" b="1" dirty="0">
                <a:latin typeface="+mj-lt"/>
                <a:ea typeface="+mj-ea"/>
              </a:rPr>
              <a:t>フロ</a:t>
            </a:r>
            <a:r>
              <a:rPr lang="ja-JP" altLang="en-US" sz="2000" b="1" dirty="0" smtClean="0">
                <a:latin typeface="+mj-lt"/>
                <a:ea typeface="+mj-ea"/>
              </a:rPr>
              <a:t>ーハンズオン</a:t>
            </a:r>
            <a:endParaRPr lang="ja-JP" altLang="en-US" sz="2000" b="1" dirty="0">
              <a:latin typeface="+mj-lt"/>
              <a:ea typeface="+mj-ea"/>
            </a:endParaRPr>
          </a:p>
        </p:txBody>
      </p:sp>
      <p:sp>
        <p:nvSpPr>
          <p:cNvPr id="9" name="テキスト ボックス 8"/>
          <p:cNvSpPr txBox="1"/>
          <p:nvPr/>
        </p:nvSpPr>
        <p:spPr>
          <a:xfrm>
            <a:off x="1402079" y="1714906"/>
            <a:ext cx="9387842" cy="4154984"/>
          </a:xfrm>
          <a:prstGeom prst="rect">
            <a:avLst/>
          </a:prstGeom>
          <a:noFill/>
        </p:spPr>
        <p:txBody>
          <a:bodyPr wrap="square" rtlCol="0" anchor="ctr">
            <a:spAutoFit/>
          </a:bodyPr>
          <a:lstStyle/>
          <a:p>
            <a:pPr lvl="0"/>
            <a:r>
              <a:rPr lang="ja-JP" altLang="en-US" sz="2400" dirty="0">
                <a:solidFill>
                  <a:prstClr val="black">
                    <a:lumMod val="65000"/>
                    <a:lumOff val="35000"/>
                  </a:prstClr>
                </a:solidFill>
                <a:cs typeface="Kazesawa Regular" panose="020B0502020203020207" pitchFamily="50" charset="-128"/>
              </a:rPr>
              <a:t>ローカル環境での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を用いた開発の流れは以下の通りで</a:t>
            </a:r>
            <a:r>
              <a:rPr lang="ja-JP" altLang="en-US" sz="2400" dirty="0" smtClean="0">
                <a:solidFill>
                  <a:prstClr val="black">
                    <a:lumMod val="65000"/>
                    <a:lumOff val="35000"/>
                  </a:prstClr>
                </a:solidFill>
                <a:cs typeface="Kazesawa Regular" panose="020B0502020203020207" pitchFamily="50" charset="-128"/>
              </a:rPr>
              <a:t>す</a:t>
            </a:r>
            <a:endParaRPr lang="en-US" altLang="ja-JP" sz="2400" dirty="0" smtClean="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：作業</a:t>
            </a:r>
            <a:r>
              <a:rPr lang="ja-JP" altLang="en-US" sz="2400" dirty="0">
                <a:solidFill>
                  <a:prstClr val="black">
                    <a:lumMod val="65000"/>
                    <a:lumOff val="35000"/>
                  </a:prstClr>
                </a:solidFill>
                <a:cs typeface="Kazesawa Regular" panose="020B0502020203020207" pitchFamily="50" charset="-128"/>
              </a:rPr>
              <a:t>ディレクトリの作成</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リポジトリ</a:t>
            </a:r>
            <a:r>
              <a:rPr lang="ja-JP" altLang="en-US" sz="2400" dirty="0">
                <a:solidFill>
                  <a:prstClr val="black">
                    <a:lumMod val="65000"/>
                    <a:lumOff val="35000"/>
                  </a:prstClr>
                </a:solidFill>
                <a:cs typeface="Kazesawa Regular" panose="020B0502020203020207" pitchFamily="50" charset="-128"/>
              </a:rPr>
              <a:t>の作成</a:t>
            </a: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：コーディング</a:t>
            </a: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したファイル</a:t>
            </a:r>
            <a:r>
              <a:rPr lang="en-US" altLang="ja-JP" sz="2400" dirty="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行</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b="1" dirty="0" smtClean="0">
                <a:solidFill>
                  <a:schemeClr val="accent4"/>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に</a:t>
            </a:r>
            <a:r>
              <a:rPr lang="ja-JP" altLang="en-US" sz="2400" dirty="0">
                <a:solidFill>
                  <a:prstClr val="black">
                    <a:lumMod val="65000"/>
                    <a:lumOff val="35000"/>
                  </a:prstClr>
                </a:solidFill>
                <a:cs typeface="Kazesawa Regular" panose="020B0502020203020207" pitchFamily="50" charset="-128"/>
              </a:rPr>
              <a:t>登録</a:t>
            </a:r>
          </a:p>
          <a:p>
            <a:pPr marL="914400" lvl="1" indent="-457200">
              <a:buFont typeface="+mj-ea"/>
              <a:buAutoNum type="circleNumDbPlain"/>
            </a:pP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更新</a:t>
            </a:r>
            <a:r>
              <a:rPr lang="ja-JP" altLang="en-US" sz="2400" dirty="0">
                <a:solidFill>
                  <a:prstClr val="black">
                    <a:lumMod val="65000"/>
                    <a:lumOff val="35000"/>
                  </a:prstClr>
                </a:solidFill>
                <a:cs typeface="Kazesawa Regular" panose="020B0502020203020207" pitchFamily="50" charset="-128"/>
              </a:rPr>
              <a:t>差分</a:t>
            </a:r>
            <a:r>
              <a:rPr lang="ja-JP" altLang="en-US" sz="2400" dirty="0" smtClean="0">
                <a:solidFill>
                  <a:prstClr val="black">
                    <a:lumMod val="65000"/>
                    <a:lumOff val="35000"/>
                  </a:prstClr>
                </a:solidFill>
                <a:cs typeface="Kazesawa Regular" panose="020B0502020203020207" pitchFamily="50" charset="-128"/>
              </a:rPr>
              <a:t>を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endParaRPr lang="en-US" altLang="ja-JP" sz="2400" b="1" u="sng" dirty="0" smtClean="0">
              <a:solidFill>
                <a:schemeClr val="accent4"/>
              </a:solidFill>
              <a:cs typeface="Kazesawa Regular" panose="020B0502020203020207" pitchFamily="50" charset="-128"/>
            </a:endParaRPr>
          </a:p>
          <a:p>
            <a:pPr marL="914400" lvl="1" indent="-457200">
              <a:buFont typeface="+mj-ea"/>
              <a:buAutoNum type="circleNumDbPlain"/>
            </a:pPr>
            <a:endParaRPr lang="ja-JP" altLang="en-US" sz="2400" dirty="0">
              <a:solidFill>
                <a:prstClr val="black">
                  <a:lumMod val="65000"/>
                  <a:lumOff val="35000"/>
                </a:prstClr>
              </a:solidFill>
              <a:cs typeface="Kazesawa Regular" panose="020B0502020203020207" pitchFamily="50" charset="-128"/>
            </a:endParaRPr>
          </a:p>
          <a:p>
            <a:pPr marL="914400" lvl="1" indent="-457200">
              <a:buFont typeface="+mj-ea"/>
              <a:buAutoNum type="circleNumDbPlain"/>
            </a:pPr>
            <a:r>
              <a:rPr lang="ja-JP" altLang="en-US" sz="2400" dirty="0" smtClean="0">
                <a:solidFill>
                  <a:prstClr val="black">
                    <a:lumMod val="65000"/>
                    <a:lumOff val="35000"/>
                  </a:prstClr>
                </a:solidFill>
                <a:cs typeface="Kazesawa Regular" panose="020B0502020203020207" pitchFamily="50" charset="-128"/>
              </a:rPr>
              <a:t>：③～⑤</a:t>
            </a:r>
            <a:r>
              <a:rPr lang="ja-JP" altLang="en-US" sz="2400" dirty="0">
                <a:solidFill>
                  <a:prstClr val="black">
                    <a:lumMod val="65000"/>
                    <a:lumOff val="35000"/>
                  </a:prstClr>
                </a:solidFill>
                <a:cs typeface="Kazesawa Regular" panose="020B0502020203020207" pitchFamily="50" charset="-128"/>
              </a:rPr>
              <a:t>を繰り返</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a:p>
            <a:pPr lvl="0"/>
            <a:endParaRPr lang="ja-JP" altLang="en-US" sz="2400" dirty="0">
              <a:solidFill>
                <a:prstClr val="black">
                  <a:lumMod val="65000"/>
                  <a:lumOff val="35000"/>
                </a:prstClr>
              </a:solidFill>
              <a:cs typeface="Kazesawa Regular" panose="020B0502020203020207" pitchFamily="50" charset="-128"/>
            </a:endParaRPr>
          </a:p>
          <a:p>
            <a:pPr lvl="0"/>
            <a:r>
              <a:rPr lang="ja-JP" altLang="en-US" sz="2400" dirty="0">
                <a:solidFill>
                  <a:prstClr val="black">
                    <a:lumMod val="65000"/>
                    <a:lumOff val="35000"/>
                  </a:prstClr>
                </a:solidFill>
                <a:cs typeface="Kazesawa Regular" panose="020B0502020203020207" pitchFamily="50" charset="-128"/>
              </a:rPr>
              <a:t>次のページから具体的なコマンドと共に説明していきます</a:t>
            </a:r>
          </a:p>
        </p:txBody>
      </p:sp>
      <p:sp>
        <p:nvSpPr>
          <p:cNvPr id="15" name="正方形/長方形 14"/>
          <p:cNvSpPr/>
          <p:nvPr/>
        </p:nvSpPr>
        <p:spPr>
          <a:xfrm>
            <a:off x="5938195" y="3505886"/>
            <a:ext cx="2804160" cy="5730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16" name="正方形/長方形 15"/>
          <p:cNvSpPr/>
          <p:nvPr/>
        </p:nvSpPr>
        <p:spPr>
          <a:xfrm>
            <a:off x="4263625" y="3935894"/>
            <a:ext cx="1355507" cy="55076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15</a:t>
            </a:fld>
            <a:endParaRPr kumimoji="1" lang="ja-JP" altLang="en-US"/>
          </a:p>
        </p:txBody>
      </p:sp>
    </p:spTree>
    <p:extLst>
      <p:ext uri="{BB962C8B-B14F-4D97-AF65-F5344CB8AC3E}">
        <p14:creationId xmlns:p14="http://schemas.microsoft.com/office/powerpoint/2010/main" val="2412058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6" name="正方形/長方形 5"/>
          <p:cNvSpPr/>
          <p:nvPr/>
        </p:nvSpPr>
        <p:spPr>
          <a:xfrm>
            <a:off x="736882" y="666450"/>
            <a:ext cx="6578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① 作業ディレクトリの作成</a:t>
            </a:r>
            <a:endParaRPr kumimoji="1" lang="ja-JP" altLang="en-US" sz="3600" b="1" dirty="0">
              <a:latin typeface="+mj-lt"/>
              <a:ea typeface="+mj-ea"/>
            </a:endParaRPr>
          </a:p>
        </p:txBody>
      </p:sp>
      <p:sp>
        <p:nvSpPr>
          <p:cNvPr id="9" name="テキスト ボックス 8"/>
          <p:cNvSpPr txBox="1"/>
          <p:nvPr/>
        </p:nvSpPr>
        <p:spPr>
          <a:xfrm>
            <a:off x="736882" y="2336604"/>
            <a:ext cx="10968892" cy="2012089"/>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マンドで作業用のディレクトリを作成</a:t>
            </a:r>
            <a:r>
              <a:rPr lang="ja-JP" altLang="en-US" sz="2400" dirty="0" smtClean="0">
                <a:solidFill>
                  <a:prstClr val="black">
                    <a:lumMod val="65000"/>
                    <a:lumOff val="35000"/>
                  </a:prstClr>
                </a:solidFill>
                <a:cs typeface="Kazesawa Regular" panose="020B0502020203020207" pitchFamily="50" charset="-128"/>
              </a:rPr>
              <a:t>し      コ</a:t>
            </a:r>
            <a:r>
              <a:rPr lang="ja-JP" altLang="en-US" sz="2400" dirty="0">
                <a:solidFill>
                  <a:prstClr val="black">
                    <a:lumMod val="65000"/>
                    <a:lumOff val="35000"/>
                  </a:prstClr>
                </a:solidFill>
                <a:cs typeface="Kazesawa Regular" panose="020B0502020203020207" pitchFamily="50" charset="-128"/>
              </a:rPr>
              <a:t>マンドでそこに移動します</a:t>
            </a:r>
          </a:p>
          <a:p>
            <a:pPr lvl="0">
              <a:lnSpc>
                <a:spcPts val="3800"/>
              </a:lnSpc>
            </a:pP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では作業ディレクトリ</a:t>
            </a:r>
            <a:r>
              <a:rPr lang="ja-JP" altLang="en-US" sz="2400" dirty="0" smtClean="0">
                <a:solidFill>
                  <a:prstClr val="black">
                    <a:lumMod val="65000"/>
                    <a:lumOff val="35000"/>
                  </a:prstClr>
                </a:solidFill>
                <a:cs typeface="Kazesawa Regular" panose="020B0502020203020207" pitchFamily="50" charset="-128"/>
              </a:rPr>
              <a:t>を</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ワーキングディレクトリ</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や</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b="1" u="sng" dirty="0">
                <a:solidFill>
                  <a:prstClr val="black">
                    <a:lumMod val="65000"/>
                    <a:lumOff val="35000"/>
                  </a:prstClr>
                </a:solidFill>
                <a:cs typeface="Kazesawa Regular" panose="020B0502020203020207" pitchFamily="50" charset="-128"/>
              </a:rPr>
              <a:t>ワーキングツリー</a:t>
            </a:r>
            <a:r>
              <a:rPr lang="ja-JP" altLang="en-US" sz="2400" b="1" u="sng" dirty="0" smtClean="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と</a:t>
            </a:r>
            <a:r>
              <a:rPr lang="ja-JP" altLang="en-US" sz="2400" dirty="0">
                <a:solidFill>
                  <a:prstClr val="black">
                    <a:lumMod val="65000"/>
                    <a:lumOff val="35000"/>
                  </a:prstClr>
                </a:solidFill>
                <a:cs typeface="Kazesawa Regular" panose="020B0502020203020207" pitchFamily="50" charset="-128"/>
              </a:rPr>
              <a:t>呼びま</a:t>
            </a:r>
            <a:r>
              <a:rPr lang="ja-JP" altLang="en-US" sz="2400" dirty="0" smtClean="0">
                <a:solidFill>
                  <a:prstClr val="black">
                    <a:lumMod val="65000"/>
                    <a:lumOff val="35000"/>
                  </a:prstClr>
                </a:solidFill>
                <a:cs typeface="Kazesawa Regular" panose="020B0502020203020207" pitchFamily="50" charset="-128"/>
              </a:rPr>
              <a:t>す</a:t>
            </a:r>
            <a:endParaRPr lang="ja-JP" altLang="en-US" sz="2400" dirty="0">
              <a:solidFill>
                <a:prstClr val="black">
                  <a:lumMod val="65000"/>
                  <a:lumOff val="35000"/>
                </a:prstClr>
              </a:solidFill>
              <a:cs typeface="Kazesawa Regular" panose="020B0502020203020207" pitchFamily="50" charset="-128"/>
            </a:endParaRPr>
          </a:p>
        </p:txBody>
      </p:sp>
      <p:sp>
        <p:nvSpPr>
          <p:cNvPr id="10"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4" name="正方形/長方形 13"/>
          <p:cNvSpPr/>
          <p:nvPr/>
        </p:nvSpPr>
        <p:spPr>
          <a:xfrm>
            <a:off x="736882" y="2412954"/>
            <a:ext cx="118521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mkdir</a:t>
            </a:r>
            <a:endParaRPr kumimoji="1" lang="ja-JP" altLang="en-US" sz="2800" dirty="0">
              <a:latin typeface="Consolas" panose="020B0609020204030204" pitchFamily="49" charset="0"/>
              <a:ea typeface="+mj-ea"/>
            </a:endParaRPr>
          </a:p>
        </p:txBody>
      </p:sp>
      <p:sp>
        <p:nvSpPr>
          <p:cNvPr id="15" name="正方形/長方形 14"/>
          <p:cNvSpPr/>
          <p:nvPr/>
        </p:nvSpPr>
        <p:spPr>
          <a:xfrm>
            <a:off x="7771103" y="2412954"/>
            <a:ext cx="592610"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smtClean="0">
                <a:latin typeface="Consolas" panose="020B0609020204030204" pitchFamily="49" charset="0"/>
                <a:ea typeface="+mj-ea"/>
              </a:rPr>
              <a:t>cd</a:t>
            </a:r>
            <a:endParaRPr kumimoji="1" lang="ja-JP" altLang="en-US" sz="2800" dirty="0">
              <a:latin typeface="Consolas" panose="020B0609020204030204" pitchFamily="49" charset="0"/>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16</a:t>
            </a:fld>
            <a:endParaRPr kumimoji="1" lang="ja-JP" altLang="en-US"/>
          </a:p>
        </p:txBody>
      </p:sp>
    </p:spTree>
    <p:extLst>
      <p:ext uri="{BB962C8B-B14F-4D97-AF65-F5344CB8AC3E}">
        <p14:creationId xmlns:p14="http://schemas.microsoft.com/office/powerpoint/2010/main" val="4255220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0543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②</a:t>
            </a:r>
            <a:r>
              <a:rPr lang="ja-JP" altLang="en-US" sz="3600" b="1" dirty="0" smtClean="0">
                <a:latin typeface="+mj-lt"/>
                <a:ea typeface="+mj-ea"/>
              </a:rPr>
              <a:t> </a:t>
            </a:r>
            <a:r>
              <a:rPr lang="ja-JP" altLang="en-US" sz="3600" b="1" dirty="0">
                <a:latin typeface="+mj-lt"/>
                <a:ea typeface="+mj-ea"/>
              </a:rPr>
              <a:t>リポジトリ</a:t>
            </a:r>
            <a:r>
              <a:rPr lang="ja-JP" altLang="en-US" sz="3600" b="1" dirty="0" smtClean="0">
                <a:latin typeface="+mj-lt"/>
                <a:ea typeface="+mj-ea"/>
              </a:rPr>
              <a:t>の作成</a:t>
            </a:r>
            <a:endParaRPr kumimoji="1" lang="ja-JP" altLang="en-US" sz="3600" b="1" dirty="0">
              <a:latin typeface="+mj-lt"/>
              <a:ea typeface="+mj-ea"/>
            </a:endParaRPr>
          </a:p>
        </p:txBody>
      </p:sp>
      <p:sp>
        <p:nvSpPr>
          <p:cNvPr id="9" name="テキスト ボックス 8"/>
          <p:cNvSpPr txBox="1"/>
          <p:nvPr/>
        </p:nvSpPr>
        <p:spPr>
          <a:xfrm>
            <a:off x="736882" y="2321856"/>
            <a:ext cx="10968892" cy="2041585"/>
          </a:xfrm>
          <a:prstGeom prst="rect">
            <a:avLst/>
          </a:prstGeom>
          <a:noFill/>
        </p:spPr>
        <p:txBody>
          <a:bodyPr wrap="square" rtlCol="0" anchor="ctr">
            <a:spAutoFit/>
          </a:bodyPr>
          <a:lstStyle/>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で</a:t>
            </a:r>
            <a:r>
              <a:rPr lang="ja-JP" altLang="en-US" sz="2400" dirty="0">
                <a:solidFill>
                  <a:prstClr val="black">
                    <a:lumMod val="65000"/>
                    <a:lumOff val="35000"/>
                  </a:prstClr>
                </a:solidFill>
                <a:cs typeface="Kazesawa Regular" panose="020B0502020203020207" pitchFamily="50" charset="-128"/>
              </a:rPr>
              <a:t>リポジト</a:t>
            </a:r>
            <a:r>
              <a:rPr lang="ja-JP" altLang="en-US" sz="2400" dirty="0" smtClean="0">
                <a:solidFill>
                  <a:prstClr val="black">
                    <a:lumMod val="65000"/>
                    <a:lumOff val="35000"/>
                  </a:prstClr>
                </a:solidFill>
                <a:cs typeface="Kazesawa Regular" panose="020B0502020203020207" pitchFamily="50" charset="-128"/>
              </a:rPr>
              <a:t>リを作成します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a:t>
            </a:r>
            <a:r>
              <a:rPr lang="ja-JP" altLang="en-US" sz="2400" dirty="0" smtClean="0">
                <a:solidFill>
                  <a:prstClr val="black">
                    <a:lumMod val="65000"/>
                    <a:lumOff val="35000"/>
                  </a:prstClr>
                </a:solidFill>
                <a:cs typeface="Kazesawa Regular" panose="020B0502020203020207" pitchFamily="50" charset="-128"/>
              </a:rPr>
              <a:t>を</a:t>
            </a:r>
            <a:r>
              <a:rPr lang="ja-JP" altLang="en-US" sz="2400" dirty="0">
                <a:solidFill>
                  <a:prstClr val="black">
                    <a:lumMod val="65000"/>
                    <a:lumOff val="35000"/>
                  </a:prstClr>
                </a:solidFill>
                <a:cs typeface="Kazesawa Regular" panose="020B0502020203020207" pitchFamily="50" charset="-128"/>
              </a:rPr>
              <a:t>実行する</a:t>
            </a:r>
            <a:r>
              <a:rPr lang="ja-JP" altLang="en-US" sz="2400" dirty="0" smtClean="0">
                <a:solidFill>
                  <a:prstClr val="black">
                    <a:lumMod val="65000"/>
                    <a:lumOff val="35000"/>
                  </a:prstClr>
                </a:solidFill>
                <a:cs typeface="Kazesawa Regular" panose="020B0502020203020207" pitchFamily="50" charset="-128"/>
              </a:rPr>
              <a:t>と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ディレクトリが作成されていることが確認できるはずです</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この </a:t>
            </a:r>
            <a:r>
              <a:rPr lang="en-US" altLang="ja-JP" sz="2400" b="1" u="sng" dirty="0" smtClean="0">
                <a:solidFill>
                  <a:prstClr val="black">
                    <a:lumMod val="65000"/>
                    <a:lumOff val="35000"/>
                  </a:prstClr>
                </a:solidFill>
                <a:cs typeface="Kazesawa Regular" panose="020B0502020203020207" pitchFamily="50" charset="-128"/>
              </a:rPr>
              <a:t>.git</a:t>
            </a:r>
            <a:r>
              <a:rPr lang="ja-JP" altLang="en-US" sz="2400" dirty="0" smtClean="0">
                <a:solidFill>
                  <a:prstClr val="black">
                    <a:lumMod val="65000"/>
                    <a:lumOff val="35000"/>
                  </a:prstClr>
                </a:solidFill>
                <a:cs typeface="Kazesawa Regular" panose="020B0502020203020207" pitchFamily="50" charset="-128"/>
              </a:rPr>
              <a:t> ディレクトリがリポジトリ本体です</a:t>
            </a:r>
            <a:endParaRPr lang="ja-JP" altLang="en-US" sz="2400"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3" name="正方形/長方形 12"/>
          <p:cNvSpPr/>
          <p:nvPr/>
        </p:nvSpPr>
        <p:spPr>
          <a:xfrm>
            <a:off x="736882" y="2421284"/>
            <a:ext cx="1847822"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init</a:t>
            </a:r>
            <a:endParaRPr kumimoji="1" lang="ja-JP" altLang="en-US" sz="2800" dirty="0">
              <a:latin typeface="Consolas" panose="020B0609020204030204" pitchFamily="49" charset="0"/>
              <a:ea typeface="+mj-ea"/>
            </a:endParaRPr>
          </a:p>
        </p:txBody>
      </p:sp>
      <p:sp>
        <p:nvSpPr>
          <p:cNvPr id="16" name="正方形/長方形 15"/>
          <p:cNvSpPr/>
          <p:nvPr/>
        </p:nvSpPr>
        <p:spPr>
          <a:xfrm>
            <a:off x="736882" y="2887018"/>
            <a:ext cx="1201646"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l</a:t>
            </a:r>
            <a:r>
              <a:rPr lang="en-US" altLang="ja-JP" sz="2800" dirty="0" smtClean="0">
                <a:latin typeface="Consolas" panose="020B0609020204030204" pitchFamily="49" charset="0"/>
                <a:ea typeface="+mj-ea"/>
              </a:rPr>
              <a:t>s -a</a:t>
            </a:r>
            <a:endParaRPr kumimoji="1" lang="ja-JP" altLang="en-US" sz="2800" dirty="0">
              <a:latin typeface="Consolas" panose="020B0609020204030204" pitchFamily="49" charset="0"/>
              <a:ea typeface="+mj-ea"/>
            </a:endParaRPr>
          </a:p>
        </p:txBody>
      </p:sp>
      <p:sp>
        <p:nvSpPr>
          <p:cNvPr id="17" name="正方形/長方形 16"/>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17</a:t>
            </a:fld>
            <a:endParaRPr kumimoji="1" lang="ja-JP" altLang="en-US"/>
          </a:p>
        </p:txBody>
      </p:sp>
    </p:spTree>
    <p:extLst>
      <p:ext uri="{BB962C8B-B14F-4D97-AF65-F5344CB8AC3E}">
        <p14:creationId xmlns:p14="http://schemas.microsoft.com/office/powerpoint/2010/main" val="2596212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417649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③</a:t>
            </a:r>
            <a:r>
              <a:rPr lang="ja-JP" altLang="en-US" sz="3600" b="1" dirty="0" smtClean="0">
                <a:latin typeface="+mj-lt"/>
                <a:ea typeface="+mj-ea"/>
              </a:rPr>
              <a:t> コーディング</a:t>
            </a:r>
            <a:endParaRPr kumimoji="1" lang="ja-JP" altLang="en-US" sz="3600" b="1" dirty="0">
              <a:latin typeface="+mj-lt"/>
              <a:ea typeface="+mj-ea"/>
            </a:endParaRPr>
          </a:p>
        </p:txBody>
      </p:sp>
      <p:sp>
        <p:nvSpPr>
          <p:cNvPr id="9" name="テキスト ボックス 8"/>
          <p:cNvSpPr txBox="1"/>
          <p:nvPr/>
        </p:nvSpPr>
        <p:spPr>
          <a:xfrm>
            <a:off x="736882" y="2809169"/>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適当なエディタで </a:t>
            </a:r>
            <a:r>
              <a:rPr lang="en-US" altLang="ja-JP" sz="2400" dirty="0" smtClean="0">
                <a:solidFill>
                  <a:prstClr val="black">
                    <a:lumMod val="65000"/>
                    <a:lumOff val="35000"/>
                  </a:prstClr>
                </a:solidFill>
                <a:cs typeface="Kazesawa Regular" panose="020B0502020203020207" pitchFamily="50" charset="-128"/>
              </a:rPr>
              <a:t>test.txt </a:t>
            </a:r>
            <a:r>
              <a:rPr lang="ja-JP" altLang="en-US" sz="2400" dirty="0">
                <a:solidFill>
                  <a:prstClr val="black">
                    <a:lumMod val="65000"/>
                    <a:lumOff val="35000"/>
                  </a:prstClr>
                </a:solidFill>
                <a:cs typeface="Kazesawa Regular" panose="020B0502020203020207" pitchFamily="50" charset="-128"/>
              </a:rPr>
              <a:t>というファイルを作成し編集します</a:t>
            </a:r>
          </a:p>
          <a:p>
            <a:pPr lvl="0">
              <a:lnSpc>
                <a:spcPts val="3800"/>
              </a:lnSpc>
            </a:pPr>
            <a:r>
              <a:rPr lang="ja-JP" altLang="en-US" sz="2400" dirty="0">
                <a:solidFill>
                  <a:prstClr val="black">
                    <a:lumMod val="65000"/>
                    <a:lumOff val="35000"/>
                  </a:prstClr>
                </a:solidFill>
                <a:cs typeface="Kazesawa Regular" panose="020B0502020203020207" pitchFamily="50" charset="-128"/>
              </a:rPr>
              <a:t>中身は適当な文字列で良いです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適当なエディタ</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test.txt</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18</a:t>
            </a:fld>
            <a:endParaRPr kumimoji="1" lang="ja-JP" altLang="en-US"/>
          </a:p>
        </p:txBody>
      </p:sp>
    </p:spTree>
    <p:extLst>
      <p:ext uri="{BB962C8B-B14F-4D97-AF65-F5344CB8AC3E}">
        <p14:creationId xmlns:p14="http://schemas.microsoft.com/office/powerpoint/2010/main" val="1839690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本日の流れ</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a:lnSpc>
                <a:spcPct val="150000"/>
              </a:lnSpc>
            </a:pPr>
            <a:r>
              <a:rPr lang="ja-JP" altLang="en-US" dirty="0" smtClean="0"/>
              <a:t>皆さんのアカウント作成</a:t>
            </a:r>
            <a:r>
              <a:rPr lang="ja-JP" altLang="en-US" dirty="0"/>
              <a:t>と</a:t>
            </a:r>
            <a:r>
              <a:rPr lang="ja-JP" altLang="en-US" dirty="0" smtClean="0"/>
              <a:t>グループへの参加状況確認</a:t>
            </a:r>
            <a:endParaRPr lang="en-US" altLang="ja-JP" dirty="0" smtClean="0"/>
          </a:p>
          <a:p>
            <a:pPr marL="0" indent="0">
              <a:lnSpc>
                <a:spcPct val="150000"/>
              </a:lnSpc>
              <a:buNone/>
            </a:pPr>
            <a:r>
              <a:rPr lang="ja-JP" altLang="en-US" dirty="0"/>
              <a:t>（まだ、アカウント登録や</a:t>
            </a:r>
            <a:r>
              <a:rPr lang="en-US" altLang="ja-JP" dirty="0" err="1"/>
              <a:t>kait-takanolab</a:t>
            </a:r>
            <a:r>
              <a:rPr lang="ja-JP" altLang="en-US" dirty="0"/>
              <a:t>に参加してない</a:t>
            </a:r>
            <a:r>
              <a:rPr lang="ja-JP" altLang="en-US" dirty="0" smtClean="0"/>
              <a:t>人が居たら面倒</a:t>
            </a:r>
            <a:r>
              <a:rPr lang="ja-JP" altLang="en-US" dirty="0"/>
              <a:t>を見る</a:t>
            </a:r>
            <a:r>
              <a:rPr lang="ja-JP" altLang="en-US" dirty="0" smtClean="0"/>
              <a:t>）</a:t>
            </a:r>
            <a:endParaRPr kumimoji="1" lang="en-US" altLang="ja-JP" dirty="0" smtClean="0"/>
          </a:p>
          <a:p>
            <a:pPr>
              <a:lnSpc>
                <a:spcPct val="150000"/>
              </a:lnSpc>
            </a:pPr>
            <a:r>
              <a:rPr kumimoji="1" lang="en-US" altLang="ja-JP" dirty="0" smtClean="0"/>
              <a:t>GitHub</a:t>
            </a:r>
            <a:r>
              <a:rPr kumimoji="1" lang="ja-JP" altLang="en-US" dirty="0" smtClean="0"/>
              <a:t>の講義</a:t>
            </a:r>
            <a:endParaRPr lang="en-US" altLang="ja-JP" dirty="0"/>
          </a:p>
          <a:p>
            <a:pPr>
              <a:lnSpc>
                <a:spcPct val="150000"/>
              </a:lnSpc>
            </a:pPr>
            <a:r>
              <a:rPr lang="ja-JP" altLang="en-US" dirty="0" smtClean="0"/>
              <a:t>各自</a:t>
            </a:r>
            <a:r>
              <a:rPr lang="en-US" altLang="ja-JP" dirty="0"/>
              <a:t>GitHub</a:t>
            </a:r>
            <a:r>
              <a:rPr lang="ja-JP" altLang="en-US" dirty="0" smtClean="0"/>
              <a:t>へアクセスし</a:t>
            </a:r>
            <a:r>
              <a:rPr lang="en-US" altLang="ja-JP" dirty="0" err="1" smtClean="0"/>
              <a:t>kait-takanolab</a:t>
            </a:r>
            <a:r>
              <a:rPr lang="ja-JP" altLang="en-US" dirty="0" smtClean="0"/>
              <a:t>にリポジトリを作る。</a:t>
            </a:r>
            <a:endParaRPr lang="en-US" altLang="ja-JP" dirty="0" smtClean="0"/>
          </a:p>
          <a:p>
            <a:pPr>
              <a:lnSpc>
                <a:spcPct val="150000"/>
              </a:lnSpc>
            </a:pPr>
            <a:r>
              <a:rPr lang="en-US" altLang="ja-JP" dirty="0" err="1" smtClean="0"/>
              <a:t>GitHubDesktop</a:t>
            </a:r>
            <a:r>
              <a:rPr lang="ja-JP" altLang="en-US" dirty="0" smtClean="0"/>
              <a:t>のインストール</a:t>
            </a:r>
            <a:endParaRPr lang="en-US" altLang="ja-JP" dirty="0" smtClean="0"/>
          </a:p>
          <a:p>
            <a:pPr>
              <a:lnSpc>
                <a:spcPct val="150000"/>
              </a:lnSpc>
            </a:pPr>
            <a:r>
              <a:rPr lang="ja-JP" altLang="en-US" dirty="0" smtClean="0"/>
              <a:t>適当なプログラムを使い</a:t>
            </a:r>
            <a:r>
              <a:rPr lang="en-US" altLang="ja-JP" dirty="0" smtClean="0"/>
              <a:t/>
            </a:r>
            <a:br>
              <a:rPr lang="en-US" altLang="ja-JP" dirty="0" smtClean="0"/>
            </a:br>
            <a:r>
              <a:rPr lang="ja-JP" altLang="en-US" dirty="0" smtClean="0"/>
              <a:t>コミット→プッシュを体験してみる。</a:t>
            </a:r>
            <a:endParaRPr lang="en-US" altLang="ja-JP" dirty="0" smtClean="0"/>
          </a:p>
          <a:p>
            <a:endParaRPr lang="en-US" altLang="ja-JP" dirty="0" smtClean="0"/>
          </a:p>
        </p:txBody>
      </p:sp>
      <p:sp>
        <p:nvSpPr>
          <p:cNvPr id="6" name="テキスト ボックス 5"/>
          <p:cNvSpPr txBox="1"/>
          <p:nvPr/>
        </p:nvSpPr>
        <p:spPr>
          <a:xfrm>
            <a:off x="947951" y="5544216"/>
            <a:ext cx="6445623" cy="369332"/>
          </a:xfrm>
          <a:prstGeom prst="rect">
            <a:avLst/>
          </a:prstGeom>
          <a:noFill/>
        </p:spPr>
        <p:txBody>
          <a:bodyPr wrap="square" rtlCol="0">
            <a:spAutoFit/>
          </a:bodyPr>
          <a:lstStyle/>
          <a:p>
            <a:r>
              <a:rPr lang="en-US" altLang="ja-JP" dirty="0">
                <a:solidFill>
                  <a:schemeClr val="bg1">
                    <a:lumMod val="65000"/>
                  </a:schemeClr>
                </a:solidFill>
              </a:rPr>
              <a:t>(</a:t>
            </a:r>
            <a:r>
              <a:rPr lang="ja-JP" altLang="en-US" dirty="0">
                <a:solidFill>
                  <a:schemeClr val="bg1">
                    <a:lumMod val="65000"/>
                  </a:schemeClr>
                </a:solidFill>
              </a:rPr>
              <a:t>ざっくりいう</a:t>
            </a:r>
            <a:r>
              <a:rPr lang="ja-JP" altLang="en-US" dirty="0" smtClean="0">
                <a:solidFill>
                  <a:schemeClr val="bg1">
                    <a:lumMod val="65000"/>
                  </a:schemeClr>
                </a:solidFill>
              </a:rPr>
              <a:t>と</a:t>
            </a:r>
            <a:r>
              <a:rPr lang="en-US" altLang="ja-JP" dirty="0" smtClean="0">
                <a:solidFill>
                  <a:schemeClr val="bg1">
                    <a:lumMod val="65000"/>
                  </a:schemeClr>
                </a:solidFill>
              </a:rPr>
              <a:t>GitHub</a:t>
            </a:r>
            <a:r>
              <a:rPr lang="ja-JP" altLang="en-US" dirty="0" smtClean="0">
                <a:solidFill>
                  <a:schemeClr val="bg1">
                    <a:lumMod val="65000"/>
                  </a:schemeClr>
                </a:solidFill>
              </a:rPr>
              <a:t>に</a:t>
            </a:r>
            <a:r>
              <a:rPr lang="en-US" altLang="ja-JP" dirty="0">
                <a:solidFill>
                  <a:schemeClr val="bg1">
                    <a:lumMod val="65000"/>
                  </a:schemeClr>
                </a:solidFill>
              </a:rPr>
              <a:t>UP</a:t>
            </a:r>
            <a:r>
              <a:rPr lang="ja-JP" altLang="en-US" dirty="0">
                <a:solidFill>
                  <a:schemeClr val="bg1">
                    <a:lumMod val="65000"/>
                  </a:schemeClr>
                </a:solidFill>
              </a:rPr>
              <a:t>すること</a:t>
            </a:r>
            <a:r>
              <a:rPr lang="en-US" altLang="ja-JP" dirty="0">
                <a:solidFill>
                  <a:schemeClr val="bg1">
                    <a:lumMod val="65000"/>
                  </a:schemeClr>
                </a:solidFill>
              </a:rPr>
              <a:t>)</a:t>
            </a:r>
            <a:endParaRPr kumimoji="1" lang="ja-JP" altLang="en-US" dirty="0">
              <a:solidFill>
                <a:schemeClr val="bg1">
                  <a:lumMod val="65000"/>
                </a:schemeClr>
              </a:solidFill>
            </a:endParaRPr>
          </a:p>
        </p:txBody>
      </p:sp>
      <p:pic>
        <p:nvPicPr>
          <p:cNvPr id="1026" name="Picture 2" descr="http://rain.boy.jp/bihurahouse/images/banners/ebihuraikankodo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871" y="529011"/>
            <a:ext cx="2758970" cy="1891460"/>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1</a:t>
            </a:fld>
            <a:endParaRPr kumimoji="1" lang="ja-JP" altLang="en-US" dirty="0"/>
          </a:p>
        </p:txBody>
      </p:sp>
    </p:spTree>
    <p:extLst>
      <p:ext uri="{BB962C8B-B14F-4D97-AF65-F5344CB8AC3E}">
        <p14:creationId xmlns:p14="http://schemas.microsoft.com/office/powerpoint/2010/main" val="71582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1122347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smtClean="0">
                <a:latin typeface="+mj-lt"/>
                <a:ea typeface="+mj-ea"/>
              </a:rPr>
              <a:t>④ </a:t>
            </a:r>
            <a:r>
              <a:rPr lang="ja-JP" altLang="en-US" sz="3600" b="1" dirty="0">
                <a:latin typeface="+mj-lt"/>
                <a:ea typeface="+mj-ea"/>
              </a:rPr>
              <a:t>更新したファイル</a:t>
            </a:r>
            <a:r>
              <a:rPr lang="en-US" altLang="ja-JP" sz="3600" b="1" dirty="0">
                <a:latin typeface="+mj-lt"/>
                <a:ea typeface="+mj-ea"/>
              </a:rPr>
              <a:t>/</a:t>
            </a:r>
            <a:r>
              <a:rPr lang="ja-JP" altLang="en-US" sz="3600" b="1" dirty="0">
                <a:latin typeface="+mj-lt"/>
                <a:ea typeface="+mj-ea"/>
              </a:rPr>
              <a:t>行をステージングエリアに登</a:t>
            </a:r>
            <a:r>
              <a:rPr lang="ja-JP" altLang="en-US" sz="3600" b="1" dirty="0" smtClean="0">
                <a:latin typeface="+mj-lt"/>
                <a:ea typeface="+mj-ea"/>
              </a:rPr>
              <a:t>録</a:t>
            </a:r>
            <a:endParaRPr lang="ja-JP" altLang="en-US" sz="3600" b="1" dirty="0">
              <a:latin typeface="+mj-lt"/>
              <a:ea typeface="+mj-ea"/>
            </a:endParaRPr>
          </a:p>
        </p:txBody>
      </p:sp>
      <p:sp>
        <p:nvSpPr>
          <p:cNvPr id="9" name="テキスト ボックス 8"/>
          <p:cNvSpPr txBox="1"/>
          <p:nvPr/>
        </p:nvSpPr>
        <p:spPr>
          <a:xfrm>
            <a:off x="736882" y="2403080"/>
            <a:ext cx="10968892" cy="1066959"/>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コ</a:t>
            </a:r>
            <a:r>
              <a:rPr lang="ja-JP" altLang="en-US" sz="2400" dirty="0">
                <a:solidFill>
                  <a:prstClr val="black">
                    <a:lumMod val="65000"/>
                    <a:lumOff val="35000"/>
                  </a:prstClr>
                </a:solidFill>
                <a:cs typeface="Kazesawa Regular" panose="020B0502020203020207" pitchFamily="50" charset="-128"/>
              </a:rPr>
              <a:t>マンドで更新したファイル（ここでは </a:t>
            </a:r>
            <a:r>
              <a:rPr lang="en-US" altLang="ja-JP" sz="2400" dirty="0">
                <a:solidFill>
                  <a:prstClr val="black">
                    <a:lumMod val="65000"/>
                    <a:lumOff val="35000"/>
                  </a:prstClr>
                </a:solidFill>
                <a:cs typeface="Kazesawa Regular" panose="020B0502020203020207" pitchFamily="50" charset="-128"/>
              </a:rPr>
              <a:t>test.txt</a:t>
            </a:r>
            <a:r>
              <a:rPr lang="ja-JP" altLang="en-US" sz="2400" dirty="0">
                <a:solidFill>
                  <a:prstClr val="black">
                    <a:lumMod val="65000"/>
                    <a:lumOff val="35000"/>
                  </a:prstClr>
                </a:solidFill>
                <a:cs typeface="Kazesawa Regular" panose="020B0502020203020207" pitchFamily="50" charset="-128"/>
              </a:rPr>
              <a:t>）</a:t>
            </a:r>
            <a:r>
              <a:rPr lang="ja-JP" altLang="en-US" sz="2400" dirty="0" smtClean="0">
                <a:solidFill>
                  <a:prstClr val="black">
                    <a:lumMod val="65000"/>
                    <a:lumOff val="35000"/>
                  </a:prstClr>
                </a:solidFill>
                <a:cs typeface="Kazesawa Regular" panose="020B0502020203020207" pitchFamily="50" charset="-128"/>
              </a:rPr>
              <a:t>を</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b="1" u="sng" dirty="0" smtClean="0">
                <a:solidFill>
                  <a:schemeClr val="accent4"/>
                </a:solidFill>
                <a:cs typeface="Kazesawa Regular" panose="020B0502020203020207" pitchFamily="50" charset="-128"/>
              </a:rPr>
              <a:t>ス</a:t>
            </a:r>
            <a:r>
              <a:rPr lang="ja-JP" altLang="en-US" sz="2400" b="1" u="sng" dirty="0">
                <a:solidFill>
                  <a:schemeClr val="accent4"/>
                </a:solidFill>
                <a:cs typeface="Kazesawa Regular" panose="020B0502020203020207" pitchFamily="50" charset="-128"/>
              </a:rPr>
              <a:t>テージングエリ</a:t>
            </a:r>
            <a:r>
              <a:rPr lang="ja-JP" altLang="en-US" sz="2400" b="1" u="sng" dirty="0" smtClean="0">
                <a:solidFill>
                  <a:schemeClr val="accent4"/>
                </a:solidFill>
                <a:cs typeface="Kazesawa Regular" panose="020B0502020203020207" pitchFamily="50" charset="-128"/>
              </a:rPr>
              <a:t>ア</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に登</a:t>
            </a:r>
            <a:r>
              <a:rPr lang="ja-JP" altLang="en-US" sz="2400" dirty="0" smtClean="0">
                <a:solidFill>
                  <a:prstClr val="black">
                    <a:lumMod val="65000"/>
                    <a:lumOff val="35000"/>
                  </a:prstClr>
                </a:solidFill>
                <a:cs typeface="Kazesawa Regular" panose="020B0502020203020207" pitchFamily="50" charset="-128"/>
              </a:rPr>
              <a:t>録</a:t>
            </a:r>
            <a:r>
              <a:rPr lang="ja-JP" altLang="en-US" sz="2400" dirty="0">
                <a:solidFill>
                  <a:prstClr val="black">
                    <a:lumMod val="65000"/>
                    <a:lumOff val="35000"/>
                  </a:prstClr>
                </a:solidFill>
                <a:cs typeface="Kazesawa Regular" panose="020B0502020203020207" pitchFamily="50" charset="-128"/>
              </a:rPr>
              <a:t>します</a:t>
            </a: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2"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add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test.txt)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2" y="2491929"/>
            <a:ext cx="1640558"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add</a:t>
            </a:r>
            <a:endParaRPr kumimoji="1" lang="ja-JP" altLang="en-US" sz="2800" dirty="0">
              <a:latin typeface="Consolas" panose="020B0609020204030204" pitchFamily="49" charset="0"/>
              <a:ea typeface="+mj-ea"/>
            </a:endParaRPr>
          </a:p>
        </p:txBody>
      </p:sp>
      <p:sp>
        <p:nvSpPr>
          <p:cNvPr id="16" name="正方形/長方形 15"/>
          <p:cNvSpPr/>
          <p:nvPr/>
        </p:nvSpPr>
        <p:spPr>
          <a:xfrm>
            <a:off x="5320848" y="5290457"/>
            <a:ext cx="1550302" cy="777846"/>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736882" y="2964448"/>
            <a:ext cx="2835373" cy="55786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4156403" y="3347514"/>
            <a:ext cx="6366362" cy="1107996"/>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  &gt; NewWord:</a:t>
            </a:r>
            <a:r>
              <a:rPr kumimoji="1" lang="ja-JP" altLang="en-US" b="1" dirty="0" smtClean="0">
                <a:solidFill>
                  <a:schemeClr val="accent4"/>
                </a:solidFill>
                <a:cs typeface="Kazesawa Bold" panose="020B0702020203020207" pitchFamily="50" charset="-128"/>
              </a:rPr>
              <a:t> </a:t>
            </a:r>
            <a:r>
              <a:rPr lang="ja-JP" altLang="en-US" b="1" dirty="0">
                <a:solidFill>
                  <a:schemeClr val="accent4"/>
                </a:solidFill>
                <a:cs typeface="Kazesawa Bold" panose="020B0702020203020207" pitchFamily="50" charset="-128"/>
              </a:rPr>
              <a:t>ステージン</a:t>
            </a:r>
            <a:r>
              <a:rPr lang="ja-JP" altLang="en-US" b="1" dirty="0" smtClean="0">
                <a:solidFill>
                  <a:schemeClr val="accent4"/>
                </a:solidFill>
                <a:cs typeface="Kazesawa Bold" panose="020B0702020203020207" pitchFamily="50" charset="-128"/>
              </a:rPr>
              <a:t>グ</a:t>
            </a:r>
            <a:r>
              <a:rPr lang="ja-JP" altLang="en-US" b="1" dirty="0">
                <a:solidFill>
                  <a:schemeClr val="accent4"/>
                </a:solidFill>
                <a:cs typeface="Kazesawa Bold" panose="020B0702020203020207" pitchFamily="50" charset="-128"/>
              </a:rPr>
              <a:t>エリア</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インデックスとも呼ばれる</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コミットする予定のファイル</a:t>
            </a:r>
            <a:r>
              <a:rPr lang="en-US" altLang="ja-JP" sz="1600" dirty="0">
                <a:cs typeface="Kazesawa Regular" panose="020B0502020203020207" pitchFamily="50" charset="-128"/>
              </a:rPr>
              <a:t>/</a:t>
            </a:r>
            <a:r>
              <a:rPr lang="ja-JP" altLang="en-US" sz="1600" dirty="0">
                <a:cs typeface="Kazesawa Regular" panose="020B0502020203020207" pitchFamily="50" charset="-128"/>
              </a:rPr>
              <a:t>行を登録する</a:t>
            </a:r>
          </a:p>
          <a:p>
            <a:pPr marL="742950" lvl="1" indent="-285750">
              <a:buFont typeface="Kazesawa Regular" panose="020B0502020203020207" pitchFamily="50" charset="-128"/>
              <a:buChar char="‣"/>
            </a:pPr>
            <a:r>
              <a:rPr lang="en-US" altLang="ja-JP" sz="1600" dirty="0">
                <a:cs typeface="Kazesawa Regular" panose="020B0502020203020207" pitchFamily="50" charset="-128"/>
              </a:rPr>
              <a:t>Git </a:t>
            </a:r>
            <a:r>
              <a:rPr lang="ja-JP" altLang="en-US" sz="1600" dirty="0">
                <a:cs typeface="Kazesawa Regular" panose="020B0502020203020207" pitchFamily="50" charset="-128"/>
              </a:rPr>
              <a:t>独特の概念</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19</a:t>
            </a:fld>
            <a:endParaRPr kumimoji="1" lang="ja-JP" altLang="en-US"/>
          </a:p>
        </p:txBody>
      </p:sp>
    </p:spTree>
    <p:extLst>
      <p:ext uri="{BB962C8B-B14F-4D97-AF65-F5344CB8AC3E}">
        <p14:creationId xmlns:p14="http://schemas.microsoft.com/office/powerpoint/2010/main" val="3739363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⑤ 更新差分をコミット</a:t>
            </a:r>
          </a:p>
        </p:txBody>
      </p:sp>
      <p:sp>
        <p:nvSpPr>
          <p:cNvPr id="9" name="テキスト ボックス 8"/>
          <p:cNvSpPr txBox="1"/>
          <p:nvPr/>
        </p:nvSpPr>
        <p:spPr>
          <a:xfrm>
            <a:off x="736882" y="2386654"/>
            <a:ext cx="10968892" cy="2041585"/>
          </a:xfrm>
          <a:prstGeom prst="rect">
            <a:avLst/>
          </a:prstGeom>
          <a:noFill/>
        </p:spPr>
        <p:txBody>
          <a:bodyPr wrap="square" rtlCol="0" anchor="ctr">
            <a:spAutoFit/>
          </a:bodyPr>
          <a:lstStyle/>
          <a:p>
            <a:pPr lvl="0">
              <a:lnSpc>
                <a:spcPts val="3800"/>
              </a:lnSpc>
            </a:pPr>
            <a:r>
              <a:rPr lang="ja-JP" altLang="en-US" sz="2400" dirty="0">
                <a:solidFill>
                  <a:prstClr val="black">
                    <a:lumMod val="65000"/>
                    <a:lumOff val="35000"/>
                  </a:prstClr>
                </a:solidFill>
                <a:cs typeface="Kazesawa Regular" panose="020B0502020203020207" pitchFamily="50" charset="-128"/>
              </a:rPr>
              <a:t> </a:t>
            </a:r>
            <a:r>
              <a:rPr lang="ja-JP" altLang="en-US" sz="2400" dirty="0" smtClean="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コマンド</a:t>
            </a:r>
            <a:r>
              <a:rPr lang="ja-JP" altLang="en-US" sz="2400" dirty="0" smtClean="0">
                <a:solidFill>
                  <a:prstClr val="black">
                    <a:lumMod val="65000"/>
                    <a:lumOff val="35000"/>
                  </a:prstClr>
                </a:solidFill>
                <a:cs typeface="Kazesawa Regular" panose="020B0502020203020207" pitchFamily="50" charset="-128"/>
              </a:rPr>
              <a:t>で</a:t>
            </a:r>
            <a:endParaRPr lang="en-US" altLang="ja-JP" sz="2400" dirty="0" smtClean="0">
              <a:solidFill>
                <a:prstClr val="black">
                  <a:lumMod val="65000"/>
                  <a:lumOff val="35000"/>
                </a:prstClr>
              </a:solidFill>
              <a:cs typeface="Kazesawa Regular" panose="020B0502020203020207" pitchFamily="50" charset="-128"/>
            </a:endParaRPr>
          </a:p>
          <a:p>
            <a:pPr lvl="0">
              <a:lnSpc>
                <a:spcPts val="3800"/>
              </a:lnSpc>
            </a:pPr>
            <a:r>
              <a:rPr lang="ja-JP" altLang="en-US" sz="2400" dirty="0" smtClean="0">
                <a:solidFill>
                  <a:prstClr val="black">
                    <a:lumMod val="65000"/>
                    <a:lumOff val="35000"/>
                  </a:prstClr>
                </a:solidFill>
                <a:cs typeface="Kazesawa Regular" panose="020B0502020203020207" pitchFamily="50" charset="-128"/>
              </a:rPr>
              <a:t>“</a:t>
            </a:r>
            <a:r>
              <a:rPr lang="ja-JP" altLang="en-US" sz="2400" dirty="0">
                <a:solidFill>
                  <a:prstClr val="black">
                    <a:lumMod val="65000"/>
                    <a:lumOff val="35000"/>
                  </a:prstClr>
                </a:solidFill>
                <a:cs typeface="Kazesawa Regular" panose="020B0502020203020207" pitchFamily="50" charset="-128"/>
              </a:rPr>
              <a:t>ステージングエリア” に登録した更新差分</a:t>
            </a:r>
            <a:r>
              <a:rPr lang="ja-JP" altLang="en-US" sz="2400" dirty="0" smtClean="0">
                <a:solidFill>
                  <a:prstClr val="black">
                    <a:lumMod val="65000"/>
                    <a:lumOff val="35000"/>
                  </a:prstClr>
                </a:solidFill>
                <a:cs typeface="Kazesawa Regular" panose="020B0502020203020207" pitchFamily="50" charset="-128"/>
              </a:rPr>
              <a:t>をリポ</a:t>
            </a:r>
            <a:r>
              <a:rPr lang="ja-JP" altLang="en-US" sz="2400" dirty="0">
                <a:solidFill>
                  <a:prstClr val="black">
                    <a:lumMod val="65000"/>
                    <a:lumOff val="35000"/>
                  </a:prstClr>
                </a:solidFill>
                <a:cs typeface="Kazesawa Regular" panose="020B0502020203020207" pitchFamily="50" charset="-128"/>
              </a:rPr>
              <a:t>ジトリ</a:t>
            </a:r>
            <a:r>
              <a:rPr lang="ja-JP" altLang="en-US" sz="2400" dirty="0" smtClean="0">
                <a:solidFill>
                  <a:prstClr val="black">
                    <a:lumMod val="65000"/>
                    <a:lumOff val="35000"/>
                  </a:prstClr>
                </a:solidFill>
                <a:cs typeface="Kazesawa Regular" panose="020B0502020203020207" pitchFamily="50" charset="-128"/>
              </a:rPr>
              <a:t>に </a:t>
            </a:r>
            <a:r>
              <a:rPr lang="ja-JP" altLang="en-US" sz="2400" b="1" u="sng" dirty="0" smtClean="0">
                <a:solidFill>
                  <a:schemeClr val="accent4"/>
                </a:solidFill>
                <a:cs typeface="Kazesawa Regular" panose="020B0502020203020207" pitchFamily="50" charset="-128"/>
              </a:rPr>
              <a:t>コ</a:t>
            </a:r>
            <a:r>
              <a:rPr lang="ja-JP" altLang="en-US" sz="2400" b="1" u="sng" dirty="0">
                <a:solidFill>
                  <a:schemeClr val="accent4"/>
                </a:solidFill>
                <a:cs typeface="Kazesawa Regular" panose="020B0502020203020207" pitchFamily="50" charset="-128"/>
              </a:rPr>
              <a:t>ミッ</a:t>
            </a:r>
            <a:r>
              <a:rPr lang="ja-JP" altLang="en-US" sz="2400" b="1" u="sng" dirty="0" smtClean="0">
                <a:solidFill>
                  <a:schemeClr val="accent4"/>
                </a:solidFill>
                <a:cs typeface="Kazesawa Regular" panose="020B0502020203020207" pitchFamily="50" charset="-128"/>
              </a:rPr>
              <a:t>ト</a:t>
            </a:r>
            <a:r>
              <a:rPr lang="ja-JP" altLang="en-US" sz="2400" dirty="0" smtClean="0">
                <a:solidFill>
                  <a:prstClr val="black">
                    <a:lumMod val="65000"/>
                    <a:lumOff val="35000"/>
                  </a:prstClr>
                </a:solidFill>
                <a:cs typeface="Kazesawa Regular" panose="020B0502020203020207" pitchFamily="50" charset="-128"/>
              </a:rPr>
              <a:t> す</a:t>
            </a:r>
            <a:r>
              <a:rPr lang="ja-JP" altLang="en-US" sz="2400" dirty="0">
                <a:solidFill>
                  <a:prstClr val="black">
                    <a:lumMod val="65000"/>
                    <a:lumOff val="35000"/>
                  </a:prstClr>
                </a:solidFill>
                <a:cs typeface="Kazesawa Regular" panose="020B0502020203020207" pitchFamily="50" charset="-128"/>
              </a:rPr>
              <a:t>る</a:t>
            </a: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コミットする際にはコミットコメント</a:t>
            </a:r>
            <a:r>
              <a:rPr lang="ja-JP" altLang="en-US" sz="2400" u="sng" dirty="0" smtClean="0">
                <a:solidFill>
                  <a:prstClr val="black">
                    <a:lumMod val="65000"/>
                    <a:lumOff val="35000"/>
                  </a:prstClr>
                </a:solidFill>
                <a:cs typeface="Kazesawa Regular" panose="020B0502020203020207" pitchFamily="50" charset="-128"/>
              </a:rPr>
              <a:t>が必須です</a:t>
            </a:r>
            <a:endParaRPr lang="ja-JP" altLang="en-US" sz="2400" u="sng" dirty="0">
              <a:solidFill>
                <a:prstClr val="black">
                  <a:lumMod val="65000"/>
                  <a:lumOff val="35000"/>
                </a:prstClr>
              </a:solidFill>
              <a:cs typeface="Kazesawa Regular" panose="020B0502020203020207" pitchFamily="50" charset="-128"/>
            </a:endParaRPr>
          </a:p>
          <a:p>
            <a:pPr lvl="0">
              <a:lnSpc>
                <a:spcPts val="3800"/>
              </a:lnSpc>
            </a:pPr>
            <a:r>
              <a:rPr lang="ja-JP" altLang="en-US" sz="2400" u="sng" dirty="0">
                <a:solidFill>
                  <a:prstClr val="black">
                    <a:lumMod val="65000"/>
                    <a:lumOff val="35000"/>
                  </a:prstClr>
                </a:solidFill>
                <a:cs typeface="Kazesawa Regular" panose="020B0502020203020207" pitchFamily="50" charset="-128"/>
              </a:rPr>
              <a:t>コミットしないと更新情報が保</a:t>
            </a:r>
            <a:r>
              <a:rPr lang="ja-JP" altLang="en-US" sz="2400" u="sng" dirty="0" smtClean="0">
                <a:solidFill>
                  <a:prstClr val="black">
                    <a:lumMod val="65000"/>
                    <a:lumOff val="35000"/>
                  </a:prstClr>
                </a:solidFill>
                <a:cs typeface="Kazesawa Regular" panose="020B0502020203020207" pitchFamily="50" charset="-128"/>
              </a:rPr>
              <a:t>存されません</a:t>
            </a:r>
            <a:endParaRPr lang="ja-JP" altLang="en-US" sz="2400" u="sng" dirty="0">
              <a:solidFill>
                <a:prstClr val="black">
                  <a:lumMod val="65000"/>
                  <a:lumOff val="35000"/>
                </a:prstClr>
              </a:solidFill>
              <a:cs typeface="Kazesawa Regular" panose="020B0502020203020207" pitchFamily="50" charset="-128"/>
            </a:endParaRPr>
          </a:p>
        </p:txBody>
      </p:sp>
      <p:sp>
        <p:nvSpPr>
          <p:cNvPr id="8" name="正方形/長方形 7"/>
          <p:cNvSpPr/>
          <p:nvPr/>
        </p:nvSpPr>
        <p:spPr>
          <a:xfrm>
            <a:off x="336000" y="4581331"/>
            <a:ext cx="3600000" cy="165911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36000" y="4581331"/>
            <a:ext cx="3600000" cy="53698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ワーキングディレクトリ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2" name="コンテンツ プレースホルダー 1"/>
          <p:cNvSpPr txBox="1">
            <a:spLocks/>
          </p:cNvSpPr>
          <p:nvPr/>
        </p:nvSpPr>
        <p:spPr>
          <a:xfrm>
            <a:off x="736883" y="1780997"/>
            <a:ext cx="6408918" cy="507831"/>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7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14" name="正方形/長方形 13"/>
          <p:cNvSpPr/>
          <p:nvPr/>
        </p:nvSpPr>
        <p:spPr>
          <a:xfrm>
            <a:off x="1360849" y="5497519"/>
            <a:ext cx="1550302" cy="363722"/>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5" name="正方形/長方形 14"/>
          <p:cNvSpPr/>
          <p:nvPr/>
        </p:nvSpPr>
        <p:spPr>
          <a:xfrm>
            <a:off x="8256000" y="4581331"/>
            <a:ext cx="3600000" cy="165911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8256000" y="4581331"/>
            <a:ext cx="3600000" cy="536988"/>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リポジトリ</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13" name="正方形/長方形 12"/>
          <p:cNvSpPr/>
          <p:nvPr/>
        </p:nvSpPr>
        <p:spPr>
          <a:xfrm>
            <a:off x="736881" y="2491929"/>
            <a:ext cx="2174269" cy="4202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72000" rtlCol="0" anchor="ctr"/>
          <a:lstStyle/>
          <a:p>
            <a:pPr algn="ctr"/>
            <a:r>
              <a:rPr lang="en-US" altLang="ja-JP" sz="2800" dirty="0">
                <a:latin typeface="Consolas" panose="020B0609020204030204" pitchFamily="49" charset="0"/>
                <a:ea typeface="+mj-ea"/>
              </a:rPr>
              <a:t>g</a:t>
            </a:r>
            <a:r>
              <a:rPr lang="en-US" altLang="ja-JP" sz="2800" dirty="0" smtClean="0">
                <a:latin typeface="Consolas" panose="020B0609020204030204" pitchFamily="49" charset="0"/>
                <a:ea typeface="+mj-ea"/>
              </a:rPr>
              <a:t>it commit</a:t>
            </a:r>
            <a:endParaRPr kumimoji="1" lang="ja-JP" altLang="en-US" sz="2800" dirty="0">
              <a:latin typeface="Consolas" panose="020B0609020204030204" pitchFamily="49" charset="0"/>
              <a:ea typeface="+mj-ea"/>
            </a:endParaRPr>
          </a:p>
        </p:txBody>
      </p:sp>
      <p:sp>
        <p:nvSpPr>
          <p:cNvPr id="18" name="正方形/長方形 17"/>
          <p:cNvSpPr/>
          <p:nvPr/>
        </p:nvSpPr>
        <p:spPr>
          <a:xfrm>
            <a:off x="4296000" y="4581331"/>
            <a:ext cx="3600000" cy="1659110"/>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296000" y="4581331"/>
            <a:ext cx="3600000" cy="536988"/>
          </a:xfrm>
          <a:prstGeom prst="rect">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ステージングエリア</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20" name="正方形/長方形 19"/>
          <p:cNvSpPr/>
          <p:nvPr/>
        </p:nvSpPr>
        <p:spPr>
          <a:xfrm>
            <a:off x="8844769" y="2913334"/>
            <a:ext cx="1340632" cy="61196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b"/>
          <a:lstStyle/>
          <a:p>
            <a:pPr algn="ctr"/>
            <a:r>
              <a:rPr lang="en-US" altLang="ja-JP" sz="1000" dirty="0" smtClean="0">
                <a:solidFill>
                  <a:schemeClr val="accent4"/>
                </a:solidFill>
                <a:latin typeface="+mj-lt"/>
                <a:ea typeface="+mj-ea"/>
              </a:rPr>
              <a:t>&gt; New Word</a:t>
            </a:r>
            <a:endParaRPr kumimoji="1" lang="ja-JP" altLang="en-US" sz="1000" dirty="0">
              <a:solidFill>
                <a:schemeClr val="accent4"/>
              </a:solidFill>
              <a:latin typeface="+mj-lt"/>
              <a:ea typeface="+mj-ea"/>
            </a:endParaRPr>
          </a:p>
        </p:txBody>
      </p:sp>
      <p:sp>
        <p:nvSpPr>
          <p:cNvPr id="21" name="テキスト ボックス 20"/>
          <p:cNvSpPr txBox="1"/>
          <p:nvPr/>
        </p:nvSpPr>
        <p:spPr>
          <a:xfrm>
            <a:off x="7234701" y="1393970"/>
            <a:ext cx="4876679" cy="1354217"/>
          </a:xfrm>
          <a:prstGeom prst="rect">
            <a:avLst/>
          </a:prstGeom>
          <a:noFill/>
          <a:ln w="28575">
            <a:solidFill>
              <a:schemeClr val="accent4"/>
            </a:solidFill>
            <a:miter lim="800000"/>
          </a:ln>
        </p:spPr>
        <p:txBody>
          <a:bodyPr wrap="square" rtlCol="0" anchor="t">
            <a:spAutoFit/>
          </a:bodyPr>
          <a:lstStyle/>
          <a:p>
            <a:r>
              <a:rPr kumimoji="1" lang="en-US" altLang="ja-JP" b="1" dirty="0" smtClean="0">
                <a:solidFill>
                  <a:schemeClr val="accent4"/>
                </a:solidFill>
                <a:cs typeface="Kazesawa Bold" panose="020B0702020203020207" pitchFamily="50" charset="-128"/>
              </a:rPr>
              <a:t>&gt; NewWord:</a:t>
            </a:r>
            <a:r>
              <a:rPr kumimoji="1" lang="ja-JP" altLang="en-US" b="1" dirty="0" smtClean="0">
                <a:solidFill>
                  <a:schemeClr val="accent4"/>
                </a:solidFill>
                <a:cs typeface="Kazesawa Bold" panose="020B0702020203020207" pitchFamily="50" charset="-128"/>
              </a:rPr>
              <a:t> コミット</a:t>
            </a:r>
            <a:endParaRPr lang="en-US" altLang="ja-JP" b="1" dirty="0" smtClean="0">
              <a:solidFill>
                <a:schemeClr val="accent4"/>
              </a:solidFill>
              <a:cs typeface="Kazesawa Bold" panose="020B0702020203020207" pitchFamily="50" charset="-128"/>
            </a:endParaRPr>
          </a:p>
          <a:p>
            <a:pPr marL="742950" lvl="1" indent="-285750">
              <a:buFont typeface="Kazesawa Regular" panose="020B0502020203020207" pitchFamily="50" charset="-128"/>
              <a:buChar char="‣"/>
            </a:pPr>
            <a:r>
              <a:rPr lang="ja-JP" altLang="en-US" sz="1600" dirty="0">
                <a:cs typeface="Kazesawa Regular" panose="020B0502020203020207" pitchFamily="50" charset="-128"/>
              </a:rPr>
              <a:t>ステージングエリアに存在する更新差分をリポジトリに保存すること</a:t>
            </a:r>
          </a:p>
          <a:p>
            <a:pPr marL="742950" lvl="1" indent="-285750">
              <a:buFont typeface="Kazesawa Regular" panose="020B0502020203020207" pitchFamily="50" charset="-128"/>
              <a:buChar char="‣"/>
            </a:pPr>
            <a:r>
              <a:rPr lang="ja-JP" altLang="en-US" sz="1600" dirty="0">
                <a:cs typeface="Kazesawa Regular" panose="020B0502020203020207" pitchFamily="50" charset="-128"/>
              </a:rPr>
              <a:t>ゲームのセーブポイントのようなも</a:t>
            </a:r>
            <a:r>
              <a:rPr lang="ja-JP" altLang="en-US" sz="1600" dirty="0" smtClean="0">
                <a:cs typeface="Kazesawa Regular" panose="020B0502020203020207" pitchFamily="50" charset="-128"/>
              </a:rPr>
              <a:t>の</a:t>
            </a:r>
            <a:r>
              <a:rPr lang="en-US" altLang="ja-JP" sz="1600" dirty="0" smtClean="0">
                <a:cs typeface="Kazesawa Regular" panose="020B0502020203020207" pitchFamily="50" charset="-128"/>
              </a:rPr>
              <a:t/>
            </a:r>
            <a:br>
              <a:rPr lang="en-US" altLang="ja-JP" sz="1600" dirty="0" smtClean="0">
                <a:cs typeface="Kazesawa Regular" panose="020B0502020203020207" pitchFamily="50" charset="-128"/>
              </a:rPr>
            </a:br>
            <a:r>
              <a:rPr lang="ja-JP" altLang="en-US" sz="1600" dirty="0" smtClean="0">
                <a:cs typeface="Kazesawa Regular" panose="020B0502020203020207" pitchFamily="50" charset="-128"/>
              </a:rPr>
              <a:t>（</a:t>
            </a:r>
            <a:r>
              <a:rPr lang="ja-JP" altLang="en-US" sz="1600" dirty="0">
                <a:cs typeface="Kazesawa Regular" panose="020B0502020203020207" pitchFamily="50" charset="-128"/>
              </a:rPr>
              <a:t>と個人的には思ってる）</a:t>
            </a:r>
          </a:p>
        </p:txBody>
      </p:sp>
      <p:sp>
        <p:nvSpPr>
          <p:cNvPr id="22" name="正方形/長方形 21"/>
          <p:cNvSpPr/>
          <p:nvPr/>
        </p:nvSpPr>
        <p:spPr>
          <a:xfrm>
            <a:off x="9280849" y="5290457"/>
            <a:ext cx="1550302" cy="777846"/>
          </a:xfrm>
          <a:prstGeom prst="rect">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test.txt</a:t>
            </a:r>
            <a:endParaRPr lang="en-US" altLang="ja-JP"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a:p>
            <a:pPr algn="ctr"/>
            <a:r>
              <a:rPr kumimoji="1" lang="ja-JP" altLang="en-US" sz="20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更新差分</a:t>
            </a:r>
            <a:endParaRPr kumimoji="1" lang="ja-JP" altLang="en-US" sz="20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20</a:t>
            </a:fld>
            <a:endParaRPr kumimoji="1" lang="ja-JP" altLang="en-US"/>
          </a:p>
        </p:txBody>
      </p:sp>
    </p:spTree>
    <p:extLst>
      <p:ext uri="{BB962C8B-B14F-4D97-AF65-F5344CB8AC3E}">
        <p14:creationId xmlns:p14="http://schemas.microsoft.com/office/powerpoint/2010/main" val="2189344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 </a:t>
            </a:r>
            <a:r>
              <a:rPr lang="en-US" altLang="ja-JP" sz="2000" b="1" dirty="0" smtClean="0">
                <a:latin typeface="+mj-lt"/>
                <a:ea typeface="+mj-ea"/>
              </a:rPr>
              <a:t>| </a:t>
            </a:r>
            <a:r>
              <a:rPr lang="ja-JP" altLang="en-US" sz="2000" b="1" dirty="0" smtClean="0">
                <a:latin typeface="+mj-lt"/>
                <a:ea typeface="+mj-ea"/>
              </a:rPr>
              <a:t>開</a:t>
            </a:r>
            <a:r>
              <a:rPr lang="ja-JP" altLang="en-US" sz="2000" b="1" dirty="0">
                <a:latin typeface="+mj-lt"/>
                <a:ea typeface="+mj-ea"/>
              </a:rPr>
              <a:t>発フローハンズオン</a:t>
            </a:r>
          </a:p>
        </p:txBody>
      </p:sp>
      <p:sp>
        <p:nvSpPr>
          <p:cNvPr id="6" name="正方形/長方形 5"/>
          <p:cNvSpPr/>
          <p:nvPr/>
        </p:nvSpPr>
        <p:spPr>
          <a:xfrm>
            <a:off x="736882" y="666450"/>
            <a:ext cx="5359118"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3600" b="1" dirty="0">
                <a:latin typeface="+mj-lt"/>
                <a:ea typeface="+mj-ea"/>
              </a:rPr>
              <a:t>開</a:t>
            </a:r>
            <a:r>
              <a:rPr lang="ja-JP" altLang="en-US" sz="3600" b="1" dirty="0" smtClean="0">
                <a:latin typeface="+mj-lt"/>
                <a:ea typeface="+mj-ea"/>
              </a:rPr>
              <a:t>発</a:t>
            </a:r>
            <a:r>
              <a:rPr lang="ja-JP" altLang="en-US" sz="3600" b="1" dirty="0">
                <a:latin typeface="+mj-lt"/>
                <a:ea typeface="+mj-ea"/>
              </a:rPr>
              <a:t>フロ</a:t>
            </a:r>
            <a:r>
              <a:rPr lang="ja-JP" altLang="en-US" sz="3600" b="1" dirty="0" smtClean="0">
                <a:latin typeface="+mj-lt"/>
                <a:ea typeface="+mj-ea"/>
              </a:rPr>
              <a:t>ー</a:t>
            </a:r>
            <a:r>
              <a:rPr lang="ja-JP" altLang="en-US" sz="3600" b="1" dirty="0">
                <a:latin typeface="+mj-lt"/>
                <a:ea typeface="+mj-ea"/>
              </a:rPr>
              <a:t>まとめ</a:t>
            </a:r>
          </a:p>
        </p:txBody>
      </p:sp>
      <p:sp>
        <p:nvSpPr>
          <p:cNvPr id="23" name="コンテンツ プレースホルダー 1"/>
          <p:cNvSpPr txBox="1">
            <a:spLocks/>
          </p:cNvSpPr>
          <p:nvPr/>
        </p:nvSpPr>
        <p:spPr>
          <a:xfrm>
            <a:off x="838200" y="1773303"/>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mkdir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 cd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作業ディレクトリ名</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4" name="コンテンツ プレースホルダー 1"/>
          <p:cNvSpPr txBox="1">
            <a:spLocks/>
          </p:cNvSpPr>
          <p:nvPr/>
        </p:nvSpPr>
        <p:spPr>
          <a:xfrm>
            <a:off x="838200" y="2468278"/>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git init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5" name="コンテンツ プレースホルダー 1"/>
          <p:cNvSpPr txBox="1">
            <a:spLocks/>
          </p:cNvSpPr>
          <p:nvPr/>
        </p:nvSpPr>
        <p:spPr>
          <a:xfrm>
            <a:off x="838201" y="3167530"/>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適当なエディ</a:t>
            </a:r>
            <a:r>
              <a:rPr lang="ja-JP" altLang="en-US"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タでコーディング</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6" name="コンテンツ プレースホルダー 1"/>
          <p:cNvSpPr txBox="1">
            <a:spLocks/>
          </p:cNvSpPr>
          <p:nvPr/>
        </p:nvSpPr>
        <p:spPr>
          <a:xfrm>
            <a:off x="838201" y="3861774"/>
            <a:ext cx="10515601" cy="523220"/>
          </a:xfrm>
          <a:prstGeom prst="rect">
            <a:avLst/>
          </a:prstGeom>
          <a:solidFill>
            <a:schemeClr val="tx1">
              <a:lumMod val="85000"/>
              <a:lumOff val="15000"/>
            </a:schemeClr>
          </a:solidFill>
        </p:spPr>
        <p:txBody>
          <a:bodyPr vert="horz"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add &lt;</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更新したファイル</a:t>
            </a:r>
            <a:r>
              <a:rPr lang="en-US" altLang="ja-JP" sz="2800" dirty="0" smtClean="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&gt;</a:t>
            </a:r>
            <a:endPar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endParaRPr>
          </a:p>
        </p:txBody>
      </p:sp>
      <p:sp>
        <p:nvSpPr>
          <p:cNvPr id="27" name="コンテンツ プレースホルダー 1"/>
          <p:cNvSpPr txBox="1">
            <a:spLocks/>
          </p:cNvSpPr>
          <p:nvPr/>
        </p:nvSpPr>
        <p:spPr>
          <a:xfrm>
            <a:off x="838201" y="4556018"/>
            <a:ext cx="10515600" cy="523220"/>
          </a:xfrm>
          <a:prstGeom prst="rect">
            <a:avLst/>
          </a:prstGeom>
          <a:solidFill>
            <a:schemeClr val="tx1">
              <a:lumMod val="85000"/>
              <a:lumOff val="15000"/>
            </a:schemeClr>
          </a:solidFill>
        </p:spPr>
        <p:txBody>
          <a:bodyPr vert="horz" wrap="square" lIns="91440" tIns="45720" rIns="91440" bIns="45720" rtlCol="0" anchor="ctr">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 git commit –m “</a:t>
            </a:r>
            <a:r>
              <a:rPr lang="ja-JP" altLang="en-US" sz="2800" dirty="0">
                <a:solidFill>
                  <a:srgbClr val="FAFAFA"/>
                </a:solidFill>
                <a:latin typeface="Consolas" panose="020B0609020204030204" pitchFamily="49" charset="0"/>
                <a:ea typeface="Kazesawa Bold" panose="020B0702020203020207" pitchFamily="50" charset="-128"/>
                <a:cs typeface="Kazesawa Bold" panose="020B0702020203020207" pitchFamily="50" charset="-128"/>
              </a:rPr>
              <a:t>コミットコメント”</a:t>
            </a:r>
          </a:p>
        </p:txBody>
      </p:sp>
      <p:sp>
        <p:nvSpPr>
          <p:cNvPr id="66" name="下カーブ矢印 65"/>
          <p:cNvSpPr/>
          <p:nvPr/>
        </p:nvSpPr>
        <p:spPr>
          <a:xfrm rot="5400000" flipV="1">
            <a:off x="165197" y="4240370"/>
            <a:ext cx="756624"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下カーブ矢印 66"/>
          <p:cNvSpPr/>
          <p:nvPr/>
        </p:nvSpPr>
        <p:spPr>
          <a:xfrm rot="5400000" flipV="1">
            <a:off x="212583" y="3531134"/>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下カーブ矢印 67"/>
          <p:cNvSpPr/>
          <p:nvPr/>
        </p:nvSpPr>
        <p:spPr>
          <a:xfrm rot="5400000" flipV="1">
            <a:off x="212582" y="2869285"/>
            <a:ext cx="661849"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下カーブ矢印 68"/>
          <p:cNvSpPr/>
          <p:nvPr/>
        </p:nvSpPr>
        <p:spPr>
          <a:xfrm rot="5400000" flipV="1">
            <a:off x="197344" y="2111917"/>
            <a:ext cx="692325" cy="589387"/>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下カーブ矢印 69"/>
          <p:cNvSpPr/>
          <p:nvPr/>
        </p:nvSpPr>
        <p:spPr>
          <a:xfrm rot="5400000" flipH="1">
            <a:off x="10913024" y="3691108"/>
            <a:ext cx="1614196" cy="732643"/>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テキスト ボックス 70"/>
          <p:cNvSpPr txBox="1"/>
          <p:nvPr/>
        </p:nvSpPr>
        <p:spPr>
          <a:xfrm>
            <a:off x="3267456" y="5711361"/>
            <a:ext cx="5657088" cy="461665"/>
          </a:xfrm>
          <a:prstGeom prst="rect">
            <a:avLst/>
          </a:prstGeom>
          <a:noFill/>
        </p:spPr>
        <p:txBody>
          <a:bodyPr wrap="square" rtlCol="0" anchor="ctr">
            <a:spAutoFit/>
          </a:bodyPr>
          <a:lstStyle/>
          <a:p>
            <a:pPr lvl="0" algn="ctr"/>
            <a:r>
              <a:rPr lang="ja-JP" altLang="en-US" sz="2400" dirty="0">
                <a:solidFill>
                  <a:prstClr val="black">
                    <a:lumMod val="65000"/>
                    <a:lumOff val="35000"/>
                  </a:prstClr>
                </a:solidFill>
                <a:cs typeface="Kazesawa Regular" panose="020B0502020203020207" pitchFamily="50" charset="-128"/>
              </a:rPr>
              <a:t>基本的には</a:t>
            </a:r>
            <a:r>
              <a:rPr lang="en-US" altLang="ja-JP" sz="2400" b="1" u="sng" dirty="0">
                <a:solidFill>
                  <a:prstClr val="black">
                    <a:lumMod val="65000"/>
                    <a:lumOff val="35000"/>
                  </a:prstClr>
                </a:solidFill>
                <a:cs typeface="Kazesawa Regular" panose="020B0502020203020207" pitchFamily="50" charset="-128"/>
              </a:rPr>
              <a:t>3</a:t>
            </a:r>
            <a:r>
              <a:rPr lang="ja-JP" altLang="en-US" sz="2400" b="1" u="sng" dirty="0">
                <a:solidFill>
                  <a:prstClr val="black">
                    <a:lumMod val="65000"/>
                    <a:lumOff val="35000"/>
                  </a:prstClr>
                </a:solidFill>
                <a:cs typeface="Kazesawa Regular" panose="020B0502020203020207" pitchFamily="50" charset="-128"/>
              </a:rPr>
              <a:t>つの作業を繰り返すだけ</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21</a:t>
            </a:fld>
            <a:endParaRPr kumimoji="1" lang="ja-JP" altLang="en-US"/>
          </a:p>
        </p:txBody>
      </p:sp>
    </p:spTree>
    <p:extLst>
      <p:ext uri="{BB962C8B-B14F-4D97-AF65-F5344CB8AC3E}">
        <p14:creationId xmlns:p14="http://schemas.microsoft.com/office/powerpoint/2010/main" val="76275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5417"/>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08707"/>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chemeClr val="bg1"/>
                </a:solidFill>
                <a:latin typeface="+mj-lt"/>
                <a:ea typeface="+mj-ea"/>
              </a:rPr>
              <a:t>GitHub</a:t>
            </a:r>
            <a:r>
              <a:rPr lang="ja-JP" altLang="en-US" sz="2400" dirty="0" smtClean="0">
                <a:solidFill>
                  <a:schemeClr val="bg1"/>
                </a:solidFill>
                <a:latin typeface="+mj-lt"/>
                <a:ea typeface="+mj-ea"/>
              </a:rPr>
              <a:t> とは</a:t>
            </a:r>
            <a:endParaRPr kumimoji="1" lang="ja-JP" altLang="en-US" sz="2400" dirty="0">
              <a:solidFill>
                <a:schemeClr val="bg1"/>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22</a:t>
            </a:fld>
            <a:endParaRPr kumimoji="1" lang="ja-JP" altLang="en-US"/>
          </a:p>
        </p:txBody>
      </p:sp>
    </p:spTree>
    <p:extLst>
      <p:ext uri="{BB962C8B-B14F-4D97-AF65-F5344CB8AC3E}">
        <p14:creationId xmlns:p14="http://schemas.microsoft.com/office/powerpoint/2010/main" val="4201390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smtClean="0">
                <a:latin typeface="+mj-lt"/>
                <a:ea typeface="+mj-ea"/>
              </a:rPr>
              <a:t>GitHub </a:t>
            </a:r>
            <a:r>
              <a:rPr lang="en-US" altLang="ja-JP" sz="2000" b="1" dirty="0">
                <a:latin typeface="+mj-lt"/>
                <a:ea typeface="+mj-ea"/>
              </a:rPr>
              <a:t>| GitHub </a:t>
            </a:r>
            <a:r>
              <a:rPr lang="ja-JP" altLang="en-US" sz="2000" b="1" dirty="0" smtClean="0">
                <a:latin typeface="+mj-lt"/>
                <a:ea typeface="+mj-ea"/>
              </a:rPr>
              <a:t>とは</a:t>
            </a:r>
            <a:endParaRPr lang="ja-JP" altLang="en-US" sz="2000" b="1" dirty="0">
              <a:latin typeface="+mj-lt"/>
              <a:ea typeface="+mj-ea"/>
            </a:endParaRPr>
          </a:p>
        </p:txBody>
      </p:sp>
      <p:sp>
        <p:nvSpPr>
          <p:cNvPr id="6" name="正方形/長方形 5"/>
          <p:cNvSpPr/>
          <p:nvPr/>
        </p:nvSpPr>
        <p:spPr>
          <a:xfrm>
            <a:off x="736882" y="1080978"/>
            <a:ext cx="2835374"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3600" b="1" dirty="0" smtClean="0">
                <a:latin typeface="+mj-lt"/>
                <a:ea typeface="+mj-ea"/>
              </a:rPr>
              <a:t>GitHub</a:t>
            </a:r>
            <a:endParaRPr kumimoji="1" lang="ja-JP" altLang="en-US" sz="3600" b="1" dirty="0">
              <a:latin typeface="+mj-lt"/>
              <a:ea typeface="+mj-ea"/>
            </a:endParaRPr>
          </a:p>
        </p:txBody>
      </p:sp>
      <p:sp>
        <p:nvSpPr>
          <p:cNvPr id="8" name="テキスト ボックス 7"/>
          <p:cNvSpPr txBox="1"/>
          <p:nvPr/>
        </p:nvSpPr>
        <p:spPr>
          <a:xfrm>
            <a:off x="734387" y="2928720"/>
            <a:ext cx="10723226" cy="2308324"/>
          </a:xfrm>
          <a:prstGeom prst="rect">
            <a:avLst/>
          </a:prstGeom>
          <a:noFill/>
        </p:spPr>
        <p:txBody>
          <a:bodyPr wrap="square" rtlCol="0" anchor="ctr">
            <a:spAutoFit/>
          </a:bodyPr>
          <a:lstStyle/>
          <a:p>
            <a:pPr marL="457200" lvl="0" indent="-457200">
              <a:lnSpc>
                <a:spcPct val="150000"/>
              </a:lnSpc>
              <a:buFont typeface="Kazesawa Regular" panose="020B0502020203020207" pitchFamily="50" charset="-128"/>
              <a:buChar char="‣"/>
            </a:pPr>
            <a:r>
              <a:rPr lang="en-US" altLang="ja-JP" sz="2400" b="1" u="sng" dirty="0">
                <a:solidFill>
                  <a:prstClr val="black">
                    <a:lumMod val="65000"/>
                    <a:lumOff val="35000"/>
                  </a:prstClr>
                </a:solidFill>
                <a:cs typeface="Kazesawa Regular" panose="020B0502020203020207" pitchFamily="50" charset="-128"/>
              </a:rPr>
              <a:t>GitHub</a:t>
            </a:r>
            <a:r>
              <a:rPr lang="en-US" altLang="ja-JP" sz="2400" dirty="0">
                <a:solidFill>
                  <a:prstClr val="black">
                    <a:lumMod val="65000"/>
                    <a:lumOff val="35000"/>
                  </a:prstClr>
                </a:solidFill>
                <a:cs typeface="Kazesawa Regular" panose="020B0502020203020207" pitchFamily="50" charset="-128"/>
              </a:rPr>
              <a:t> </a:t>
            </a:r>
            <a:r>
              <a:rPr lang="ja-JP" altLang="en-US" sz="2400" dirty="0">
                <a:solidFill>
                  <a:prstClr val="black">
                    <a:lumMod val="65000"/>
                    <a:lumOff val="35000"/>
                  </a:prstClr>
                </a:solidFill>
                <a:cs typeface="Kazesawa Regular" panose="020B0502020203020207" pitchFamily="50" charset="-128"/>
              </a:rPr>
              <a:t>は </a:t>
            </a:r>
            <a:r>
              <a:rPr lang="en-US" altLang="ja-JP" sz="2400" dirty="0">
                <a:solidFill>
                  <a:prstClr val="black">
                    <a:lumMod val="65000"/>
                    <a:lumOff val="35000"/>
                  </a:prstClr>
                </a:solidFill>
                <a:cs typeface="Kazesawa Regular" panose="020B0502020203020207" pitchFamily="50" charset="-128"/>
              </a:rPr>
              <a:t>Git </a:t>
            </a:r>
            <a:r>
              <a:rPr lang="ja-JP" altLang="en-US" sz="2400" dirty="0">
                <a:solidFill>
                  <a:prstClr val="black">
                    <a:lumMod val="65000"/>
                    <a:lumOff val="35000"/>
                  </a:prstClr>
                </a:solidFill>
                <a:cs typeface="Kazesawa Regular" panose="020B0502020203020207" pitchFamily="50" charset="-128"/>
              </a:rPr>
              <a:t>のリモートリポジトリを提供する </a:t>
            </a:r>
            <a:r>
              <a:rPr lang="en-US" altLang="ja-JP" sz="2400" b="1" u="sng" dirty="0">
                <a:solidFill>
                  <a:prstClr val="black">
                    <a:lumMod val="65000"/>
                    <a:lumOff val="35000"/>
                  </a:prstClr>
                </a:solidFill>
                <a:cs typeface="Kazesawa Regular" panose="020B0502020203020207" pitchFamily="50" charset="-128"/>
              </a:rPr>
              <a:t>Web </a:t>
            </a:r>
            <a:r>
              <a:rPr lang="ja-JP" altLang="en-US" sz="2400" b="1" u="sng" dirty="0">
                <a:solidFill>
                  <a:prstClr val="black">
                    <a:lumMod val="65000"/>
                    <a:lumOff val="35000"/>
                  </a:prstClr>
                </a:solidFill>
                <a:cs typeface="Kazesawa Regular" panose="020B0502020203020207" pitchFamily="50" charset="-128"/>
              </a:rPr>
              <a:t>サービス</a:t>
            </a:r>
          </a:p>
          <a:p>
            <a:pPr marL="457200" lvl="0" indent="-457200">
              <a:lnSpc>
                <a:spcPct val="150000"/>
              </a:lnSpc>
              <a:buFont typeface="Kazesawa Regular" panose="020B0502020203020207" pitchFamily="50" charset="-128"/>
              <a:buChar char="‣"/>
            </a:pPr>
            <a:r>
              <a:rPr lang="en-US" altLang="ja-JP" sz="2400" dirty="0">
                <a:solidFill>
                  <a:prstClr val="black">
                    <a:lumMod val="65000"/>
                    <a:lumOff val="35000"/>
                  </a:prstClr>
                </a:solidFill>
                <a:cs typeface="Kazesawa Regular" panose="020B0502020203020207" pitchFamily="50" charset="-128"/>
              </a:rPr>
              <a:t>Star </a:t>
            </a:r>
            <a:r>
              <a:rPr lang="ja-JP" altLang="en-US" sz="2400" dirty="0">
                <a:solidFill>
                  <a:prstClr val="black">
                    <a:lumMod val="65000"/>
                    <a:lumOff val="35000"/>
                  </a:prstClr>
                </a:solidFill>
                <a:cs typeface="Kazesawa Regular" panose="020B0502020203020207" pitchFamily="50" charset="-128"/>
              </a:rPr>
              <a:t>や </a:t>
            </a:r>
            <a:r>
              <a:rPr lang="en-US" altLang="ja-JP" sz="2400" dirty="0">
                <a:solidFill>
                  <a:prstClr val="black">
                    <a:lumMod val="65000"/>
                    <a:lumOff val="35000"/>
                  </a:prstClr>
                </a:solidFill>
                <a:cs typeface="Kazesawa Regular" panose="020B0502020203020207" pitchFamily="50" charset="-128"/>
              </a:rPr>
              <a:t>Follow </a:t>
            </a:r>
            <a:r>
              <a:rPr lang="ja-JP" altLang="en-US" sz="2400" dirty="0">
                <a:solidFill>
                  <a:prstClr val="black">
                    <a:lumMod val="65000"/>
                    <a:lumOff val="35000"/>
                  </a:prstClr>
                </a:solidFill>
                <a:cs typeface="Kazesawa Regular" panose="020B0502020203020207" pitchFamily="50" charset="-128"/>
              </a:rPr>
              <a:t>機能があり </a:t>
            </a:r>
            <a:r>
              <a:rPr lang="en-US" altLang="ja-JP" sz="2400" b="1" u="sng" dirty="0">
                <a:solidFill>
                  <a:prstClr val="black">
                    <a:lumMod val="65000"/>
                    <a:lumOff val="35000"/>
                  </a:prstClr>
                </a:solidFill>
                <a:cs typeface="Kazesawa Regular" panose="020B0502020203020207" pitchFamily="50" charset="-128"/>
              </a:rPr>
              <a:t>SNS </a:t>
            </a:r>
            <a:r>
              <a:rPr lang="ja-JP" altLang="en-US" sz="2400" b="1" u="sng" dirty="0">
                <a:solidFill>
                  <a:prstClr val="black">
                    <a:lumMod val="65000"/>
                    <a:lumOff val="35000"/>
                  </a:prstClr>
                </a:solidFill>
                <a:cs typeface="Kazesawa Regular" panose="020B0502020203020207" pitchFamily="50" charset="-128"/>
              </a:rPr>
              <a:t>としての側面</a:t>
            </a:r>
            <a:r>
              <a:rPr lang="ja-JP" altLang="en-US" sz="2400" dirty="0">
                <a:solidFill>
                  <a:prstClr val="black">
                    <a:lumMod val="65000"/>
                    <a:lumOff val="35000"/>
                  </a:prstClr>
                </a:solidFill>
                <a:cs typeface="Kazesawa Regular" panose="020B0502020203020207" pitchFamily="50" charset="-128"/>
              </a:rPr>
              <a:t>も持っている</a:t>
            </a:r>
          </a:p>
          <a:p>
            <a:pPr marL="457200" lvl="0" indent="-457200">
              <a:lnSpc>
                <a:spcPct val="150000"/>
              </a:lnSpc>
              <a:buFont typeface="Kazesawa Regular" panose="020B0502020203020207" pitchFamily="50" charset="-128"/>
              <a:buChar char="‣"/>
            </a:pPr>
            <a:r>
              <a:rPr lang="ja-JP" altLang="en-US" sz="2400" dirty="0">
                <a:solidFill>
                  <a:prstClr val="black">
                    <a:lumMod val="65000"/>
                    <a:lumOff val="35000"/>
                  </a:prstClr>
                </a:solidFill>
                <a:cs typeface="Kazesawa Regular" panose="020B0502020203020207" pitchFamily="50" charset="-128"/>
              </a:rPr>
              <a:t>最近の </a:t>
            </a:r>
            <a:r>
              <a:rPr lang="en-US" altLang="ja-JP" sz="2400" b="1" u="sng" dirty="0">
                <a:solidFill>
                  <a:prstClr val="black">
                    <a:lumMod val="65000"/>
                    <a:lumOff val="35000"/>
                  </a:prstClr>
                </a:solidFill>
                <a:cs typeface="Kazesawa Regular" panose="020B0502020203020207" pitchFamily="50" charset="-128"/>
              </a:rPr>
              <a:t>Git </a:t>
            </a:r>
            <a:r>
              <a:rPr lang="ja-JP" altLang="en-US" sz="2400" b="1" u="sng" dirty="0">
                <a:solidFill>
                  <a:prstClr val="black">
                    <a:lumMod val="65000"/>
                    <a:lumOff val="35000"/>
                  </a:prstClr>
                </a:solidFill>
                <a:cs typeface="Kazesawa Regular" panose="020B0502020203020207" pitchFamily="50" charset="-128"/>
              </a:rPr>
              <a:t>を用いた </a:t>
            </a:r>
            <a:r>
              <a:rPr lang="en-US" altLang="ja-JP" sz="2400" b="1" u="sng" dirty="0">
                <a:solidFill>
                  <a:prstClr val="black">
                    <a:lumMod val="65000"/>
                    <a:lumOff val="35000"/>
                  </a:prstClr>
                </a:solidFill>
                <a:cs typeface="Kazesawa Regular" panose="020B0502020203020207" pitchFamily="50" charset="-128"/>
              </a:rPr>
              <a:t>OSS </a:t>
            </a:r>
            <a:r>
              <a:rPr lang="ja-JP" altLang="en-US" sz="2400" b="1" u="sng" dirty="0">
                <a:solidFill>
                  <a:prstClr val="black">
                    <a:lumMod val="65000"/>
                    <a:lumOff val="35000"/>
                  </a:prstClr>
                </a:solidFill>
                <a:cs typeface="Kazesawa Regular" panose="020B0502020203020207" pitchFamily="50" charset="-128"/>
              </a:rPr>
              <a:t>開発</a:t>
            </a:r>
            <a:r>
              <a:rPr lang="ja-JP" altLang="en-US" sz="2400" dirty="0">
                <a:solidFill>
                  <a:prstClr val="black">
                    <a:lumMod val="65000"/>
                    <a:lumOff val="35000"/>
                  </a:prstClr>
                </a:solidFill>
                <a:cs typeface="Kazesawa Regular" panose="020B0502020203020207" pitchFamily="50" charset="-128"/>
              </a:rPr>
              <a:t>の</a:t>
            </a:r>
            <a:r>
              <a:rPr lang="ja-JP" altLang="en-US" sz="2400" b="1" u="sng" dirty="0">
                <a:solidFill>
                  <a:prstClr val="black">
                    <a:lumMod val="65000"/>
                    <a:lumOff val="35000"/>
                  </a:prstClr>
                </a:solidFill>
                <a:cs typeface="Kazesawa Regular" panose="020B0502020203020207" pitchFamily="50" charset="-128"/>
              </a:rPr>
              <a:t>ホスティングサービス</a:t>
            </a:r>
            <a:r>
              <a:rPr lang="ja-JP" altLang="en-US" sz="2400" dirty="0">
                <a:solidFill>
                  <a:prstClr val="black">
                    <a:lumMod val="65000"/>
                    <a:lumOff val="35000"/>
                  </a:prstClr>
                </a:solidFill>
                <a:cs typeface="Kazesawa Regular" panose="020B0502020203020207" pitchFamily="50" charset="-128"/>
              </a:rPr>
              <a:t>としては</a:t>
            </a:r>
            <a:br>
              <a:rPr lang="ja-JP" altLang="en-US" sz="2400" dirty="0">
                <a:solidFill>
                  <a:prstClr val="black">
                    <a:lumMod val="65000"/>
                    <a:lumOff val="35000"/>
                  </a:prstClr>
                </a:solidFill>
                <a:cs typeface="Kazesawa Regular" panose="020B0502020203020207" pitchFamily="50" charset="-128"/>
              </a:rPr>
            </a:br>
            <a:r>
              <a:rPr lang="ja-JP" altLang="en-US" sz="2400" b="1" u="sng" dirty="0">
                <a:solidFill>
                  <a:prstClr val="black">
                    <a:lumMod val="65000"/>
                    <a:lumOff val="35000"/>
                  </a:prstClr>
                </a:solidFill>
                <a:cs typeface="Kazesawa Regular" panose="020B0502020203020207" pitchFamily="50" charset="-128"/>
              </a:rPr>
              <a:t>ほぼデファクトスタンダード</a:t>
            </a: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23</a:t>
            </a:fld>
            <a:endParaRPr kumimoji="1" lang="ja-JP" altLang="en-US"/>
          </a:p>
        </p:txBody>
      </p:sp>
    </p:spTree>
    <p:extLst>
      <p:ext uri="{BB962C8B-B14F-4D97-AF65-F5344CB8AC3E}">
        <p14:creationId xmlns:p14="http://schemas.microsoft.com/office/powerpoint/2010/main" val="1214864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アカウン</a:t>
            </a:r>
            <a:r>
              <a:rPr lang="ja-JP" altLang="en-US" sz="2400" dirty="0" smtClean="0">
                <a:solidFill>
                  <a:schemeClr val="bg1"/>
                </a:solidFill>
                <a:latin typeface="+mj-lt"/>
                <a:ea typeface="+mj-ea"/>
              </a:rPr>
              <a:t>ト</a:t>
            </a:r>
            <a:r>
              <a:rPr lang="ja-JP" altLang="en-US" sz="2400" dirty="0">
                <a:solidFill>
                  <a:schemeClr val="bg1"/>
                </a:solidFill>
                <a:latin typeface="+mj-lt"/>
                <a:ea typeface="+mj-ea"/>
              </a:rPr>
              <a:t>登録</a:t>
            </a:r>
            <a:r>
              <a:rPr lang="ja-JP" altLang="en-US" sz="2400" dirty="0" smtClean="0">
                <a:solidFill>
                  <a:schemeClr val="bg1"/>
                </a:solidFill>
                <a:latin typeface="+mj-lt"/>
                <a:ea typeface="+mj-ea"/>
              </a:rPr>
              <a:t> </a:t>
            </a:r>
            <a:endParaRPr kumimoji="1" lang="ja-JP" altLang="en-US" sz="2400" dirty="0">
              <a:solidFill>
                <a:schemeClr val="bg1"/>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24</a:t>
            </a:fld>
            <a:endParaRPr kumimoji="1" lang="ja-JP" altLang="en-US"/>
          </a:p>
        </p:txBody>
      </p:sp>
    </p:spTree>
    <p:extLst>
      <p:ext uri="{BB962C8B-B14F-4D97-AF65-F5344CB8AC3E}">
        <p14:creationId xmlns:p14="http://schemas.microsoft.com/office/powerpoint/2010/main" val="231074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ア</a:t>
            </a:r>
            <a:r>
              <a:rPr lang="ja-JP" altLang="en-US" sz="2000" b="1" dirty="0">
                <a:latin typeface="+mj-lt"/>
                <a:ea typeface="+mj-ea"/>
              </a:rPr>
              <a:t>カウン</a:t>
            </a:r>
            <a:r>
              <a:rPr lang="ja-JP" altLang="en-US" sz="2000" b="1" dirty="0" smtClean="0">
                <a:latin typeface="+mj-lt"/>
                <a:ea typeface="+mj-ea"/>
              </a:rPr>
              <a:t>ト</a:t>
            </a:r>
            <a:r>
              <a:rPr lang="ja-JP" altLang="en-US" sz="2000" b="1" dirty="0">
                <a:latin typeface="+mj-lt"/>
                <a:ea typeface="+mj-ea"/>
              </a:rPr>
              <a:t>登録</a:t>
            </a:r>
          </a:p>
        </p:txBody>
      </p:sp>
      <p:sp>
        <p:nvSpPr>
          <p:cNvPr id="6" name="正方形/長方形 5"/>
          <p:cNvSpPr/>
          <p:nvPr/>
        </p:nvSpPr>
        <p:spPr>
          <a:xfrm>
            <a:off x="736882" y="1080978"/>
            <a:ext cx="4944590" cy="8575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3600" b="1" dirty="0" smtClean="0">
                <a:latin typeface="+mj-lt"/>
                <a:ea typeface="+mj-ea"/>
              </a:rPr>
              <a:t>① </a:t>
            </a:r>
            <a:r>
              <a:rPr lang="ja-JP" altLang="en-US" sz="3600" b="1" dirty="0">
                <a:latin typeface="+mj-lt"/>
                <a:ea typeface="+mj-ea"/>
              </a:rPr>
              <a:t>アカウン</a:t>
            </a:r>
            <a:r>
              <a:rPr lang="ja-JP" altLang="en-US" sz="3600" b="1" dirty="0" smtClean="0">
                <a:latin typeface="+mj-lt"/>
                <a:ea typeface="+mj-ea"/>
              </a:rPr>
              <a:t>ト</a:t>
            </a:r>
            <a:r>
              <a:rPr lang="ja-JP" altLang="en-US" sz="3600" b="1" dirty="0">
                <a:latin typeface="+mj-lt"/>
                <a:ea typeface="+mj-ea"/>
              </a:rPr>
              <a:t>登録</a:t>
            </a:r>
            <a:endParaRPr kumimoji="1" lang="ja-JP" altLang="en-US" sz="3600" b="1" dirty="0">
              <a:latin typeface="+mj-lt"/>
              <a:ea typeface="+mj-ea"/>
            </a:endParaRPr>
          </a:p>
        </p:txBody>
      </p:sp>
      <p:sp>
        <p:nvSpPr>
          <p:cNvPr id="9" name="テキスト ボックス 8"/>
          <p:cNvSpPr txBox="1"/>
          <p:nvPr/>
        </p:nvSpPr>
        <p:spPr>
          <a:xfrm>
            <a:off x="6571488" y="2529916"/>
            <a:ext cx="5364480" cy="3323987"/>
          </a:xfrm>
          <a:prstGeom prst="rect">
            <a:avLst/>
          </a:prstGeom>
          <a:noFill/>
        </p:spPr>
        <p:txBody>
          <a:bodyPr wrap="square" rtlCol="0" anchor="ctr">
            <a:spAutoFit/>
          </a:bodyPr>
          <a:lstStyle/>
          <a:p>
            <a:pPr lvl="0">
              <a:lnSpc>
                <a:spcPct val="150000"/>
              </a:lnSpc>
            </a:pPr>
            <a:r>
              <a:rPr lang="en-US" altLang="ja-JP" sz="2000" dirty="0">
                <a:solidFill>
                  <a:prstClr val="black">
                    <a:lumMod val="65000"/>
                    <a:lumOff val="35000"/>
                  </a:prstClr>
                </a:solidFill>
                <a:cs typeface="Kazesawa Regular" panose="020B0502020203020207" pitchFamily="50" charset="-128"/>
              </a:rPr>
              <a:t>GitHub</a:t>
            </a:r>
          </a:p>
          <a:p>
            <a:pPr lvl="0">
              <a:lnSpc>
                <a:spcPct val="150000"/>
              </a:lnSpc>
            </a:pPr>
            <a:r>
              <a:rPr lang="en-US" altLang="ja-JP" sz="2000" b="1" u="sng" dirty="0">
                <a:solidFill>
                  <a:prstClr val="black">
                    <a:lumMod val="65000"/>
                    <a:lumOff val="35000"/>
                  </a:prstClr>
                </a:solidFill>
                <a:cs typeface="Kazesawa Regular" panose="020B0502020203020207" pitchFamily="50" charset="-128"/>
              </a:rPr>
              <a:t>https://github.com/</a:t>
            </a:r>
          </a:p>
          <a:p>
            <a:pPr lvl="0">
              <a:lnSpc>
                <a:spcPct val="150000"/>
              </a:lnSpc>
            </a:pPr>
            <a:r>
              <a:rPr lang="ja-JP" altLang="en-US" sz="2000" dirty="0">
                <a:solidFill>
                  <a:prstClr val="black">
                    <a:lumMod val="65000"/>
                    <a:lumOff val="35000"/>
                  </a:prstClr>
                </a:solidFill>
                <a:cs typeface="Kazesawa Regular" panose="020B0502020203020207" pitchFamily="50" charset="-128"/>
              </a:rPr>
              <a:t>へアクセスしてアカウントを作成します</a:t>
            </a:r>
          </a:p>
          <a:p>
            <a:pPr lvl="0">
              <a:lnSpc>
                <a:spcPct val="150000"/>
              </a:lnSpc>
            </a:pPr>
            <a:r>
              <a:rPr lang="en-US" altLang="ja-JP" sz="2000" dirty="0" smtClean="0">
                <a:solidFill>
                  <a:prstClr val="black">
                    <a:lumMod val="65000"/>
                    <a:lumOff val="35000"/>
                  </a:prstClr>
                </a:solidFill>
                <a:cs typeface="Kazesawa Regular" panose="020B0502020203020207" pitchFamily="50" charset="-128"/>
              </a:rPr>
              <a:t>(</a:t>
            </a:r>
            <a:r>
              <a:rPr lang="ja-JP" altLang="en-US" sz="2000" dirty="0" smtClean="0">
                <a:solidFill>
                  <a:prstClr val="black">
                    <a:lumMod val="65000"/>
                    <a:lumOff val="35000"/>
                  </a:prstClr>
                </a:solidFill>
                <a:cs typeface="Kazesawa Regular" panose="020B0502020203020207" pitchFamily="50" charset="-128"/>
              </a:rPr>
              <a:t>特</a:t>
            </a:r>
            <a:r>
              <a:rPr lang="ja-JP" altLang="en-US" sz="2000" dirty="0">
                <a:solidFill>
                  <a:prstClr val="black">
                    <a:lumMod val="65000"/>
                    <a:lumOff val="35000"/>
                  </a:prstClr>
                </a:solidFill>
                <a:cs typeface="Kazesawa Regular" panose="020B0502020203020207" pitchFamily="50" charset="-128"/>
              </a:rPr>
              <a:t>に躓くところはないはず</a:t>
            </a:r>
            <a:r>
              <a:rPr lang="ja-JP" altLang="en-US" sz="2000" dirty="0" smtClean="0">
                <a:solidFill>
                  <a:prstClr val="black">
                    <a:lumMod val="65000"/>
                    <a:lumOff val="35000"/>
                  </a:prstClr>
                </a:solidFill>
                <a:cs typeface="Kazesawa Regular" panose="020B0502020203020207" pitchFamily="50" charset="-128"/>
              </a:rPr>
              <a:t>です</a:t>
            </a:r>
            <a:r>
              <a:rPr lang="en-US" altLang="ja-JP" sz="2000" dirty="0" smtClean="0">
                <a:solidFill>
                  <a:prstClr val="black">
                    <a:lumMod val="65000"/>
                    <a:lumOff val="35000"/>
                  </a:prstClr>
                </a:solidFill>
                <a:cs typeface="Kazesawa Regular" panose="020B0502020203020207" pitchFamily="50" charset="-128"/>
              </a:rPr>
              <a:t>)</a:t>
            </a:r>
            <a:endParaRPr lang="ja-JP" altLang="en-US" sz="2000" dirty="0">
              <a:solidFill>
                <a:prstClr val="black">
                  <a:lumMod val="65000"/>
                  <a:lumOff val="35000"/>
                </a:prstClr>
              </a:solidFill>
              <a:cs typeface="Kazesawa Regular" panose="020B0502020203020207" pitchFamily="50" charset="-128"/>
            </a:endParaRPr>
          </a:p>
          <a:p>
            <a:pPr lvl="0">
              <a:lnSpc>
                <a:spcPct val="150000"/>
              </a:lnSpc>
            </a:pPr>
            <a:r>
              <a:rPr lang="ja-JP" altLang="en-US" sz="2000" dirty="0">
                <a:solidFill>
                  <a:prstClr val="black">
                    <a:lumMod val="65000"/>
                    <a:lumOff val="35000"/>
                  </a:prstClr>
                </a:solidFill>
                <a:cs typeface="Kazesawa Regular" panose="020B0502020203020207" pitchFamily="50" charset="-128"/>
              </a:rPr>
              <a:t>重要なのは</a:t>
            </a:r>
            <a:r>
              <a:rPr lang="ja-JP" altLang="en-US" sz="2000" b="1" u="sng" dirty="0">
                <a:solidFill>
                  <a:prstClr val="black">
                    <a:lumMod val="65000"/>
                    <a:lumOff val="35000"/>
                  </a:prstClr>
                </a:solidFill>
                <a:cs typeface="Kazesawa Regular" panose="020B0502020203020207" pitchFamily="50" charset="-128"/>
              </a:rPr>
              <a:t>必ずメール確認</a:t>
            </a:r>
            <a:r>
              <a:rPr lang="ja-JP" altLang="en-US" sz="2000" dirty="0">
                <a:solidFill>
                  <a:prstClr val="black">
                    <a:lumMod val="65000"/>
                    <a:lumOff val="35000"/>
                  </a:prstClr>
                </a:solidFill>
                <a:cs typeface="Kazesawa Regular" panose="020B0502020203020207" pitchFamily="50" charset="-128"/>
              </a:rPr>
              <a:t>を行うこと</a:t>
            </a:r>
          </a:p>
          <a:p>
            <a:pPr lvl="0">
              <a:lnSpc>
                <a:spcPct val="150000"/>
              </a:lnSpc>
            </a:pPr>
            <a:r>
              <a:rPr lang="ja-JP" altLang="en-US" sz="2000" dirty="0">
                <a:solidFill>
                  <a:prstClr val="black">
                    <a:lumMod val="65000"/>
                    <a:lumOff val="35000"/>
                  </a:prstClr>
                </a:solidFill>
                <a:cs typeface="Kazesawa Regular" panose="020B0502020203020207" pitchFamily="50" charset="-128"/>
              </a:rPr>
              <a:t>これを行わないと </a:t>
            </a:r>
            <a:r>
              <a:rPr lang="en-US" altLang="ja-JP" sz="2000" dirty="0">
                <a:solidFill>
                  <a:prstClr val="black">
                    <a:lumMod val="65000"/>
                    <a:lumOff val="35000"/>
                  </a:prstClr>
                </a:solidFill>
                <a:cs typeface="Kazesawa Regular" panose="020B0502020203020207" pitchFamily="50" charset="-128"/>
              </a:rPr>
              <a:t>GitHub </a:t>
            </a:r>
            <a:r>
              <a:rPr lang="ja-JP" altLang="en-US" sz="2000" dirty="0">
                <a:solidFill>
                  <a:prstClr val="black">
                    <a:lumMod val="65000"/>
                    <a:lumOff val="35000"/>
                  </a:prstClr>
                </a:solidFill>
                <a:cs typeface="Kazesawa Regular" panose="020B0502020203020207" pitchFamily="50" charset="-128"/>
              </a:rPr>
              <a:t>上でのリポジトリの操作ができません</a:t>
            </a:r>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1" y="2368960"/>
            <a:ext cx="5590767" cy="3645901"/>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25</a:t>
            </a:fld>
            <a:endParaRPr kumimoji="1" lang="ja-JP" altLang="en-US"/>
          </a:p>
        </p:txBody>
      </p:sp>
    </p:spTree>
    <p:extLst>
      <p:ext uri="{BB962C8B-B14F-4D97-AF65-F5344CB8AC3E}">
        <p14:creationId xmlns:p14="http://schemas.microsoft.com/office/powerpoint/2010/main" val="3262505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chemeClr val="bg1"/>
                </a:solidFill>
                <a:latin typeface="+mj-lt"/>
                <a:ea typeface="+mj-ea"/>
              </a:rPr>
              <a:t>開</a:t>
            </a:r>
            <a:r>
              <a:rPr lang="ja-JP" altLang="en-US" sz="2400" dirty="0" smtClean="0">
                <a:solidFill>
                  <a:schemeClr val="bg1"/>
                </a:solidFill>
                <a:latin typeface="+mj-lt"/>
                <a:ea typeface="+mj-ea"/>
              </a:rPr>
              <a:t>発</a:t>
            </a:r>
            <a:r>
              <a:rPr lang="ja-JP" altLang="en-US" sz="2400" dirty="0">
                <a:solidFill>
                  <a:schemeClr val="bg1"/>
                </a:solidFill>
                <a:latin typeface="+mj-lt"/>
                <a:ea typeface="+mj-ea"/>
              </a:rPr>
              <a:t>フロ</a:t>
            </a:r>
            <a:r>
              <a:rPr lang="ja-JP" altLang="en-US" sz="2400" dirty="0" smtClean="0">
                <a:solidFill>
                  <a:schemeClr val="bg1"/>
                </a:solidFill>
                <a:latin typeface="+mj-lt"/>
                <a:ea typeface="+mj-ea"/>
              </a:rPr>
              <a:t>ー</a:t>
            </a:r>
            <a:r>
              <a:rPr lang="ja-JP" altLang="en-US" sz="2400" dirty="0">
                <a:solidFill>
                  <a:schemeClr val="bg1"/>
                </a:solidFill>
                <a:latin typeface="+mj-lt"/>
                <a:ea typeface="+mj-ea"/>
              </a:rPr>
              <a:t>ハンズオン</a:t>
            </a:r>
            <a:endParaRPr kumimoji="1" lang="ja-JP" altLang="en-US" sz="2400" dirty="0">
              <a:solidFill>
                <a:schemeClr val="bg1"/>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solidFill>
            <a:srgbClr val="595959"/>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chemeClr val="bg1"/>
                </a:solidFill>
                <a:latin typeface="+mj-lt"/>
                <a:ea typeface="+mj-ea"/>
              </a:rPr>
              <a:t>GitHub</a:t>
            </a:r>
            <a:endParaRPr kumimoji="1" lang="ja-JP" altLang="en-US" sz="2400" dirty="0">
              <a:solidFill>
                <a:schemeClr val="bg1"/>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26</a:t>
            </a:fld>
            <a:endParaRPr kumimoji="1" lang="ja-JP" altLang="en-US"/>
          </a:p>
        </p:txBody>
      </p:sp>
    </p:spTree>
    <p:extLst>
      <p:ext uri="{BB962C8B-B14F-4D97-AF65-F5344CB8AC3E}">
        <p14:creationId xmlns:p14="http://schemas.microsoft.com/office/powerpoint/2010/main" val="4054302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sp>
        <p:nvSpPr>
          <p:cNvPr id="9" name="テキスト ボックス 8"/>
          <p:cNvSpPr txBox="1"/>
          <p:nvPr/>
        </p:nvSpPr>
        <p:spPr>
          <a:xfrm>
            <a:off x="1922263" y="1220701"/>
            <a:ext cx="8347475" cy="461665"/>
          </a:xfrm>
          <a:prstGeom prst="rect">
            <a:avLst/>
          </a:prstGeom>
          <a:noFill/>
        </p:spPr>
        <p:txBody>
          <a:bodyPr wrap="square" rtlCol="0" anchor="ctr">
            <a:spAutoFit/>
          </a:bodyPr>
          <a:lstStyle/>
          <a:p>
            <a:pPr lvl="0" algn="ctr"/>
            <a:r>
              <a:rPr lang="en-US" altLang="ja-JP" sz="2400" dirty="0">
                <a:solidFill>
                  <a:prstClr val="black">
                    <a:lumMod val="65000"/>
                    <a:lumOff val="35000"/>
                  </a:prstClr>
                </a:solidFill>
                <a:cs typeface="Kazesawa Regular" panose="020B0502020203020207" pitchFamily="50" charset="-128"/>
              </a:rPr>
              <a:t>Git </a:t>
            </a:r>
            <a:r>
              <a:rPr lang="ja-JP" altLang="en-US" sz="2400" dirty="0" smtClean="0">
                <a:solidFill>
                  <a:schemeClr val="tx1">
                    <a:lumMod val="65000"/>
                    <a:lumOff val="35000"/>
                  </a:schemeClr>
                </a:solidFill>
                <a:cs typeface="Kazesawa Regular" panose="020B0502020203020207" pitchFamily="50" charset="-128"/>
              </a:rPr>
              <a:t>のリ</a:t>
            </a:r>
            <a:r>
              <a:rPr lang="ja-JP" altLang="en-US" sz="2400" dirty="0">
                <a:solidFill>
                  <a:schemeClr val="tx1">
                    <a:lumMod val="65000"/>
                    <a:lumOff val="35000"/>
                  </a:schemeClr>
                </a:solidFill>
                <a:cs typeface="Kazesawa Regular" panose="020B0502020203020207" pitchFamily="50" charset="-128"/>
              </a:rPr>
              <a:t>ポジト</a:t>
            </a:r>
            <a:r>
              <a:rPr lang="ja-JP" altLang="en-US" sz="2400" dirty="0" smtClean="0">
                <a:solidFill>
                  <a:schemeClr val="tx1">
                    <a:lumMod val="65000"/>
                    <a:lumOff val="35000"/>
                  </a:schemeClr>
                </a:solidFill>
                <a:cs typeface="Kazesawa Regular" panose="020B0502020203020207" pitchFamily="50" charset="-128"/>
              </a:rPr>
              <a:t>リは</a:t>
            </a:r>
            <a:r>
              <a:rPr lang="en-US" altLang="ja-JP" sz="2400" dirty="0">
                <a:solidFill>
                  <a:prstClr val="black">
                    <a:lumMod val="65000"/>
                    <a:lumOff val="35000"/>
                  </a:prstClr>
                </a:solidFill>
                <a:cs typeface="Kazesawa Regular" panose="020B0502020203020207" pitchFamily="50" charset="-128"/>
              </a:rPr>
              <a:t>2</a:t>
            </a:r>
            <a:r>
              <a:rPr lang="ja-JP" altLang="en-US" sz="2400" dirty="0">
                <a:solidFill>
                  <a:prstClr val="black">
                    <a:lumMod val="65000"/>
                    <a:lumOff val="35000"/>
                  </a:prstClr>
                </a:solidFill>
                <a:cs typeface="Kazesawa Regular" panose="020B0502020203020207" pitchFamily="50" charset="-128"/>
              </a:rPr>
              <a:t>つの場所に存在することができます</a:t>
            </a:r>
          </a:p>
        </p:txBody>
      </p:sp>
      <p:grpSp>
        <p:nvGrpSpPr>
          <p:cNvPr id="8" name="グループ化 7"/>
          <p:cNvGrpSpPr/>
          <p:nvPr/>
        </p:nvGrpSpPr>
        <p:grpSpPr>
          <a:xfrm>
            <a:off x="2125453" y="2074685"/>
            <a:ext cx="3600000" cy="1699294"/>
            <a:chOff x="1857229" y="2074685"/>
            <a:chExt cx="3600000" cy="1699294"/>
          </a:xfrm>
        </p:grpSpPr>
        <p:sp>
          <p:nvSpPr>
            <p:cNvPr id="11" name="正方形/長方形 10"/>
            <p:cNvSpPr/>
            <p:nvPr/>
          </p:nvSpPr>
          <p:spPr>
            <a:xfrm>
              <a:off x="1857229" y="2074686"/>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自分</a:t>
              </a:r>
              <a:r>
                <a:rPr lang="ja-JP" altLang="en-US" sz="2400" dirty="0" smtClean="0">
                  <a:solidFill>
                    <a:srgbClr val="FAFAFA"/>
                  </a:solidFill>
                  <a:latin typeface="+mj-lt"/>
                  <a:ea typeface="+mj-ea"/>
                  <a:cs typeface="Kazesawa Regular" panose="020B0502020203020207" pitchFamily="50" charset="-128"/>
                </a:rPr>
                <a:t>の</a:t>
              </a:r>
              <a:r>
                <a:rPr lang="en-US" altLang="ja-JP" sz="2400" dirty="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12" name="正方形/長方形 11"/>
            <p:cNvSpPr/>
            <p:nvPr/>
          </p:nvSpPr>
          <p:spPr>
            <a:xfrm>
              <a:off x="1857229" y="2074685"/>
              <a:ext cx="3600000" cy="1699294"/>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1"/>
            <p:cNvSpPr txBox="1">
              <a:spLocks/>
            </p:cNvSpPr>
            <p:nvPr/>
          </p:nvSpPr>
          <p:spPr>
            <a:xfrm>
              <a:off x="2076910" y="3256184"/>
              <a:ext cx="3160638"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2"/>
                  </a:solidFill>
                  <a:latin typeface="+mj-lt"/>
                  <a:ea typeface="+mj-ea"/>
                  <a:cs typeface="Kazesawa Regular" panose="020B0502020203020207" pitchFamily="50" charset="-128"/>
                </a:rPr>
                <a:t>ローカルリポジトリ</a:t>
              </a:r>
            </a:p>
          </p:txBody>
        </p:sp>
      </p:grpSp>
      <p:grpSp>
        <p:nvGrpSpPr>
          <p:cNvPr id="14" name="グループ化 13"/>
          <p:cNvGrpSpPr/>
          <p:nvPr/>
        </p:nvGrpSpPr>
        <p:grpSpPr>
          <a:xfrm>
            <a:off x="6533969" y="2074684"/>
            <a:ext cx="3600000" cy="1699295"/>
            <a:chOff x="6265745" y="2074684"/>
            <a:chExt cx="3600000" cy="1699295"/>
          </a:xfrm>
        </p:grpSpPr>
        <p:sp>
          <p:nvSpPr>
            <p:cNvPr id="15" name="正方形/長方形 14"/>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16" name="正方形/長方形 15"/>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19" name="テキスト ボックス 18"/>
          <p:cNvSpPr txBox="1"/>
          <p:nvPr/>
        </p:nvSpPr>
        <p:spPr>
          <a:xfrm>
            <a:off x="1731901" y="5146065"/>
            <a:ext cx="8728198" cy="461665"/>
          </a:xfrm>
          <a:prstGeom prst="rect">
            <a:avLst/>
          </a:prstGeom>
          <a:noFill/>
        </p:spPr>
        <p:txBody>
          <a:bodyPr wrap="square" rtlCol="0" anchor="ctr">
            <a:spAutoFit/>
          </a:bodyPr>
          <a:lstStyle/>
          <a:p>
            <a:pPr lvl="0" algn="ctr"/>
            <a:r>
              <a:rPr lang="ja-JP" altLang="en-US" sz="2400" dirty="0" smtClean="0">
                <a:solidFill>
                  <a:prstClr val="black">
                    <a:lumMod val="65000"/>
                    <a:lumOff val="35000"/>
                  </a:prstClr>
                </a:solidFill>
                <a:cs typeface="Kazesawa Regular" panose="020B0502020203020207" pitchFamily="50" charset="-128"/>
              </a:rPr>
              <a:t>それぞれのリポジトリには</a:t>
            </a:r>
            <a:r>
              <a:rPr lang="ja-JP" altLang="en-US" sz="2400" b="1" u="sng" dirty="0" smtClean="0">
                <a:solidFill>
                  <a:prstClr val="black">
                    <a:lumMod val="65000"/>
                    <a:lumOff val="35000"/>
                  </a:prstClr>
                </a:solidFill>
                <a:cs typeface="Kazesawa Regular" panose="020B0502020203020207" pitchFamily="50" charset="-128"/>
              </a:rPr>
              <a:t>役割</a:t>
            </a:r>
            <a:r>
              <a:rPr lang="ja-JP" altLang="en-US" sz="2400" dirty="0" smtClean="0">
                <a:solidFill>
                  <a:prstClr val="black">
                    <a:lumMod val="65000"/>
                    <a:lumOff val="35000"/>
                  </a:prstClr>
                </a:solidFill>
                <a:cs typeface="Kazesawa Regular" panose="020B0502020203020207" pitchFamily="50" charset="-128"/>
              </a:rPr>
              <a:t>がある</a:t>
            </a:r>
            <a:endParaRPr lang="ja-JP" altLang="en-US" sz="2400" dirty="0">
              <a:solidFill>
                <a:prstClr val="black">
                  <a:lumMod val="65000"/>
                  <a:lumOff val="35000"/>
                </a:prstClr>
              </a:solidFill>
              <a:cs typeface="Kazesawa Regular" panose="020B0502020203020207" pitchFamily="50" charset="-128"/>
            </a:endParaRPr>
          </a:p>
        </p:txBody>
      </p:sp>
      <p:sp>
        <p:nvSpPr>
          <p:cNvPr id="18" name="テキスト ボックス 17"/>
          <p:cNvSpPr txBox="1"/>
          <p:nvPr/>
        </p:nvSpPr>
        <p:spPr>
          <a:xfrm>
            <a:off x="2125453" y="4052633"/>
            <a:ext cx="3599999"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編集履歴管理</a:t>
            </a:r>
            <a:endParaRPr lang="ja-JP" altLang="en-US" sz="2400" b="1" u="sng" dirty="0">
              <a:solidFill>
                <a:prstClr val="black">
                  <a:lumMod val="65000"/>
                  <a:lumOff val="35000"/>
                </a:prstClr>
              </a:solidFill>
              <a:cs typeface="Kazesawa Regular" panose="020B0502020203020207" pitchFamily="50" charset="-128"/>
            </a:endParaRPr>
          </a:p>
        </p:txBody>
      </p:sp>
      <p:sp>
        <p:nvSpPr>
          <p:cNvPr id="21" name="テキスト ボックス 20"/>
          <p:cNvSpPr txBox="1"/>
          <p:nvPr/>
        </p:nvSpPr>
        <p:spPr>
          <a:xfrm>
            <a:off x="6533969" y="4052633"/>
            <a:ext cx="3600000" cy="461665"/>
          </a:xfrm>
          <a:prstGeom prst="rect">
            <a:avLst/>
          </a:prstGeom>
          <a:noFill/>
        </p:spPr>
        <p:txBody>
          <a:bodyPr wrap="square" rtlCol="0" anchor="ctr">
            <a:spAutoFit/>
          </a:bodyPr>
          <a:lstStyle/>
          <a:p>
            <a:pPr lvl="0" algn="ctr"/>
            <a:r>
              <a:rPr lang="ja-JP" altLang="en-US" sz="2400" b="1" u="sng" dirty="0" smtClean="0">
                <a:solidFill>
                  <a:prstClr val="black">
                    <a:lumMod val="65000"/>
                    <a:lumOff val="35000"/>
                  </a:prstClr>
                </a:solidFill>
                <a:cs typeface="Kazesawa Regular" panose="020B0502020203020207" pitchFamily="50" charset="-128"/>
              </a:rPr>
              <a:t>統合作業（マージ）</a:t>
            </a:r>
            <a:endParaRPr lang="ja-JP" altLang="en-US" sz="2400" b="1" u="sng" dirty="0">
              <a:solidFill>
                <a:prstClr val="black">
                  <a:lumMod val="65000"/>
                  <a:lumOff val="35000"/>
                </a:prstClr>
              </a:solidFill>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27</a:t>
            </a:fld>
            <a:endParaRPr kumimoji="1" lang="ja-JP" altLang="en-US"/>
          </a:p>
        </p:txBody>
      </p:sp>
    </p:spTree>
    <p:extLst>
      <p:ext uri="{BB962C8B-B14F-4D97-AF65-F5344CB8AC3E}">
        <p14:creationId xmlns:p14="http://schemas.microsoft.com/office/powerpoint/2010/main" val="376359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2000" b="1" dirty="0">
                <a:latin typeface="+mj-lt"/>
                <a:ea typeface="+mj-ea"/>
              </a:rPr>
              <a:t>GitHub </a:t>
            </a:r>
            <a:r>
              <a:rPr lang="en-US" altLang="ja-JP" sz="2000" b="1" dirty="0" smtClean="0">
                <a:latin typeface="+mj-lt"/>
                <a:ea typeface="+mj-ea"/>
              </a:rPr>
              <a:t>| </a:t>
            </a:r>
            <a:r>
              <a:rPr lang="ja-JP" altLang="en-US" sz="2000" b="1" dirty="0" smtClean="0">
                <a:latin typeface="+mj-lt"/>
                <a:ea typeface="+mj-ea"/>
              </a:rPr>
              <a:t>開発フローハンズオン</a:t>
            </a:r>
            <a:endParaRPr lang="ja-JP" altLang="en-US" sz="2000" b="1" dirty="0">
              <a:latin typeface="+mj-lt"/>
              <a:ea typeface="+mj-ea"/>
            </a:endParaRPr>
          </a:p>
        </p:txBody>
      </p:sp>
      <p:grpSp>
        <p:nvGrpSpPr>
          <p:cNvPr id="25" name="グループ化 24"/>
          <p:cNvGrpSpPr/>
          <p:nvPr/>
        </p:nvGrpSpPr>
        <p:grpSpPr>
          <a:xfrm>
            <a:off x="1289498" y="770061"/>
            <a:ext cx="3600000" cy="2680379"/>
            <a:chOff x="1316053" y="1093600"/>
            <a:chExt cx="3600000" cy="2680379"/>
          </a:xfrm>
        </p:grpSpPr>
        <p:sp>
          <p:nvSpPr>
            <p:cNvPr id="26" name="正方形/長方形 25"/>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rgbClr val="FAFAFA"/>
                  </a:solidFill>
                  <a:latin typeface="+mj-lt"/>
                  <a:ea typeface="+mj-ea"/>
                  <a:cs typeface="Kazesawa Regular" panose="020B0502020203020207" pitchFamily="50" charset="-128"/>
                </a:rPr>
                <a:t>A</a:t>
              </a:r>
              <a:r>
                <a:rPr kumimoji="1" lang="ja-JP" altLang="en-US" sz="2400" dirty="0" smtClean="0">
                  <a:solidFill>
                    <a:srgbClr val="FAFAFA"/>
                  </a:solidFill>
                  <a:latin typeface="+mj-lt"/>
                  <a:ea typeface="+mj-ea"/>
                  <a:cs typeface="Kazesawa Regular" panose="020B0502020203020207" pitchFamily="50" charset="-128"/>
                </a:rPr>
                <a:t> さんの </a:t>
              </a:r>
              <a:r>
                <a:rPr kumimoji="1" lang="en-US" altLang="ja-JP" sz="2400" dirty="0" smtClean="0">
                  <a:solidFill>
                    <a:srgbClr val="FAFAFA"/>
                  </a:solidFill>
                  <a:latin typeface="+mj-lt"/>
                  <a:ea typeface="+mj-ea"/>
                  <a:cs typeface="Kazesawa Regular" panose="020B0502020203020207" pitchFamily="50" charset="-128"/>
                </a:rPr>
                <a:t>PC</a:t>
              </a:r>
              <a:endParaRPr kumimoji="1" lang="ja-JP" altLang="en-US" sz="2400" dirty="0">
                <a:solidFill>
                  <a:srgbClr val="FAFAFA"/>
                </a:solidFill>
                <a:latin typeface="+mj-lt"/>
                <a:ea typeface="+mj-ea"/>
                <a:cs typeface="Kazesawa Regular" panose="020B0502020203020207" pitchFamily="50" charset="-128"/>
              </a:endParaRPr>
            </a:p>
          </p:txBody>
        </p:sp>
        <p:sp>
          <p:nvSpPr>
            <p:cNvPr id="27" name="正方形/長方形 26"/>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29" name="正方形/長方形 28"/>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0" name="正方形/長方形 29"/>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grpSp>
        <p:nvGrpSpPr>
          <p:cNvPr id="31" name="グループ化 30"/>
          <p:cNvGrpSpPr/>
          <p:nvPr/>
        </p:nvGrpSpPr>
        <p:grpSpPr>
          <a:xfrm>
            <a:off x="1289498" y="3858535"/>
            <a:ext cx="3600000" cy="2680379"/>
            <a:chOff x="1316053" y="1093600"/>
            <a:chExt cx="3600000" cy="2680379"/>
          </a:xfrm>
        </p:grpSpPr>
        <p:sp>
          <p:nvSpPr>
            <p:cNvPr id="32" name="正方形/長方形 31"/>
            <p:cNvSpPr/>
            <p:nvPr/>
          </p:nvSpPr>
          <p:spPr>
            <a:xfrm>
              <a:off x="1316053" y="1093602"/>
              <a:ext cx="3600000" cy="1067526"/>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B</a:t>
              </a:r>
              <a:r>
                <a:rPr kumimoji="1" lang="ja-JP" altLang="en-US"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 さんの </a:t>
              </a:r>
              <a:r>
                <a:rPr kumimoji="1" lang="en-US" altLang="ja-JP" sz="2400" dirty="0" smtClean="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rPr>
                <a:t>PC</a:t>
              </a:r>
              <a:endParaRPr kumimoji="1" lang="ja-JP" altLang="en-US" sz="2400" dirty="0">
                <a:solidFill>
                  <a:srgbClr val="FAFAFA"/>
                </a:solidFill>
                <a:latin typeface="Kazesawa Regular" panose="020B0502020203020207" pitchFamily="50" charset="-128"/>
                <a:ea typeface="Kazesawa Regular" panose="020B0502020203020207" pitchFamily="50" charset="-128"/>
                <a:cs typeface="Kazesawa Regular" panose="020B0502020203020207" pitchFamily="50" charset="-128"/>
              </a:endParaRPr>
            </a:p>
          </p:txBody>
        </p:sp>
        <p:sp>
          <p:nvSpPr>
            <p:cNvPr id="33" name="正方形/長方形 32"/>
            <p:cNvSpPr/>
            <p:nvPr/>
          </p:nvSpPr>
          <p:spPr>
            <a:xfrm>
              <a:off x="1316053" y="1093600"/>
              <a:ext cx="3600000" cy="2680379"/>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j-lt"/>
                <a:ea typeface="+mj-ea"/>
              </a:endParaRPr>
            </a:p>
          </p:txBody>
        </p:sp>
        <p:sp>
          <p:nvSpPr>
            <p:cNvPr id="34" name="正方形/長方形 33"/>
            <p:cNvSpPr/>
            <p:nvPr/>
          </p:nvSpPr>
          <p:spPr>
            <a:xfrm>
              <a:off x="1331357" y="3236991"/>
              <a:ext cx="3584696" cy="536988"/>
            </a:xfrm>
            <a:prstGeom prst="rect">
              <a:avLst/>
            </a:prstGeom>
            <a:solidFill>
              <a:schemeClr val="accent3"/>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FAFAFA"/>
                  </a:solidFill>
                  <a:latin typeface="+mj-lt"/>
                  <a:ea typeface="+mj-ea"/>
                  <a:cs typeface="Kazesawa Regular" panose="020B0502020203020207" pitchFamily="50" charset="-128"/>
                </a:rPr>
                <a:t>ワーキングディレクトリ</a:t>
              </a:r>
              <a:endParaRPr kumimoji="1" lang="ja-JP" altLang="en-US" sz="2400" dirty="0">
                <a:solidFill>
                  <a:srgbClr val="FAFAFA"/>
                </a:solidFill>
                <a:latin typeface="+mj-lt"/>
                <a:ea typeface="+mj-ea"/>
                <a:cs typeface="Kazesawa Regular" panose="020B0502020203020207" pitchFamily="50" charset="-128"/>
              </a:endParaRPr>
            </a:p>
          </p:txBody>
        </p:sp>
        <p:sp>
          <p:nvSpPr>
            <p:cNvPr id="35" name="正方形/長方形 34"/>
            <p:cNvSpPr/>
            <p:nvPr/>
          </p:nvSpPr>
          <p:spPr>
            <a:xfrm>
              <a:off x="1316053" y="2163015"/>
              <a:ext cx="3600000" cy="536988"/>
            </a:xfrm>
            <a:prstGeom prst="rect">
              <a:avLst/>
            </a:prstGeom>
            <a:solidFill>
              <a:schemeClr val="accent6"/>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AFAFA"/>
                  </a:solidFill>
                  <a:latin typeface="+mj-lt"/>
                  <a:ea typeface="+mj-ea"/>
                  <a:cs typeface="Kazesawa Regular" panose="020B0502020203020207" pitchFamily="50" charset="-128"/>
                </a:rPr>
                <a:t>ローカルリ</a:t>
              </a:r>
              <a:r>
                <a:rPr lang="ja-JP" altLang="en-US" sz="2400" dirty="0">
                  <a:solidFill>
                    <a:srgbClr val="FAFAFA"/>
                  </a:solidFill>
                  <a:latin typeface="+mj-lt"/>
                  <a:ea typeface="+mj-ea"/>
                  <a:cs typeface="Kazesawa Regular" panose="020B0502020203020207" pitchFamily="50" charset="-128"/>
                </a:rPr>
                <a:t>ポジトリ</a:t>
              </a:r>
              <a:endParaRPr kumimoji="1" lang="ja-JP" altLang="en-US" sz="2400" dirty="0">
                <a:solidFill>
                  <a:srgbClr val="FAFAFA"/>
                </a:solidFill>
                <a:latin typeface="+mj-lt"/>
                <a:ea typeface="+mj-ea"/>
                <a:cs typeface="Kazesawa Regular" panose="020B0502020203020207" pitchFamily="50" charset="-128"/>
              </a:endParaRPr>
            </a:p>
          </p:txBody>
        </p:sp>
        <p:sp>
          <p:nvSpPr>
            <p:cNvPr id="36" name="正方形/長方形 35"/>
            <p:cNvSpPr/>
            <p:nvPr/>
          </p:nvSpPr>
          <p:spPr>
            <a:xfrm>
              <a:off x="1331357" y="2700003"/>
              <a:ext cx="3584696" cy="536988"/>
            </a:xfrm>
            <a:prstGeom prst="rect">
              <a:avLst/>
            </a:prstGeom>
            <a:solidFill>
              <a:schemeClr val="accent5"/>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AFAFA"/>
                  </a:solidFill>
                  <a:latin typeface="+mj-lt"/>
                  <a:ea typeface="+mj-ea"/>
                  <a:cs typeface="Kazesawa Regular" panose="020B0502020203020207" pitchFamily="50" charset="-128"/>
                </a:rPr>
                <a:t>ステージングエリア</a:t>
              </a:r>
              <a:endParaRPr kumimoji="1" lang="ja-JP" altLang="en-US" sz="2400" dirty="0">
                <a:solidFill>
                  <a:srgbClr val="FAFAFA"/>
                </a:solidFill>
                <a:latin typeface="+mj-lt"/>
                <a:ea typeface="+mj-ea"/>
                <a:cs typeface="Kazesawa Regular" panose="020B0502020203020207" pitchFamily="50" charset="-128"/>
              </a:endParaRPr>
            </a:p>
          </p:txBody>
        </p:sp>
      </p:grpSp>
      <p:cxnSp>
        <p:nvCxnSpPr>
          <p:cNvPr id="37" name="直線矢印コネクタ 36"/>
          <p:cNvCxnSpPr/>
          <p:nvPr/>
        </p:nvCxnSpPr>
        <p:spPr>
          <a:xfrm>
            <a:off x="4971091" y="1891698"/>
            <a:ext cx="2607748" cy="165128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82864" y="3858535"/>
            <a:ext cx="2595975" cy="124873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4971091" y="4075759"/>
            <a:ext cx="2689342" cy="1347064"/>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flipV="1">
            <a:off x="5059243" y="2200031"/>
            <a:ext cx="2370371" cy="1532643"/>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コンテンツ プレースホルダー 1"/>
          <p:cNvSpPr txBox="1">
            <a:spLocks/>
          </p:cNvSpPr>
          <p:nvPr/>
        </p:nvSpPr>
        <p:spPr>
          <a:xfrm>
            <a:off x="5411012" y="2966352"/>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2" name="コンテンツ プレースホルダー 1"/>
          <p:cNvSpPr txBox="1">
            <a:spLocks/>
          </p:cNvSpPr>
          <p:nvPr/>
        </p:nvSpPr>
        <p:spPr>
          <a:xfrm>
            <a:off x="6065103" y="4844108"/>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Pull</a:t>
            </a:r>
            <a:endParaRPr lang="ja-JP" altLang="en-US" b="1" u="sng" dirty="0">
              <a:latin typeface="+mn-lt"/>
              <a:ea typeface="+mn-ea"/>
              <a:cs typeface="Kazesawa Bold" panose="020B0702020203020207" pitchFamily="50" charset="-128"/>
            </a:endParaRPr>
          </a:p>
        </p:txBody>
      </p:sp>
      <p:sp>
        <p:nvSpPr>
          <p:cNvPr id="43" name="コンテンツ プレースホルダー 1"/>
          <p:cNvSpPr txBox="1">
            <a:spLocks/>
          </p:cNvSpPr>
          <p:nvPr/>
        </p:nvSpPr>
        <p:spPr>
          <a:xfrm>
            <a:off x="5294539" y="4043394"/>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sp>
        <p:nvSpPr>
          <p:cNvPr id="44" name="コンテンツ プレースホルダー 1"/>
          <p:cNvSpPr txBox="1">
            <a:spLocks/>
          </p:cNvSpPr>
          <p:nvPr/>
        </p:nvSpPr>
        <p:spPr>
          <a:xfrm>
            <a:off x="6244428" y="2255673"/>
            <a:ext cx="1027110" cy="461665"/>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メイリオ" panose="020B0604030504040204" pitchFamily="50" charset="-128"/>
              <a:buNone/>
            </a:pPr>
            <a:r>
              <a:rPr lang="en-US" altLang="ja-JP" b="1" u="sng" dirty="0" smtClean="0">
                <a:latin typeface="+mn-lt"/>
                <a:ea typeface="+mn-ea"/>
                <a:cs typeface="Kazesawa Bold" panose="020B0702020203020207" pitchFamily="50" charset="-128"/>
              </a:rPr>
              <a:t>Push</a:t>
            </a:r>
            <a:endParaRPr lang="ja-JP" altLang="en-US" b="1" u="sng" dirty="0">
              <a:latin typeface="+mn-lt"/>
              <a:ea typeface="+mn-ea"/>
              <a:cs typeface="Kazesawa Bold" panose="020B0702020203020207" pitchFamily="50" charset="-128"/>
            </a:endParaRPr>
          </a:p>
        </p:txBody>
      </p:sp>
      <p:grpSp>
        <p:nvGrpSpPr>
          <p:cNvPr id="45" name="グループ化 44"/>
          <p:cNvGrpSpPr/>
          <p:nvPr/>
        </p:nvGrpSpPr>
        <p:grpSpPr>
          <a:xfrm>
            <a:off x="7930608" y="2376464"/>
            <a:ext cx="3600000" cy="1699295"/>
            <a:chOff x="6265745" y="2074684"/>
            <a:chExt cx="3600000" cy="1699295"/>
          </a:xfrm>
        </p:grpSpPr>
        <p:sp>
          <p:nvSpPr>
            <p:cNvPr id="46" name="正方形/長方形 45"/>
            <p:cNvSpPr/>
            <p:nvPr/>
          </p:nvSpPr>
          <p:spPr>
            <a:xfrm>
              <a:off x="6265745" y="2074685"/>
              <a:ext cx="3600000" cy="106752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rgbClr val="FAFAFA"/>
                  </a:solidFill>
                  <a:latin typeface="+mj-lt"/>
                  <a:ea typeface="+mj-ea"/>
                  <a:cs typeface="Kazesawa Regular" panose="020B0502020203020207" pitchFamily="50" charset="-128"/>
                </a:rPr>
                <a:t>GitHu</a:t>
              </a:r>
              <a:r>
                <a:rPr lang="en-US" altLang="ja-JP" sz="2400" dirty="0">
                  <a:solidFill>
                    <a:srgbClr val="FAFAFA"/>
                  </a:solidFill>
                  <a:latin typeface="+mj-lt"/>
                  <a:ea typeface="+mj-ea"/>
                  <a:cs typeface="Kazesawa Regular" panose="020B0502020203020207" pitchFamily="50" charset="-128"/>
                </a:rPr>
                <a:t>b</a:t>
              </a:r>
              <a:endParaRPr kumimoji="1" lang="ja-JP" altLang="en-US" sz="2400" dirty="0">
                <a:solidFill>
                  <a:srgbClr val="FAFAFA"/>
                </a:solidFill>
                <a:latin typeface="+mj-lt"/>
                <a:ea typeface="+mj-ea"/>
                <a:cs typeface="Kazesawa Regular" panose="020B0502020203020207" pitchFamily="50" charset="-128"/>
              </a:endParaRPr>
            </a:p>
          </p:txBody>
        </p:sp>
        <p:sp>
          <p:nvSpPr>
            <p:cNvPr id="47" name="正方形/長方形 46"/>
            <p:cNvSpPr/>
            <p:nvPr/>
          </p:nvSpPr>
          <p:spPr>
            <a:xfrm>
              <a:off x="6265745" y="2074684"/>
              <a:ext cx="3600000" cy="1699295"/>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コンテンツ プレースホルダー 1"/>
            <p:cNvSpPr txBox="1">
              <a:spLocks/>
            </p:cNvSpPr>
            <p:nvPr/>
          </p:nvSpPr>
          <p:spPr>
            <a:xfrm>
              <a:off x="6547104" y="3259198"/>
              <a:ext cx="3037282" cy="461665"/>
            </a:xfrm>
            <a:prstGeom prst="rect">
              <a:avLst/>
            </a:prstGeom>
          </p:spPr>
          <p:txBody>
            <a:bodyPr vert="horz" wrap="square" lIns="91440" tIns="45720" rIns="91440" bIns="45720" rtlCol="0">
              <a:spAutoFit/>
            </a:bodyPr>
            <a:lstStyle>
              <a:lvl1pPr marL="228600" indent="-228600" algn="l" defTabSz="914400" rtl="0" eaLnBrk="1" latinLnBrk="0" hangingPunct="1">
                <a:lnSpc>
                  <a:spcPct val="100000"/>
                </a:lnSpc>
                <a:spcBef>
                  <a:spcPts val="1000"/>
                </a:spcBef>
                <a:buFont typeface="メイリオ" panose="020B0604030504040204" pitchFamily="50" charset="-128"/>
                <a:buChar char="‣"/>
                <a:defRPr kumimoji="1" sz="24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1pPr>
              <a:lvl2pPr marL="685800" indent="-228600" algn="l" defTabSz="914400" rtl="0" eaLnBrk="1" latinLnBrk="0" hangingPunct="1">
                <a:lnSpc>
                  <a:spcPct val="100000"/>
                </a:lnSpc>
                <a:spcBef>
                  <a:spcPts val="500"/>
                </a:spcBef>
                <a:buFont typeface="メイリオ" panose="020B0604030504040204" pitchFamily="50" charset="-128"/>
                <a:buChar char="‣"/>
                <a:defRPr kumimoji="1" sz="20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2pPr>
              <a:lvl3pPr marL="1143000" indent="-228600" algn="l" defTabSz="914400" rtl="0" eaLnBrk="1" latinLnBrk="0" hangingPunct="1">
                <a:lnSpc>
                  <a:spcPct val="100000"/>
                </a:lnSpc>
                <a:spcBef>
                  <a:spcPts val="500"/>
                </a:spcBef>
                <a:buFont typeface="メイリオ" panose="020B0604030504040204" pitchFamily="50" charset="-128"/>
                <a:buChar char="‣"/>
                <a:defRPr kumimoji="1" sz="18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3pPr>
              <a:lvl4pPr marL="16002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4pPr>
              <a:lvl5pPr marL="2057400" indent="-228600" algn="l" defTabSz="914400" rtl="0" eaLnBrk="1" latinLnBrk="0" hangingPunct="1">
                <a:lnSpc>
                  <a:spcPct val="100000"/>
                </a:lnSpc>
                <a:spcBef>
                  <a:spcPts val="500"/>
                </a:spcBef>
                <a:buFont typeface="メイリオ" panose="020B0604030504040204" pitchFamily="50" charset="-128"/>
                <a:buChar char="‣"/>
                <a:defRPr kumimoji="1" sz="1600" kern="1200">
                  <a:solidFill>
                    <a:schemeClr val="tx1">
                      <a:lumMod val="75000"/>
                      <a:lumOff val="25000"/>
                    </a:schemeClr>
                  </a:solidFill>
                  <a:latin typeface="Kazesawa Light" panose="020B0403020203020207" pitchFamily="50" charset="-128"/>
                  <a:ea typeface="Kazesawa Light" panose="020B0403020203020207" pitchFamily="50" charset="-128"/>
                  <a:cs typeface="Kazesawa Light" panose="020B0403020203020207"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accent1"/>
                  </a:solidFill>
                  <a:latin typeface="+mj-lt"/>
                  <a:ea typeface="+mj-ea"/>
                  <a:cs typeface="Kazesawa Regular" panose="020B0502020203020207" pitchFamily="50" charset="-128"/>
                </a:rPr>
                <a:t>リモー</a:t>
              </a:r>
              <a:r>
                <a:rPr lang="ja-JP" altLang="en-US" dirty="0" smtClean="0">
                  <a:solidFill>
                    <a:schemeClr val="accent1"/>
                  </a:solidFill>
                  <a:latin typeface="+mj-lt"/>
                  <a:ea typeface="+mj-ea"/>
                  <a:cs typeface="Kazesawa Regular" panose="020B0502020203020207" pitchFamily="50" charset="-128"/>
                </a:rPr>
                <a:t>ト</a:t>
              </a:r>
              <a:r>
                <a:rPr lang="ja-JP" altLang="en-US" dirty="0">
                  <a:solidFill>
                    <a:schemeClr val="accent1"/>
                  </a:solidFill>
                  <a:latin typeface="+mj-lt"/>
                  <a:ea typeface="+mj-ea"/>
                  <a:cs typeface="Kazesawa Regular" panose="020B0502020203020207" pitchFamily="50" charset="-128"/>
                </a:rPr>
                <a:t>リポジトリ</a:t>
              </a:r>
            </a:p>
          </p:txBody>
        </p:sp>
      </p:gr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28</a:t>
            </a:fld>
            <a:endParaRPr kumimoji="1" lang="ja-JP" altLang="en-US"/>
          </a:p>
        </p:txBody>
      </p:sp>
    </p:spTree>
    <p:extLst>
      <p:ext uri="{BB962C8B-B14F-4D97-AF65-F5344CB8AC3E}">
        <p14:creationId xmlns:p14="http://schemas.microsoft.com/office/powerpoint/2010/main" val="2571962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a:xfrm>
            <a:off x="838199" y="1825625"/>
            <a:ext cx="10858877" cy="4351338"/>
          </a:xfrm>
        </p:spPr>
        <p:txBody>
          <a:bodyPr>
            <a:normAutofit lnSpcReduction="10000"/>
          </a:bodyPr>
          <a:lstStyle/>
          <a:p>
            <a:r>
              <a:rPr kumimoji="1" lang="ja-JP" altLang="en-US" u="sng" dirty="0" smtClean="0"/>
              <a:t>アカウント登録</a:t>
            </a:r>
            <a:r>
              <a:rPr kumimoji="1" lang="ja-JP" altLang="en-US" dirty="0" smtClean="0"/>
              <a:t>と</a:t>
            </a:r>
            <a:r>
              <a:rPr kumimoji="1" lang="en-US" altLang="ja-JP" dirty="0" smtClean="0"/>
              <a:t>GitHub</a:t>
            </a:r>
            <a:r>
              <a:rPr kumimoji="1" lang="ja-JP" altLang="en-US" u="sng" dirty="0" smtClean="0"/>
              <a:t>グループ</a:t>
            </a:r>
            <a:r>
              <a:rPr lang="ja-JP" altLang="en-US" u="sng" dirty="0" smtClean="0"/>
              <a:t>への</a:t>
            </a:r>
            <a:r>
              <a:rPr kumimoji="1" lang="ja-JP" altLang="en-US" u="sng" dirty="0" smtClean="0"/>
              <a:t>参加</a:t>
            </a:r>
            <a:r>
              <a:rPr kumimoji="1" lang="ja-JP" altLang="en-US" dirty="0" smtClean="0"/>
              <a:t>は済ませましたか？</a:t>
            </a:r>
            <a:endParaRPr kumimoji="1" lang="en-US" altLang="ja-JP" dirty="0" smtClean="0"/>
          </a:p>
          <a:p>
            <a:endParaRPr kumimoji="1" lang="en-US" altLang="ja-JP" dirty="0" smtClean="0"/>
          </a:p>
          <a:p>
            <a:r>
              <a:rPr lang="ja-JP" altLang="en-US" dirty="0" smtClean="0"/>
              <a:t>メールで招待を受け取った後、１週間以内に参加しないと有効期限が切れるみたいです。昨日知った</a:t>
            </a:r>
            <a:r>
              <a:rPr lang="en-US" altLang="ja-JP" dirty="0" smtClean="0"/>
              <a:t>…</a:t>
            </a:r>
            <a:r>
              <a:rPr lang="ja-JP" altLang="en-US" dirty="0" smtClean="0"/>
              <a:t>早め</a:t>
            </a:r>
            <a:r>
              <a:rPr lang="ja-JP" altLang="en-US" dirty="0"/>
              <a:t>に受け取って期限切れに</a:t>
            </a:r>
            <a:r>
              <a:rPr lang="ja-JP" altLang="en-US" dirty="0" smtClean="0"/>
              <a:t>なってしまった方にはもう一度招待を送っています。</a:t>
            </a:r>
            <a:endParaRPr lang="en-US" altLang="ja-JP" dirty="0"/>
          </a:p>
          <a:p>
            <a:endParaRPr lang="en-US" altLang="ja-JP" dirty="0"/>
          </a:p>
          <a:p>
            <a:r>
              <a:rPr lang="ja-JP" altLang="en-US" dirty="0"/>
              <a:t>まだ、</a:t>
            </a:r>
            <a:r>
              <a:rPr lang="ja-JP" altLang="en-US" dirty="0">
                <a:solidFill>
                  <a:srgbClr val="FF0000"/>
                </a:solidFill>
              </a:rPr>
              <a:t>参加出来てない人は教えてください</a:t>
            </a:r>
            <a:r>
              <a:rPr lang="ja-JP" altLang="en-US" dirty="0" smtClean="0">
                <a:solidFill>
                  <a:srgbClr val="FF0000"/>
                </a:solidFill>
              </a:rPr>
              <a:t>。</a:t>
            </a:r>
            <a:r>
              <a:rPr lang="ja-JP" altLang="en-US" dirty="0" smtClean="0"/>
              <a:t>今サポートします。</a:t>
            </a:r>
            <a:endParaRPr lang="en-US" altLang="ja-JP" dirty="0" smtClean="0"/>
          </a:p>
          <a:p>
            <a:endParaRPr lang="en-US" altLang="ja-JP" dirty="0"/>
          </a:p>
          <a:p>
            <a:r>
              <a:rPr lang="ja-JP" altLang="en-US" dirty="0" smtClean="0"/>
              <a:t>何度か</a:t>
            </a:r>
            <a:r>
              <a:rPr lang="en-US" altLang="ja-JP" dirty="0" smtClean="0"/>
              <a:t>ID</a:t>
            </a:r>
            <a:r>
              <a:rPr lang="ja-JP" altLang="en-US" dirty="0" smtClean="0"/>
              <a:t>パスワードが要求されるかもしれないので、手元にあるとスムーズに進められます。</a:t>
            </a:r>
            <a:endParaRPr kumimoji="1" lang="ja-JP" altLang="en-US"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2</a:t>
            </a:fld>
            <a:endParaRPr kumimoji="1" lang="ja-JP" altLang="en-US" dirty="0"/>
          </a:p>
        </p:txBody>
      </p:sp>
    </p:spTree>
    <p:extLst>
      <p:ext uri="{BB962C8B-B14F-4D97-AF65-F5344CB8AC3E}">
        <p14:creationId xmlns:p14="http://schemas.microsoft.com/office/powerpoint/2010/main" val="169773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6972" y="1145309"/>
            <a:ext cx="11188628" cy="4247317"/>
          </a:xfrm>
          <a:prstGeom prst="rect">
            <a:avLst/>
          </a:prstGeom>
          <a:noFill/>
        </p:spPr>
        <p:txBody>
          <a:bodyPr wrap="square" rtlCol="0">
            <a:spAutoFit/>
          </a:bodyPr>
          <a:lstStyle/>
          <a:p>
            <a:pPr algn="ctr"/>
            <a:r>
              <a:rPr lang="ja-JP" altLang="en-US" sz="5400" b="1" dirty="0">
                <a:solidFill>
                  <a:prstClr val="black">
                    <a:lumMod val="65000"/>
                    <a:lumOff val="35000"/>
                  </a:prstClr>
                </a:solidFill>
                <a:latin typeface="+mj-ea"/>
                <a:ea typeface="+mj-ea"/>
                <a:cs typeface="Kazesawa Regular" panose="020B0502020203020207" pitchFamily="50" charset="-128"/>
              </a:rPr>
              <a:t>講義おわり</a:t>
            </a:r>
            <a:r>
              <a:rPr lang="ja-JP" altLang="en-US" sz="5400" b="1" dirty="0" smtClean="0">
                <a:solidFill>
                  <a:prstClr val="black">
                    <a:lumMod val="65000"/>
                    <a:lumOff val="35000"/>
                  </a:prstClr>
                </a:solidFill>
                <a:latin typeface="+mj-ea"/>
                <a:ea typeface="+mj-ea"/>
                <a:cs typeface="Kazesawa Regular" panose="020B0502020203020207" pitchFamily="50" charset="-128"/>
              </a:rPr>
              <a:t>！</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a:solidFill>
                  <a:prstClr val="black">
                    <a:lumMod val="65000"/>
                    <a:lumOff val="35000"/>
                  </a:prstClr>
                </a:solidFill>
                <a:latin typeface="+mj-ea"/>
                <a:ea typeface="+mj-ea"/>
                <a:cs typeface="Kazesawa Regular" panose="020B0502020203020207" pitchFamily="50" charset="-128"/>
              </a:rPr>
              <a:t>リポジトリ作成と</a:t>
            </a:r>
            <a:endParaRPr lang="en-US" altLang="ja-JP" sz="5400" b="1" dirty="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a:t>
            </a:r>
            <a:r>
              <a:rPr lang="en-US" altLang="ja-JP" sz="5400" b="1" dirty="0" err="1" smtClean="0">
                <a:solidFill>
                  <a:prstClr val="black">
                    <a:lumMod val="65000"/>
                    <a:lumOff val="35000"/>
                  </a:prstClr>
                </a:solidFill>
                <a:latin typeface="+mj-ea"/>
                <a:ea typeface="+mj-ea"/>
                <a:cs typeface="Kazesawa Regular" panose="020B0502020203020207" pitchFamily="50" charset="-128"/>
              </a:rPr>
              <a:t>GitHubDesktop</a:t>
            </a:r>
            <a:r>
              <a:rPr lang="ja-JP" altLang="en-US" sz="5400" b="1" dirty="0" smtClean="0">
                <a:solidFill>
                  <a:prstClr val="black">
                    <a:lumMod val="65000"/>
                    <a:lumOff val="35000"/>
                  </a:prstClr>
                </a:solidFill>
                <a:latin typeface="+mj-ea"/>
                <a:ea typeface="+mj-ea"/>
                <a:cs typeface="Kazesawa Regular" panose="020B0502020203020207" pitchFamily="50" charset="-128"/>
              </a:rPr>
              <a:t>」を使った</a:t>
            </a:r>
            <a:endParaRPr lang="en-US" altLang="ja-JP" sz="5400" b="1" dirty="0" smtClean="0">
              <a:solidFill>
                <a:prstClr val="black">
                  <a:lumMod val="65000"/>
                  <a:lumOff val="35000"/>
                </a:prstClr>
              </a:solidFill>
              <a:latin typeface="+mj-ea"/>
              <a:ea typeface="+mj-ea"/>
              <a:cs typeface="Kazesawa Regular" panose="020B0502020203020207" pitchFamily="50" charset="-128"/>
            </a:endParaRPr>
          </a:p>
          <a:p>
            <a:pPr algn="ctr"/>
            <a:r>
              <a:rPr lang="ja-JP" altLang="en-US" sz="5400" b="1" dirty="0" smtClean="0">
                <a:solidFill>
                  <a:prstClr val="black">
                    <a:lumMod val="65000"/>
                    <a:lumOff val="35000"/>
                  </a:prstClr>
                </a:solidFill>
                <a:latin typeface="+mj-ea"/>
                <a:ea typeface="+mj-ea"/>
                <a:cs typeface="Kazesawa Regular" panose="020B0502020203020207" pitchFamily="50" charset="-128"/>
              </a:rPr>
              <a:t>コミット</a:t>
            </a:r>
            <a:r>
              <a:rPr lang="ja-JP" altLang="en-US" sz="5400" b="1" dirty="0">
                <a:solidFill>
                  <a:prstClr val="black">
                    <a:lumMod val="65000"/>
                    <a:lumOff val="35000"/>
                  </a:prstClr>
                </a:solidFill>
                <a:latin typeface="+mj-ea"/>
                <a:ea typeface="+mj-ea"/>
                <a:cs typeface="Kazesawa Regular" panose="020B0502020203020207" pitchFamily="50" charset="-128"/>
              </a:rPr>
              <a:t>＆</a:t>
            </a:r>
            <a:r>
              <a:rPr lang="en-US" altLang="ja-JP" sz="5400" b="1" dirty="0">
                <a:solidFill>
                  <a:prstClr val="black">
                    <a:lumMod val="65000"/>
                    <a:lumOff val="35000"/>
                  </a:prstClr>
                </a:solidFill>
                <a:latin typeface="+mj-ea"/>
                <a:ea typeface="+mj-ea"/>
                <a:cs typeface="Kazesawa Regular" panose="020B0502020203020207" pitchFamily="50" charset="-128"/>
              </a:rPr>
              <a:t>PUSH</a:t>
            </a:r>
            <a:r>
              <a:rPr lang="ja-JP" altLang="en-US" sz="5400" b="1" dirty="0">
                <a:solidFill>
                  <a:prstClr val="black">
                    <a:lumMod val="65000"/>
                    <a:lumOff val="35000"/>
                  </a:prstClr>
                </a:solidFill>
                <a:latin typeface="+mj-ea"/>
                <a:ea typeface="+mj-ea"/>
                <a:cs typeface="Kazesawa Regular" panose="020B0502020203020207" pitchFamily="50" charset="-128"/>
              </a:rPr>
              <a:t>の演習</a:t>
            </a:r>
            <a:r>
              <a:rPr lang="ja-JP" altLang="en-US" sz="5400" b="1" dirty="0" smtClean="0">
                <a:solidFill>
                  <a:prstClr val="black">
                    <a:lumMod val="65000"/>
                    <a:lumOff val="35000"/>
                  </a:prstClr>
                </a:solidFill>
                <a:latin typeface="+mj-ea"/>
                <a:ea typeface="+mj-ea"/>
                <a:cs typeface="Kazesawa Regular" panose="020B0502020203020207" pitchFamily="50" charset="-128"/>
              </a:rPr>
              <a:t>を行います</a:t>
            </a:r>
            <a:endParaRPr lang="en-US" altLang="ja-JP" sz="5400" b="1" dirty="0">
              <a:solidFill>
                <a:prstClr val="black">
                  <a:lumMod val="65000"/>
                  <a:lumOff val="35000"/>
                </a:prstClr>
              </a:solidFill>
              <a:latin typeface="+mj-ea"/>
              <a:ea typeface="+mj-ea"/>
              <a:cs typeface="Kazesawa Regular" panose="020B0502020203020207" pitchFamily="50" charset="-128"/>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29</a:t>
            </a:fld>
            <a:endParaRPr kumimoji="1" lang="ja-JP" altLang="en-US"/>
          </a:p>
        </p:txBody>
      </p:sp>
    </p:spTree>
    <p:extLst>
      <p:ext uri="{BB962C8B-B14F-4D97-AF65-F5344CB8AC3E}">
        <p14:creationId xmlns:p14="http://schemas.microsoft.com/office/powerpoint/2010/main" val="4005532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857103"/>
            <a:ext cx="6509951" cy="665849"/>
          </a:xfrm>
        </p:spPr>
        <p:txBody>
          <a:bodyPr>
            <a:normAutofit fontScale="92500"/>
          </a:bodyPr>
          <a:lstStyle/>
          <a:p>
            <a:pPr marL="0" indent="0">
              <a:buNone/>
            </a:pPr>
            <a:r>
              <a:rPr lang="en-US" altLang="ja-JP" dirty="0" smtClean="0">
                <a:hlinkClick r:id="rId3"/>
              </a:rPr>
              <a:t>https</a:t>
            </a:r>
            <a:r>
              <a:rPr lang="en-US" altLang="ja-JP" dirty="0">
                <a:hlinkClick r:id="rId3"/>
              </a:rPr>
              <a:t>://github.com</a:t>
            </a:r>
            <a:r>
              <a:rPr lang="en-US" altLang="ja-JP" dirty="0" smtClean="0">
                <a:hlinkClick r:id="rId3"/>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4" name="図 3"/>
          <p:cNvPicPr>
            <a:picLocks noChangeAspect="1"/>
          </p:cNvPicPr>
          <p:nvPr/>
        </p:nvPicPr>
        <p:blipFill>
          <a:blip r:embed="rId4"/>
          <a:stretch>
            <a:fillRect/>
          </a:stretch>
        </p:blipFill>
        <p:spPr>
          <a:xfrm>
            <a:off x="1581664" y="1181310"/>
            <a:ext cx="8320216" cy="4525258"/>
          </a:xfrm>
          <a:prstGeom prst="rect">
            <a:avLst/>
          </a:prstGeom>
        </p:spPr>
      </p:pic>
      <p:sp>
        <p:nvSpPr>
          <p:cNvPr id="5" name="正方形/長方形 4"/>
          <p:cNvSpPr/>
          <p:nvPr/>
        </p:nvSpPr>
        <p:spPr>
          <a:xfrm>
            <a:off x="7743569" y="1476504"/>
            <a:ext cx="370702"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endParaRPr lang="ja-JP" altLang="en-US" sz="2000" b="1" dirty="0">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30</a:t>
            </a:fld>
            <a:endParaRPr kumimoji="1" lang="ja-JP" altLang="en-US" dirty="0"/>
          </a:p>
        </p:txBody>
      </p:sp>
    </p:spTree>
    <p:extLst>
      <p:ext uri="{BB962C8B-B14F-4D97-AF65-F5344CB8AC3E}">
        <p14:creationId xmlns:p14="http://schemas.microsoft.com/office/powerpoint/2010/main" val="1729900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86797" y="5709622"/>
            <a:ext cx="6509951" cy="665849"/>
          </a:xfrm>
        </p:spPr>
        <p:txBody>
          <a:bodyPr>
            <a:normAutofit fontScale="92500"/>
          </a:bodyPr>
          <a:lstStyle/>
          <a:p>
            <a:pPr marL="0" indent="0">
              <a:buNone/>
            </a:pPr>
            <a:r>
              <a:rPr lang="en-US" altLang="ja-JP" dirty="0" smtClean="0">
                <a:hlinkClick r:id="rId2"/>
              </a:rPr>
              <a:t>https</a:t>
            </a:r>
            <a:r>
              <a:rPr lang="en-US" altLang="ja-JP" dirty="0">
                <a:hlinkClick r:id="rId2"/>
              </a:rPr>
              <a:t>://github.com</a:t>
            </a:r>
            <a:r>
              <a:rPr lang="en-US" altLang="ja-JP" dirty="0" smtClean="0">
                <a:hlinkClick r:id="rId2"/>
              </a:rPr>
              <a:t>/</a:t>
            </a:r>
            <a:r>
              <a:rPr lang="ja-JP" altLang="en-US" dirty="0" smtClean="0"/>
              <a:t>へ</a:t>
            </a:r>
            <a:r>
              <a:rPr lang="ja-JP" altLang="en-US" dirty="0"/>
              <a:t>移動</a:t>
            </a:r>
            <a:r>
              <a:rPr lang="ja-JP" altLang="en-US" dirty="0" smtClean="0"/>
              <a:t>しサインイン</a:t>
            </a:r>
            <a:endParaRPr lang="en-US" altLang="ja-JP" dirty="0" smtClean="0"/>
          </a:p>
          <a:p>
            <a:endParaRPr kumimoji="1" lang="ja-JP" altLang="en-US" dirty="0"/>
          </a:p>
        </p:txBody>
      </p:sp>
      <p:pic>
        <p:nvPicPr>
          <p:cNvPr id="7" name="図 6"/>
          <p:cNvPicPr>
            <a:picLocks noChangeAspect="1"/>
          </p:cNvPicPr>
          <p:nvPr/>
        </p:nvPicPr>
        <p:blipFill>
          <a:blip r:embed="rId3"/>
          <a:stretch>
            <a:fillRect/>
          </a:stretch>
        </p:blipFill>
        <p:spPr>
          <a:xfrm>
            <a:off x="2833006" y="698853"/>
            <a:ext cx="5544375" cy="48564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4551265" y="3278093"/>
            <a:ext cx="210785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endParaRPr lang="ja-JP" altLang="en-US" sz="2000" b="1" dirty="0">
              <a:latin typeface="+mj-lt"/>
              <a:ea typeface="+mj-ea"/>
            </a:endParaRP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31</a:t>
            </a:fld>
            <a:endParaRPr kumimoji="1" lang="ja-JP" altLang="en-US" dirty="0"/>
          </a:p>
        </p:txBody>
      </p:sp>
    </p:spTree>
    <p:extLst>
      <p:ext uri="{BB962C8B-B14F-4D97-AF65-F5344CB8AC3E}">
        <p14:creationId xmlns:p14="http://schemas.microsoft.com/office/powerpoint/2010/main" val="3048474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21996" y="5747402"/>
            <a:ext cx="7439551" cy="665849"/>
          </a:xfrm>
        </p:spPr>
        <p:txBody>
          <a:bodyPr>
            <a:normAutofit fontScale="92500"/>
          </a:bodyPr>
          <a:lstStyle/>
          <a:p>
            <a:pPr marL="0" indent="0">
              <a:buNone/>
            </a:pPr>
            <a:r>
              <a:rPr kumimoji="1" lang="ja-JP" altLang="en-US" dirty="0" smtClean="0"/>
              <a:t>「</a:t>
            </a:r>
            <a:r>
              <a:rPr lang="en-US" altLang="ja-JP" dirty="0" smtClean="0"/>
              <a:t>NEW</a:t>
            </a:r>
            <a:r>
              <a:rPr kumimoji="1" lang="ja-JP" altLang="en-US" dirty="0" smtClean="0"/>
              <a:t>」をクリックしてリポジトリ作成画面へ</a:t>
            </a:r>
            <a:endParaRPr kumimoji="1" lang="ja-JP" altLang="en-US" dirty="0"/>
          </a:p>
        </p:txBody>
      </p:sp>
      <p:pic>
        <p:nvPicPr>
          <p:cNvPr id="6" name="図 5"/>
          <p:cNvPicPr>
            <a:picLocks noChangeAspect="1"/>
          </p:cNvPicPr>
          <p:nvPr/>
        </p:nvPicPr>
        <p:blipFill>
          <a:blip r:embed="rId2"/>
          <a:stretch>
            <a:fillRect/>
          </a:stretch>
        </p:blipFill>
        <p:spPr>
          <a:xfrm>
            <a:off x="1803289" y="1288966"/>
            <a:ext cx="7876966" cy="4154135"/>
          </a:xfrm>
          <a:prstGeom prst="rect">
            <a:avLst/>
          </a:prstGeom>
        </p:spPr>
      </p:pic>
      <p:sp>
        <p:nvSpPr>
          <p:cNvPr id="5" name="正方形/長方形 4"/>
          <p:cNvSpPr/>
          <p:nvPr/>
        </p:nvSpPr>
        <p:spPr>
          <a:xfrm>
            <a:off x="3056240" y="2507437"/>
            <a:ext cx="659025"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endParaRPr lang="ja-JP" altLang="en-US" sz="2000" b="1" dirty="0">
              <a:latin typeface="+mj-lt"/>
              <a:ea typeface="+mj-ea"/>
            </a:endParaRP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32</a:t>
            </a:fld>
            <a:endParaRPr kumimoji="1" lang="ja-JP" altLang="en-US" dirty="0"/>
          </a:p>
        </p:txBody>
      </p:sp>
    </p:spTree>
    <p:extLst>
      <p:ext uri="{BB962C8B-B14F-4D97-AF65-F5344CB8AC3E}">
        <p14:creationId xmlns:p14="http://schemas.microsoft.com/office/powerpoint/2010/main" val="36187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72812" y="1245594"/>
            <a:ext cx="6509951" cy="3313611"/>
          </a:xfrm>
        </p:spPr>
        <p:txBody>
          <a:bodyPr>
            <a:normAutofit fontScale="92500"/>
          </a:bodyPr>
          <a:lstStyle/>
          <a:p>
            <a:pPr marL="0" indent="0">
              <a:buNone/>
            </a:pPr>
            <a:r>
              <a:rPr lang="ja-JP" altLang="en-US" dirty="0" smtClean="0">
                <a:solidFill>
                  <a:srgbClr val="595959"/>
                </a:solidFill>
              </a:rPr>
              <a:t>設定項目</a:t>
            </a:r>
            <a:endParaRPr lang="en-US" altLang="ja-JP" dirty="0" smtClean="0">
              <a:solidFill>
                <a:srgbClr val="595959"/>
              </a:solidFill>
            </a:endParaRPr>
          </a:p>
          <a:p>
            <a:r>
              <a:rPr lang="en-US" altLang="ja-JP" sz="2400" dirty="0" smtClean="0">
                <a:solidFill>
                  <a:srgbClr val="595959"/>
                </a:solidFill>
              </a:rPr>
              <a:t>Owner</a:t>
            </a:r>
            <a:r>
              <a:rPr lang="ja-JP" altLang="en-US" sz="2400" dirty="0" smtClean="0">
                <a:solidFill>
                  <a:srgbClr val="595959"/>
                </a:solidFill>
              </a:rPr>
              <a:t>→「</a:t>
            </a:r>
            <a:r>
              <a:rPr lang="en-US" altLang="ja-JP" sz="2400" dirty="0" err="1" smtClean="0">
                <a:solidFill>
                  <a:srgbClr val="595959"/>
                </a:solidFill>
              </a:rPr>
              <a:t>kait-takanolab</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Repository name</a:t>
            </a:r>
            <a:r>
              <a:rPr lang="ja-JP" altLang="en-US" sz="2400" dirty="0" smtClean="0">
                <a:solidFill>
                  <a:srgbClr val="595959"/>
                </a:solidFill>
              </a:rPr>
              <a:t>→「学籍番号</a:t>
            </a:r>
            <a:r>
              <a:rPr lang="en-US" altLang="ja-JP" sz="2400" dirty="0" smtClean="0">
                <a:solidFill>
                  <a:srgbClr val="595959"/>
                </a:solidFill>
              </a:rPr>
              <a:t>-</a:t>
            </a:r>
            <a:r>
              <a:rPr lang="ja-JP" altLang="en-US" sz="2400" dirty="0" smtClean="0">
                <a:solidFill>
                  <a:srgbClr val="595959"/>
                </a:solidFill>
              </a:rPr>
              <a:t>苗字</a:t>
            </a:r>
            <a:r>
              <a:rPr lang="en-US" altLang="ja-JP" sz="2400" dirty="0" smtClean="0">
                <a:solidFill>
                  <a:srgbClr val="595959"/>
                </a:solidFill>
              </a:rPr>
              <a:t>-thesis</a:t>
            </a:r>
            <a:r>
              <a:rPr lang="ja-JP" altLang="en-US" sz="2400" dirty="0" smtClean="0">
                <a:solidFill>
                  <a:srgbClr val="595959"/>
                </a:solidFill>
              </a:rPr>
              <a:t>」</a:t>
            </a:r>
            <a:endParaRPr lang="en-US" altLang="ja-JP" sz="2400" dirty="0" smtClean="0">
              <a:solidFill>
                <a:srgbClr val="595959"/>
              </a:solidFill>
            </a:endParaRPr>
          </a:p>
          <a:p>
            <a:r>
              <a:rPr lang="en-US" altLang="ja-JP" sz="2400" dirty="0" err="1" smtClean="0">
                <a:solidFill>
                  <a:srgbClr val="595959"/>
                </a:solidFill>
              </a:rPr>
              <a:t>Descripton</a:t>
            </a:r>
            <a:r>
              <a:rPr lang="ja-JP" altLang="en-US" sz="2400" dirty="0" smtClean="0">
                <a:solidFill>
                  <a:srgbClr val="595959"/>
                </a:solidFill>
              </a:rPr>
              <a:t>→「空白」</a:t>
            </a:r>
            <a:endParaRPr lang="en-US" altLang="ja-JP" sz="2400" dirty="0" smtClean="0">
              <a:solidFill>
                <a:srgbClr val="595959"/>
              </a:solidFill>
            </a:endParaRPr>
          </a:p>
          <a:p>
            <a:r>
              <a:rPr lang="ja-JP" altLang="en-US" sz="2400" dirty="0">
                <a:solidFill>
                  <a:srgbClr val="595959"/>
                </a:solidFill>
              </a:rPr>
              <a:t>公開</a:t>
            </a:r>
            <a:r>
              <a:rPr lang="ja-JP" altLang="en-US" sz="2400" dirty="0" smtClean="0">
                <a:solidFill>
                  <a:srgbClr val="595959"/>
                </a:solidFill>
              </a:rPr>
              <a:t>設定→「</a:t>
            </a:r>
            <a:r>
              <a:rPr lang="en-US" altLang="ja-JP" sz="2400" dirty="0" smtClean="0">
                <a:solidFill>
                  <a:srgbClr val="595959"/>
                </a:solidFill>
              </a:rPr>
              <a:t> Private</a:t>
            </a:r>
            <a:r>
              <a:rPr lang="ja-JP" altLang="en-US" sz="2400" dirty="0" smtClean="0">
                <a:solidFill>
                  <a:srgbClr val="595959"/>
                </a:solidFill>
              </a:rPr>
              <a:t>」</a:t>
            </a:r>
            <a:endParaRPr lang="en-US" altLang="ja-JP" sz="2400" dirty="0" smtClean="0">
              <a:solidFill>
                <a:srgbClr val="595959"/>
              </a:solidFill>
            </a:endParaRPr>
          </a:p>
          <a:p>
            <a:r>
              <a:rPr lang="en-US" altLang="ja-JP" sz="2400" dirty="0" smtClean="0">
                <a:solidFill>
                  <a:srgbClr val="595959"/>
                </a:solidFill>
              </a:rPr>
              <a:t>Initialize this repository with:</a:t>
            </a:r>
          </a:p>
          <a:p>
            <a:pPr marL="0" indent="0">
              <a:buNone/>
            </a:pPr>
            <a:r>
              <a:rPr lang="ja-JP" altLang="en-US" sz="2400" dirty="0">
                <a:solidFill>
                  <a:srgbClr val="595959"/>
                </a:solidFill>
              </a:rPr>
              <a:t>→</a:t>
            </a:r>
            <a:r>
              <a:rPr lang="ja-JP" altLang="en-US" sz="2400" dirty="0" smtClean="0">
                <a:solidFill>
                  <a:srgbClr val="595959"/>
                </a:solidFill>
              </a:rPr>
              <a:t>「</a:t>
            </a:r>
            <a:r>
              <a:rPr lang="en-US" altLang="ja-JP" sz="2400" dirty="0" smtClean="0">
                <a:solidFill>
                  <a:srgbClr val="595959"/>
                </a:solidFill>
              </a:rPr>
              <a:t>Add a README file</a:t>
            </a:r>
            <a:r>
              <a:rPr lang="ja-JP" altLang="en-US" sz="2400" dirty="0" smtClean="0">
                <a:solidFill>
                  <a:srgbClr val="595959"/>
                </a:solidFill>
              </a:rPr>
              <a:t>」にチェックをつける</a:t>
            </a:r>
            <a:endParaRPr lang="en-US" altLang="ja-JP" sz="2400" dirty="0" smtClean="0">
              <a:solidFill>
                <a:srgbClr val="595959"/>
              </a:solidFill>
            </a:endParaRPr>
          </a:p>
          <a:p>
            <a:endParaRPr lang="en-US" altLang="ja-JP" dirty="0" smtClean="0">
              <a:solidFill>
                <a:srgbClr val="595959"/>
              </a:solidFill>
            </a:endParaRPr>
          </a:p>
        </p:txBody>
      </p:sp>
      <p:pic>
        <p:nvPicPr>
          <p:cNvPr id="4" name="図 3"/>
          <p:cNvPicPr>
            <a:picLocks noChangeAspect="1"/>
          </p:cNvPicPr>
          <p:nvPr/>
        </p:nvPicPr>
        <p:blipFill rotWithShape="1">
          <a:blip r:embed="rId2"/>
          <a:srcRect l="17230" t="-168" r="17040" b="168"/>
          <a:stretch/>
        </p:blipFill>
        <p:spPr>
          <a:xfrm>
            <a:off x="628325" y="1144926"/>
            <a:ext cx="4768241" cy="4980400"/>
          </a:xfrm>
          <a:prstGeom prst="rect">
            <a:avLst/>
          </a:prstGeom>
        </p:spPr>
      </p:pic>
      <p:sp>
        <p:nvSpPr>
          <p:cNvPr id="11" name="テキスト ボックス 10"/>
          <p:cNvSpPr txBox="1"/>
          <p:nvPr/>
        </p:nvSpPr>
        <p:spPr>
          <a:xfrm>
            <a:off x="788787" y="5976315"/>
            <a:ext cx="9491804" cy="584775"/>
          </a:xfrm>
          <a:prstGeom prst="rect">
            <a:avLst/>
          </a:prstGeom>
          <a:noFill/>
        </p:spPr>
        <p:txBody>
          <a:bodyPr wrap="square" rtlCol="0">
            <a:spAutoFit/>
          </a:bodyPr>
          <a:lstStyle/>
          <a:p>
            <a:r>
              <a:rPr lang="ja-JP" altLang="en-US" sz="3200" dirty="0" smtClean="0">
                <a:solidFill>
                  <a:srgbClr val="595959"/>
                </a:solidFill>
              </a:rPr>
              <a:t>↑入力を終えたら</a:t>
            </a:r>
            <a:r>
              <a:rPr lang="en-US" altLang="ja-JP" sz="3200" dirty="0" smtClean="0">
                <a:solidFill>
                  <a:srgbClr val="595959"/>
                </a:solidFill>
              </a:rPr>
              <a:t>Create repository</a:t>
            </a:r>
            <a:r>
              <a:rPr lang="ja-JP" altLang="en-US" sz="3200" dirty="0" smtClean="0">
                <a:solidFill>
                  <a:srgbClr val="595959"/>
                </a:solidFill>
              </a:rPr>
              <a:t>をクリック</a:t>
            </a:r>
            <a:endParaRPr kumimoji="1" lang="ja-JP" altLang="en-US" sz="3200" dirty="0">
              <a:solidFill>
                <a:srgbClr val="595959"/>
              </a:solidFill>
            </a:endParaRPr>
          </a:p>
        </p:txBody>
      </p:sp>
      <p:sp>
        <p:nvSpPr>
          <p:cNvPr id="5" name="正方形/長方形 4"/>
          <p:cNvSpPr/>
          <p:nvPr/>
        </p:nvSpPr>
        <p:spPr>
          <a:xfrm>
            <a:off x="5672812" y="1144925"/>
            <a:ext cx="6112872" cy="34142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595959"/>
              </a:solidFill>
            </a:endParaRPr>
          </a:p>
        </p:txBody>
      </p:sp>
      <p:sp>
        <p:nvSpPr>
          <p:cNvPr id="13" name="テキスト ボックス 12"/>
          <p:cNvSpPr txBox="1"/>
          <p:nvPr/>
        </p:nvSpPr>
        <p:spPr>
          <a:xfrm>
            <a:off x="6885852" y="4590925"/>
            <a:ext cx="5822133" cy="430887"/>
          </a:xfrm>
          <a:prstGeom prst="rect">
            <a:avLst/>
          </a:prstGeom>
          <a:noFill/>
        </p:spPr>
        <p:txBody>
          <a:bodyPr wrap="square" rtlCol="0">
            <a:spAutoFit/>
          </a:bodyPr>
          <a:lstStyle/>
          <a:p>
            <a:r>
              <a:rPr lang="ja-JP" altLang="en-US" sz="2200" dirty="0">
                <a:solidFill>
                  <a:srgbClr val="595959"/>
                </a:solidFill>
              </a:rPr>
              <a:t>間違えやすいから要チェック</a:t>
            </a:r>
          </a:p>
        </p:txBody>
      </p:sp>
      <p:sp>
        <p:nvSpPr>
          <p:cNvPr id="14" name="テキスト ボックス 13"/>
          <p:cNvSpPr txBox="1"/>
          <p:nvPr/>
        </p:nvSpPr>
        <p:spPr>
          <a:xfrm>
            <a:off x="5157735" y="5083094"/>
            <a:ext cx="6757983" cy="369332"/>
          </a:xfrm>
          <a:prstGeom prst="rect">
            <a:avLst/>
          </a:prstGeom>
          <a:noFill/>
        </p:spPr>
        <p:txBody>
          <a:bodyPr wrap="square" rtlCol="0">
            <a:spAutoFit/>
          </a:bodyPr>
          <a:lstStyle/>
          <a:p>
            <a:r>
              <a:rPr lang="en-US" altLang="ja-JP" dirty="0" err="1" smtClean="0">
                <a:solidFill>
                  <a:srgbClr val="595959"/>
                </a:solidFill>
              </a:rPr>
              <a:t>GitClone</a:t>
            </a:r>
            <a:r>
              <a:rPr lang="ja-JP" altLang="en-US" dirty="0" smtClean="0">
                <a:solidFill>
                  <a:srgbClr val="595959"/>
                </a:solidFill>
              </a:rPr>
              <a:t>するときは</a:t>
            </a:r>
            <a:r>
              <a:rPr lang="en-US" altLang="ja-JP" dirty="0" smtClean="0">
                <a:solidFill>
                  <a:srgbClr val="595959"/>
                </a:solidFill>
              </a:rPr>
              <a:t>Public</a:t>
            </a:r>
            <a:r>
              <a:rPr lang="ja-JP" altLang="en-US" dirty="0" smtClean="0">
                <a:solidFill>
                  <a:srgbClr val="595959"/>
                </a:solidFill>
              </a:rPr>
              <a:t>が便利だけど、</a:t>
            </a:r>
            <a:r>
              <a:rPr lang="ja-JP" altLang="en-US" u="sng" dirty="0" smtClean="0">
                <a:solidFill>
                  <a:srgbClr val="595959"/>
                </a:solidFill>
              </a:rPr>
              <a:t>今は</a:t>
            </a:r>
            <a:r>
              <a:rPr lang="en-US" altLang="ja-JP" u="sng" dirty="0" smtClean="0">
                <a:solidFill>
                  <a:srgbClr val="595959"/>
                </a:solidFill>
              </a:rPr>
              <a:t>Private</a:t>
            </a:r>
            <a:r>
              <a:rPr lang="ja-JP" altLang="en-US" u="sng" dirty="0" smtClean="0">
                <a:solidFill>
                  <a:srgbClr val="595959"/>
                </a:solidFill>
              </a:rPr>
              <a:t>で</a:t>
            </a:r>
            <a:r>
              <a:rPr lang="en-US" altLang="ja-JP" u="sng" dirty="0" smtClean="0">
                <a:solidFill>
                  <a:srgbClr val="595959"/>
                </a:solidFill>
              </a:rPr>
              <a:t>OK</a:t>
            </a:r>
            <a:r>
              <a:rPr lang="ja-JP" altLang="en-US" u="sng" dirty="0" smtClean="0">
                <a:solidFill>
                  <a:srgbClr val="595959"/>
                </a:solidFill>
              </a:rPr>
              <a:t>！</a:t>
            </a:r>
            <a:endParaRPr kumimoji="1" lang="ja-JP" altLang="en-US" u="sng" dirty="0">
              <a:solidFill>
                <a:srgbClr val="595959"/>
              </a:solidFill>
            </a:endParaRPr>
          </a:p>
        </p:txBody>
      </p:sp>
      <p:sp>
        <p:nvSpPr>
          <p:cNvPr id="15" name="テキスト ボックス 14"/>
          <p:cNvSpPr txBox="1"/>
          <p:nvPr/>
        </p:nvSpPr>
        <p:spPr>
          <a:xfrm>
            <a:off x="5033543" y="5513708"/>
            <a:ext cx="6752141" cy="369332"/>
          </a:xfrm>
          <a:prstGeom prst="rect">
            <a:avLst/>
          </a:prstGeom>
          <a:noFill/>
        </p:spPr>
        <p:txBody>
          <a:bodyPr wrap="square" rtlCol="0">
            <a:spAutoFit/>
          </a:bodyPr>
          <a:lstStyle/>
          <a:p>
            <a:r>
              <a:rPr lang="en-US" altLang="ja-JP" dirty="0" smtClean="0">
                <a:solidFill>
                  <a:srgbClr val="595959"/>
                </a:solidFill>
              </a:rPr>
              <a:t>README file</a:t>
            </a:r>
            <a:r>
              <a:rPr lang="ja-JP" altLang="en-US" dirty="0" smtClean="0">
                <a:solidFill>
                  <a:srgbClr val="595959"/>
                </a:solidFill>
              </a:rPr>
              <a:t>は作ったプログラムとかを説明するファイルだよ</a:t>
            </a:r>
            <a:endParaRPr kumimoji="1" lang="ja-JP" altLang="en-US" u="sng" dirty="0">
              <a:solidFill>
                <a:srgbClr val="595959"/>
              </a:solidFill>
            </a:endParaRPr>
          </a:p>
        </p:txBody>
      </p:sp>
      <p:sp>
        <p:nvSpPr>
          <p:cNvPr id="12"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作業：リポジトリの作成</a:t>
            </a:r>
            <a:endParaRPr lang="ja-JP" altLang="en-US" sz="2000" b="1" dirty="0">
              <a:latin typeface="+mj-lt"/>
              <a:ea typeface="+mj-ea"/>
            </a:endParaRP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33</a:t>
            </a:fld>
            <a:endParaRPr kumimoji="1" lang="ja-JP" altLang="en-US" dirty="0"/>
          </a:p>
        </p:txBody>
      </p:sp>
      <p:sp>
        <p:nvSpPr>
          <p:cNvPr id="9" name="テキスト ボックス 8"/>
          <p:cNvSpPr txBox="1"/>
          <p:nvPr/>
        </p:nvSpPr>
        <p:spPr>
          <a:xfrm>
            <a:off x="10441667" y="1852536"/>
            <a:ext cx="1939636" cy="369332"/>
          </a:xfrm>
          <a:prstGeom prst="rect">
            <a:avLst/>
          </a:prstGeom>
          <a:noFill/>
        </p:spPr>
        <p:txBody>
          <a:bodyPr wrap="square" rtlCol="0">
            <a:spAutoFit/>
          </a:bodyPr>
          <a:lstStyle/>
          <a:p>
            <a:r>
              <a:rPr lang="ja-JP" altLang="en-US" dirty="0">
                <a:solidFill>
                  <a:srgbClr val="595959"/>
                </a:solidFill>
              </a:rPr>
              <a:t>シースィス</a:t>
            </a:r>
            <a:endParaRPr kumimoji="1" lang="ja-JP" altLang="en-US" dirty="0">
              <a:solidFill>
                <a:srgbClr val="595959"/>
              </a:solidFill>
            </a:endParaRPr>
          </a:p>
        </p:txBody>
      </p:sp>
    </p:spTree>
    <p:extLst>
      <p:ext uri="{BB962C8B-B14F-4D97-AF65-F5344CB8AC3E}">
        <p14:creationId xmlns:p14="http://schemas.microsoft.com/office/powerpoint/2010/main" val="4242410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158313" y="5699049"/>
            <a:ext cx="7603525" cy="805893"/>
          </a:xfrm>
        </p:spPr>
        <p:txBody>
          <a:bodyPr>
            <a:normAutofit fontScale="85000" lnSpcReduction="10000"/>
          </a:bodyPr>
          <a:lstStyle/>
          <a:p>
            <a:pPr marL="0" indent="0">
              <a:buNone/>
            </a:pPr>
            <a:r>
              <a:rPr lang="en-US" altLang="ja-JP" dirty="0" smtClean="0"/>
              <a:t>https://desktop.github.com/</a:t>
            </a:r>
            <a:r>
              <a:rPr lang="ja-JP" altLang="en-US" dirty="0" smtClean="0"/>
              <a:t>へ移動</a:t>
            </a:r>
            <a:r>
              <a:rPr lang="ja-JP" altLang="en-US" dirty="0"/>
              <a:t>し</a:t>
            </a:r>
            <a:r>
              <a:rPr lang="ja-JP" altLang="en-US" dirty="0" smtClean="0"/>
              <a:t>ダウンロード</a:t>
            </a:r>
            <a:endParaRPr lang="en-US" altLang="ja-JP" dirty="0" smtClean="0"/>
          </a:p>
          <a:p>
            <a:pPr marL="0" indent="0">
              <a:buNone/>
            </a:pPr>
            <a:r>
              <a:rPr lang="ja-JP" altLang="en-US" dirty="0" smtClean="0"/>
              <a:t>適当にインストールをはじめてください</a:t>
            </a:r>
            <a:endParaRPr kumimoji="1" lang="ja-JP" altLang="en-US" dirty="0"/>
          </a:p>
        </p:txBody>
      </p:sp>
      <p:pic>
        <p:nvPicPr>
          <p:cNvPr id="6" name="図 5"/>
          <p:cNvPicPr>
            <a:picLocks noChangeAspect="1"/>
          </p:cNvPicPr>
          <p:nvPr/>
        </p:nvPicPr>
        <p:blipFill>
          <a:blip r:embed="rId2"/>
          <a:stretch>
            <a:fillRect/>
          </a:stretch>
        </p:blipFill>
        <p:spPr>
          <a:xfrm>
            <a:off x="1898820" y="1224047"/>
            <a:ext cx="7685903" cy="4207789"/>
          </a:xfrm>
          <a:prstGeom prst="rect">
            <a:avLst/>
          </a:prstGeom>
        </p:spPr>
      </p:pic>
      <p:sp>
        <p:nvSpPr>
          <p:cNvPr id="5" name="正方形/長方形 4"/>
          <p:cNvSpPr/>
          <p:nvPr/>
        </p:nvSpPr>
        <p:spPr>
          <a:xfrm>
            <a:off x="4911809" y="3031379"/>
            <a:ext cx="1629036"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endParaRPr lang="ja-JP" altLang="en-US" sz="2000" b="1" dirty="0">
              <a:latin typeface="+mj-lt"/>
              <a:ea typeface="+mj-ea"/>
            </a:endParaRP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34</a:t>
            </a:fld>
            <a:endParaRPr kumimoji="1" lang="ja-JP" altLang="en-US" dirty="0"/>
          </a:p>
        </p:txBody>
      </p:sp>
    </p:spTree>
    <p:extLst>
      <p:ext uri="{BB962C8B-B14F-4D97-AF65-F5344CB8AC3E}">
        <p14:creationId xmlns:p14="http://schemas.microsoft.com/office/powerpoint/2010/main" val="3866198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706480"/>
            <a:ext cx="10289060" cy="805893"/>
          </a:xfrm>
        </p:spPr>
        <p:txBody>
          <a:bodyPr>
            <a:normAutofit lnSpcReduction="10000"/>
          </a:bodyPr>
          <a:lstStyle/>
          <a:p>
            <a:pPr marL="0" indent="0">
              <a:buNone/>
            </a:pPr>
            <a:r>
              <a:rPr kumimoji="1" lang="ja-JP" altLang="en-US" dirty="0" smtClean="0"/>
              <a:t>起動するとこんな画面が出るので「</a:t>
            </a:r>
            <a:r>
              <a:rPr kumimoji="1" lang="en-US" altLang="ja-JP" dirty="0" smtClean="0"/>
              <a:t>Sign in to GitHub.com</a:t>
            </a:r>
            <a:r>
              <a:rPr kumimoji="1" lang="ja-JP" altLang="en-US" dirty="0" smtClean="0"/>
              <a:t>」をクリック</a:t>
            </a:r>
            <a:endParaRPr kumimoji="1" lang="ja-JP" altLang="en-US" dirty="0"/>
          </a:p>
        </p:txBody>
      </p:sp>
      <p:pic>
        <p:nvPicPr>
          <p:cNvPr id="4" name="図 3"/>
          <p:cNvPicPr>
            <a:picLocks noChangeAspect="1"/>
          </p:cNvPicPr>
          <p:nvPr/>
        </p:nvPicPr>
        <p:blipFill>
          <a:blip r:embed="rId2"/>
          <a:stretch>
            <a:fillRect/>
          </a:stretch>
        </p:blipFill>
        <p:spPr>
          <a:xfrm>
            <a:off x="2424617" y="1202724"/>
            <a:ext cx="6400424" cy="4379237"/>
          </a:xfrm>
          <a:prstGeom prst="rect">
            <a:avLst/>
          </a:prstGeom>
        </p:spPr>
      </p:pic>
      <p:sp>
        <p:nvSpPr>
          <p:cNvPr id="5" name="正方形/長方形 4"/>
          <p:cNvSpPr/>
          <p:nvPr/>
        </p:nvSpPr>
        <p:spPr>
          <a:xfrm>
            <a:off x="2611395" y="3812294"/>
            <a:ext cx="1515761"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endParaRPr lang="ja-JP" altLang="en-US" sz="2000" b="1" dirty="0">
              <a:latin typeface="+mj-lt"/>
              <a:ea typeface="+mj-ea"/>
            </a:endParaRP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35</a:t>
            </a:fld>
            <a:endParaRPr kumimoji="1" lang="ja-JP" altLang="en-US" dirty="0"/>
          </a:p>
        </p:txBody>
      </p:sp>
    </p:spTree>
    <p:extLst>
      <p:ext uri="{BB962C8B-B14F-4D97-AF65-F5344CB8AC3E}">
        <p14:creationId xmlns:p14="http://schemas.microsoft.com/office/powerpoint/2010/main" val="422661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49037" y="5627199"/>
            <a:ext cx="10289060" cy="805893"/>
          </a:xfrm>
        </p:spPr>
        <p:txBody>
          <a:bodyPr>
            <a:normAutofit fontScale="85000" lnSpcReduction="10000"/>
          </a:bodyPr>
          <a:lstStyle/>
          <a:p>
            <a:pPr marL="0" indent="0">
              <a:buNone/>
            </a:pPr>
            <a:r>
              <a:rPr kumimoji="1" lang="ja-JP" altLang="en-US" dirty="0" smtClean="0"/>
              <a:t>ブラウザ</a:t>
            </a:r>
            <a:r>
              <a:rPr lang="ja-JP" altLang="en-US" dirty="0" smtClean="0"/>
              <a:t>が立ち上がり、</a:t>
            </a:r>
            <a:r>
              <a:rPr lang="en-US" altLang="ja-JP" dirty="0" smtClean="0"/>
              <a:t>Sign in</a:t>
            </a:r>
            <a:r>
              <a:rPr lang="ja-JP" altLang="en-US" dirty="0" smtClean="0"/>
              <a:t>が</a:t>
            </a:r>
            <a:r>
              <a:rPr kumimoji="1" lang="ja-JP" altLang="en-US" dirty="0" smtClean="0"/>
              <a:t>要求されるので</a:t>
            </a:r>
            <a:r>
              <a:rPr kumimoji="1" lang="en-US" altLang="ja-JP" dirty="0" smtClean="0"/>
              <a:t>ID</a:t>
            </a:r>
            <a:r>
              <a:rPr kumimoji="1" lang="ja-JP" altLang="en-US" dirty="0" smtClean="0"/>
              <a:t>パスワードを入力</a:t>
            </a:r>
            <a:endParaRPr kumimoji="1" lang="en-US" altLang="ja-JP" dirty="0" smtClean="0"/>
          </a:p>
          <a:p>
            <a:pPr marL="0" indent="0">
              <a:buNone/>
            </a:pPr>
            <a:r>
              <a:rPr lang="ja-JP" altLang="en-US" dirty="0" smtClean="0"/>
              <a:t>ポップアップの「開く」をクリックするとアカウントが紐づけされます。</a:t>
            </a:r>
            <a:endParaRPr kumimoji="1" lang="en-US" altLang="ja-JP" dirty="0" smtClean="0"/>
          </a:p>
          <a:p>
            <a:pPr marL="0" indent="0">
              <a:buNone/>
            </a:pPr>
            <a:endParaRPr kumimoji="1" lang="ja-JP" altLang="en-US" dirty="0"/>
          </a:p>
        </p:txBody>
      </p:sp>
      <p:pic>
        <p:nvPicPr>
          <p:cNvPr id="6" name="図 5"/>
          <p:cNvPicPr>
            <a:picLocks noChangeAspect="1"/>
          </p:cNvPicPr>
          <p:nvPr/>
        </p:nvPicPr>
        <p:blipFill rotWithShape="1">
          <a:blip r:embed="rId2"/>
          <a:srcRect b="4323"/>
          <a:stretch/>
        </p:blipFill>
        <p:spPr>
          <a:xfrm>
            <a:off x="1078346" y="736216"/>
            <a:ext cx="4279289" cy="4467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図 6"/>
          <p:cNvPicPr>
            <a:picLocks noChangeAspect="1"/>
          </p:cNvPicPr>
          <p:nvPr/>
        </p:nvPicPr>
        <p:blipFill>
          <a:blip r:embed="rId3"/>
          <a:stretch>
            <a:fillRect/>
          </a:stretch>
        </p:blipFill>
        <p:spPr>
          <a:xfrm>
            <a:off x="5210827" y="1754804"/>
            <a:ext cx="6382808" cy="2440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endParaRPr lang="ja-JP" altLang="en-US" sz="2000" b="1" dirty="0">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36</a:t>
            </a:fld>
            <a:endParaRPr kumimoji="1" lang="ja-JP" altLang="en-US" dirty="0"/>
          </a:p>
        </p:txBody>
      </p:sp>
    </p:spTree>
    <p:extLst>
      <p:ext uri="{BB962C8B-B14F-4D97-AF65-F5344CB8AC3E}">
        <p14:creationId xmlns:p14="http://schemas.microsoft.com/office/powerpoint/2010/main" val="3473650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07817" y="5551077"/>
            <a:ext cx="11776364" cy="1056276"/>
          </a:xfrm>
        </p:spPr>
        <p:txBody>
          <a:bodyPr>
            <a:normAutofit/>
          </a:bodyPr>
          <a:lstStyle/>
          <a:p>
            <a:pPr marL="0" indent="0">
              <a:buNone/>
            </a:pPr>
            <a:r>
              <a:rPr kumimoji="1" lang="ja-JP" altLang="en-US" sz="2400" dirty="0" smtClean="0"/>
              <a:t>変な名前じゃなければ、</a:t>
            </a:r>
            <a:r>
              <a:rPr kumimoji="1" lang="ja-JP" altLang="en-US" sz="2400" u="sng" dirty="0" smtClean="0"/>
              <a:t>基本的にそのまま</a:t>
            </a:r>
            <a:r>
              <a:rPr lang="en-US" altLang="ja-JP" sz="2400" u="sng" dirty="0" smtClean="0"/>
              <a:t>Finish</a:t>
            </a:r>
            <a:r>
              <a:rPr lang="ja-JP" altLang="en-US" sz="2400" dirty="0" smtClean="0"/>
              <a:t>ボタンを押して構いません。</a:t>
            </a:r>
            <a:r>
              <a:rPr lang="en-US" altLang="ja-JP" sz="2400" dirty="0" smtClean="0"/>
              <a:t/>
            </a:r>
            <a:br>
              <a:rPr lang="en-US" altLang="ja-JP" sz="2400" dirty="0" smtClean="0"/>
            </a:br>
            <a:r>
              <a:rPr lang="ja-JP" altLang="en-US" sz="2400" dirty="0" smtClean="0"/>
              <a:t>卒研ではリポジトリ名（</a:t>
            </a:r>
            <a:r>
              <a:rPr lang="en-US" altLang="ja-JP" sz="2400" b="1" dirty="0" smtClean="0"/>
              <a:t>1821086-matsuo-thesis</a:t>
            </a:r>
            <a:r>
              <a:rPr lang="ja-JP" altLang="en-US" sz="2400" dirty="0" smtClean="0"/>
              <a:t>）で判断することが</a:t>
            </a:r>
            <a:r>
              <a:rPr lang="ja-JP" altLang="en-US" sz="2400" dirty="0"/>
              <a:t>多い</a:t>
            </a:r>
            <a:r>
              <a:rPr lang="ja-JP" altLang="en-US" sz="2400" dirty="0" smtClean="0"/>
              <a:t>ので</a:t>
            </a:r>
            <a:r>
              <a:rPr lang="en-US" altLang="ja-JP" sz="2400" dirty="0" smtClean="0"/>
              <a:t>…</a:t>
            </a:r>
            <a:endParaRPr kumimoji="1" lang="ja-JP" altLang="en-US" sz="2400" dirty="0"/>
          </a:p>
        </p:txBody>
      </p:sp>
      <p:pic>
        <p:nvPicPr>
          <p:cNvPr id="6" name="図 5"/>
          <p:cNvPicPr>
            <a:picLocks noChangeAspect="1"/>
          </p:cNvPicPr>
          <p:nvPr/>
        </p:nvPicPr>
        <p:blipFill>
          <a:blip r:embed="rId2"/>
          <a:stretch>
            <a:fillRect/>
          </a:stretch>
        </p:blipFill>
        <p:spPr>
          <a:xfrm>
            <a:off x="2752740" y="732971"/>
            <a:ext cx="6686519" cy="4629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2858530" y="4010002"/>
            <a:ext cx="518984"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endParaRPr lang="ja-JP" altLang="en-US" sz="2000" b="1" dirty="0">
              <a:latin typeface="+mj-lt"/>
              <a:ea typeface="+mj-ea"/>
            </a:endParaRP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37</a:t>
            </a:fld>
            <a:endParaRPr kumimoji="1" lang="ja-JP" altLang="en-US" dirty="0"/>
          </a:p>
        </p:txBody>
      </p:sp>
    </p:spTree>
    <p:extLst>
      <p:ext uri="{BB962C8B-B14F-4D97-AF65-F5344CB8AC3E}">
        <p14:creationId xmlns:p14="http://schemas.microsoft.com/office/powerpoint/2010/main" val="372957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7436" y="5632692"/>
            <a:ext cx="10403186" cy="805893"/>
          </a:xfrm>
        </p:spPr>
        <p:txBody>
          <a:bodyPr>
            <a:noAutofit/>
          </a:bodyPr>
          <a:lstStyle/>
          <a:p>
            <a:pPr marL="0" indent="0">
              <a:buNone/>
            </a:pPr>
            <a:r>
              <a:rPr kumimoji="1" lang="ja-JP" altLang="en-US" sz="2400" dirty="0" smtClean="0"/>
              <a:t>リポジトリはさっき作ったので、スキップ</a:t>
            </a:r>
            <a:r>
              <a:rPr kumimoji="1" lang="en-US" altLang="ja-JP" sz="2400" u="sng" dirty="0" smtClean="0"/>
              <a:t>2</a:t>
            </a:r>
            <a:r>
              <a:rPr kumimoji="1" lang="ja-JP" altLang="en-US" sz="2400" u="sng" dirty="0" smtClean="0"/>
              <a:t>つ目の「</a:t>
            </a:r>
            <a:r>
              <a:rPr kumimoji="1" lang="en-US" altLang="ja-JP" sz="2400" u="sng" dirty="0" smtClean="0"/>
              <a:t>Clone</a:t>
            </a:r>
            <a:r>
              <a:rPr lang="ja-JP" altLang="en-US" sz="2400" u="sng" dirty="0"/>
              <a:t> </a:t>
            </a:r>
            <a:r>
              <a:rPr lang="en-US" altLang="ja-JP" sz="2400" u="sng" dirty="0" smtClean="0"/>
              <a:t>a repository</a:t>
            </a:r>
            <a:r>
              <a:rPr lang="ja-JP" altLang="en-US" sz="2400" u="sng" dirty="0" smtClean="0"/>
              <a:t> </a:t>
            </a:r>
            <a:r>
              <a:rPr lang="en-US" altLang="ja-JP" sz="2400" u="sng" dirty="0" smtClean="0"/>
              <a:t>from Internet</a:t>
            </a:r>
            <a:r>
              <a:rPr kumimoji="1" lang="ja-JP" altLang="en-US" sz="2400" u="sng" dirty="0" smtClean="0"/>
              <a:t>」をクリック</a:t>
            </a:r>
            <a:r>
              <a:rPr kumimoji="1" lang="ja-JP" altLang="en-US" sz="2400" dirty="0" smtClean="0"/>
              <a:t>しローカルにクローンします</a:t>
            </a:r>
            <a:endParaRPr kumimoji="1" lang="en-US" altLang="ja-JP" sz="2400" dirty="0" smtClean="0"/>
          </a:p>
          <a:p>
            <a:pPr marL="0" indent="0">
              <a:buNone/>
            </a:pPr>
            <a:endParaRPr kumimoji="1" lang="ja-JP" altLang="en-US" sz="2400" dirty="0"/>
          </a:p>
        </p:txBody>
      </p:sp>
      <p:pic>
        <p:nvPicPr>
          <p:cNvPr id="4" name="図 3"/>
          <p:cNvPicPr>
            <a:picLocks noChangeAspect="1"/>
          </p:cNvPicPr>
          <p:nvPr/>
        </p:nvPicPr>
        <p:blipFill>
          <a:blip r:embed="rId2"/>
          <a:stretch>
            <a:fillRect/>
          </a:stretch>
        </p:blipFill>
        <p:spPr>
          <a:xfrm>
            <a:off x="2650657" y="1018079"/>
            <a:ext cx="6485104" cy="4449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p:cNvSpPr/>
          <p:nvPr/>
        </p:nvSpPr>
        <p:spPr>
          <a:xfrm>
            <a:off x="3048001" y="2867063"/>
            <a:ext cx="2776150" cy="3642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endParaRPr lang="ja-JP" altLang="en-US" sz="2000" b="1" dirty="0">
              <a:latin typeface="+mj-lt"/>
              <a:ea typeface="+mj-ea"/>
            </a:endParaRPr>
          </a:p>
        </p:txBody>
      </p:sp>
      <p:sp>
        <p:nvSpPr>
          <p:cNvPr id="8" name="スライド番号プレースホルダー 7"/>
          <p:cNvSpPr>
            <a:spLocks noGrp="1"/>
          </p:cNvSpPr>
          <p:nvPr>
            <p:ph type="sldNum" sz="quarter" idx="12"/>
          </p:nvPr>
        </p:nvSpPr>
        <p:spPr/>
        <p:txBody>
          <a:bodyPr/>
          <a:lstStyle/>
          <a:p>
            <a:fld id="{7C6CB327-4739-40F7-91EE-F964CF852706}" type="slidenum">
              <a:rPr kumimoji="1" lang="ja-JP" altLang="en-US" smtClean="0"/>
              <a:t>38</a:t>
            </a:fld>
            <a:endParaRPr kumimoji="1" lang="ja-JP" altLang="en-US" dirty="0"/>
          </a:p>
        </p:txBody>
      </p:sp>
    </p:spTree>
    <p:extLst>
      <p:ext uri="{BB962C8B-B14F-4D97-AF65-F5344CB8AC3E}">
        <p14:creationId xmlns:p14="http://schemas.microsoft.com/office/powerpoint/2010/main" val="13054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一応、招待メールの見方</a:t>
            </a:r>
            <a:endParaRPr kumimoji="1" lang="ja-JP" altLang="en-US" dirty="0"/>
          </a:p>
        </p:txBody>
      </p:sp>
      <p:sp>
        <p:nvSpPr>
          <p:cNvPr id="3" name="コンテンツ プレースホルダー 2"/>
          <p:cNvSpPr>
            <a:spLocks noGrp="1"/>
          </p:cNvSpPr>
          <p:nvPr>
            <p:ph idx="1"/>
          </p:nvPr>
        </p:nvSpPr>
        <p:spPr>
          <a:xfrm>
            <a:off x="722871" y="5750013"/>
            <a:ext cx="11040762" cy="665849"/>
          </a:xfrm>
        </p:spPr>
        <p:txBody>
          <a:bodyPr>
            <a:noAutofit/>
          </a:bodyPr>
          <a:lstStyle/>
          <a:p>
            <a:pPr marL="0" indent="0">
              <a:buNone/>
            </a:pPr>
            <a:r>
              <a:rPr kumimoji="1" lang="en-US" altLang="ja-JP" sz="1800" dirty="0" smtClean="0"/>
              <a:t>CCE</a:t>
            </a:r>
            <a:r>
              <a:rPr kumimoji="1" lang="ja-JP" altLang="en-US" sz="1800" dirty="0" smtClean="0"/>
              <a:t>などのメールボックスを開き招待メールを確認</a:t>
            </a:r>
            <a:r>
              <a:rPr lang="ja-JP" altLang="en-US" sz="1800" dirty="0"/>
              <a:t>、</a:t>
            </a:r>
            <a:r>
              <a:rPr kumimoji="1" lang="ja-JP" altLang="en-US" sz="1800" dirty="0" smtClean="0"/>
              <a:t>赤枠のリンクをクリックすると</a:t>
            </a:r>
            <a:r>
              <a:rPr lang="ja-JP" altLang="en-US" sz="1800" dirty="0" smtClean="0"/>
              <a:t>「</a:t>
            </a:r>
            <a:r>
              <a:rPr lang="en-US" altLang="ja-JP" sz="1800" dirty="0" err="1" smtClean="0"/>
              <a:t>kait-takanolab</a:t>
            </a:r>
            <a:r>
              <a:rPr lang="ja-JP" altLang="en-US" sz="1800" dirty="0" smtClean="0"/>
              <a:t>」へ</a:t>
            </a:r>
            <a:r>
              <a:rPr kumimoji="1" lang="ja-JP" altLang="en-US" sz="1800" dirty="0" smtClean="0"/>
              <a:t>参加できます。</a:t>
            </a:r>
            <a:r>
              <a:rPr kumimoji="1" lang="en-US" altLang="ja-JP" sz="1800" dirty="0" smtClean="0"/>
              <a:t>GitHub</a:t>
            </a:r>
            <a:r>
              <a:rPr kumimoji="1" lang="ja-JP" altLang="en-US" sz="1800" dirty="0" smtClean="0"/>
              <a:t>のアカウントがない人は遷移後のページで、サインアップしてください。</a:t>
            </a:r>
            <a:endParaRPr kumimoji="1" lang="ja-JP" altLang="en-US" sz="1800" dirty="0"/>
          </a:p>
        </p:txBody>
      </p:sp>
      <p:pic>
        <p:nvPicPr>
          <p:cNvPr id="6" name="図 5"/>
          <p:cNvPicPr>
            <a:picLocks noChangeAspect="1"/>
          </p:cNvPicPr>
          <p:nvPr/>
        </p:nvPicPr>
        <p:blipFill>
          <a:blip r:embed="rId2"/>
          <a:stretch>
            <a:fillRect/>
          </a:stretch>
        </p:blipFill>
        <p:spPr>
          <a:xfrm>
            <a:off x="952837" y="1178991"/>
            <a:ext cx="9907383" cy="4401164"/>
          </a:xfrm>
          <a:prstGeom prst="rect">
            <a:avLst/>
          </a:prstGeom>
        </p:spPr>
      </p:pic>
      <p:sp>
        <p:nvSpPr>
          <p:cNvPr id="7" name="正方形/長方形 6"/>
          <p:cNvSpPr/>
          <p:nvPr/>
        </p:nvSpPr>
        <p:spPr>
          <a:xfrm>
            <a:off x="952837" y="2562219"/>
            <a:ext cx="8064843"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3</a:t>
            </a:fld>
            <a:endParaRPr kumimoji="1" lang="ja-JP" altLang="en-US" dirty="0"/>
          </a:p>
        </p:txBody>
      </p:sp>
    </p:spTree>
    <p:extLst>
      <p:ext uri="{BB962C8B-B14F-4D97-AF65-F5344CB8AC3E}">
        <p14:creationId xmlns:p14="http://schemas.microsoft.com/office/powerpoint/2010/main" val="3878028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33331" y="5797382"/>
            <a:ext cx="10620469" cy="1300535"/>
          </a:xfrm>
        </p:spPr>
        <p:txBody>
          <a:bodyPr>
            <a:noAutofit/>
          </a:bodyPr>
          <a:lstStyle/>
          <a:p>
            <a:pPr marL="0" indent="0">
              <a:buNone/>
            </a:pPr>
            <a:r>
              <a:rPr kumimoji="1" lang="ja-JP" altLang="en-US" sz="2400" dirty="0" smtClean="0"/>
              <a:t>自分のリポジトリを選択します。フィルターで学籍番号を入れると見つけやすい。</a:t>
            </a:r>
            <a:r>
              <a:rPr lang="ja-JP" altLang="en-US" sz="2400" dirty="0" smtClean="0"/>
              <a:t>選択後、「</a:t>
            </a:r>
            <a:r>
              <a:rPr lang="en-US" altLang="ja-JP" sz="2400" dirty="0" smtClean="0"/>
              <a:t>Clone</a:t>
            </a:r>
            <a:r>
              <a:rPr lang="ja-JP" altLang="en-US" sz="2400" dirty="0" smtClean="0"/>
              <a:t>」ボタンをクリックするとクローンが始まります。</a:t>
            </a:r>
            <a:endParaRPr lang="en-US" altLang="ja-JP" sz="2400" dirty="0" smtClean="0"/>
          </a:p>
        </p:txBody>
      </p:sp>
      <p:pic>
        <p:nvPicPr>
          <p:cNvPr id="7" name="図 6"/>
          <p:cNvPicPr>
            <a:picLocks noChangeAspect="1"/>
          </p:cNvPicPr>
          <p:nvPr/>
        </p:nvPicPr>
        <p:blipFill>
          <a:blip r:embed="rId2"/>
          <a:stretch>
            <a:fillRect/>
          </a:stretch>
        </p:blipFill>
        <p:spPr>
          <a:xfrm>
            <a:off x="4204898" y="1200257"/>
            <a:ext cx="6484681" cy="4460327"/>
          </a:xfrm>
          <a:prstGeom prst="rect">
            <a:avLst/>
          </a:prstGeom>
        </p:spPr>
      </p:pic>
      <p:cxnSp>
        <p:nvCxnSpPr>
          <p:cNvPr id="9" name="直線コネクタ 8"/>
          <p:cNvCxnSpPr/>
          <p:nvPr/>
        </p:nvCxnSpPr>
        <p:spPr>
          <a:xfrm>
            <a:off x="4029223" y="3290142"/>
            <a:ext cx="1882050" cy="114331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64632" y="2051889"/>
            <a:ext cx="3664591" cy="1200329"/>
          </a:xfrm>
          <a:prstGeom prst="rect">
            <a:avLst/>
          </a:prstGeom>
          <a:noFill/>
        </p:spPr>
        <p:txBody>
          <a:bodyPr wrap="square" rtlCol="0">
            <a:spAutoFit/>
          </a:bodyPr>
          <a:lstStyle/>
          <a:p>
            <a:r>
              <a:rPr kumimoji="1" lang="ja-JP" altLang="en-US" dirty="0" smtClean="0">
                <a:solidFill>
                  <a:srgbClr val="595959"/>
                </a:solidFill>
              </a:rPr>
              <a:t>ローカルパスは特に覚えておかなくても次ページで紹介する「</a:t>
            </a:r>
            <a:r>
              <a:rPr kumimoji="1" lang="en-US" altLang="ja-JP" dirty="0" smtClean="0">
                <a:solidFill>
                  <a:srgbClr val="595959"/>
                </a:solidFill>
              </a:rPr>
              <a:t>show </a:t>
            </a:r>
            <a:r>
              <a:rPr kumimoji="1" lang="en-US" altLang="ja-JP" dirty="0" smtClean="0">
                <a:solidFill>
                  <a:srgbClr val="595959"/>
                </a:solidFill>
              </a:rPr>
              <a:t>in</a:t>
            </a:r>
            <a:r>
              <a:rPr kumimoji="1" lang="ja-JP" altLang="en-US" dirty="0" smtClean="0">
                <a:solidFill>
                  <a:srgbClr val="595959"/>
                </a:solidFill>
              </a:rPr>
              <a:t>　</a:t>
            </a:r>
            <a:r>
              <a:rPr kumimoji="1" lang="en-US" altLang="ja-JP" dirty="0" smtClean="0">
                <a:solidFill>
                  <a:srgbClr val="595959"/>
                </a:solidFill>
              </a:rPr>
              <a:t>explorer</a:t>
            </a:r>
            <a:r>
              <a:rPr kumimoji="1" lang="ja-JP" altLang="en-US" dirty="0" smtClean="0">
                <a:solidFill>
                  <a:srgbClr val="595959"/>
                </a:solidFill>
              </a:rPr>
              <a:t>」</a:t>
            </a:r>
            <a:endParaRPr kumimoji="1" lang="en-US" altLang="ja-JP" dirty="0" smtClean="0">
              <a:solidFill>
                <a:srgbClr val="595959"/>
              </a:solidFill>
            </a:endParaRPr>
          </a:p>
          <a:p>
            <a:r>
              <a:rPr kumimoji="1" lang="ja-JP" altLang="en-US" dirty="0" smtClean="0">
                <a:solidFill>
                  <a:srgbClr val="595959"/>
                </a:solidFill>
              </a:rPr>
              <a:t>ボタンを押せば</a:t>
            </a:r>
            <a:r>
              <a:rPr lang="ja-JP" altLang="en-US" dirty="0" smtClean="0">
                <a:solidFill>
                  <a:srgbClr val="595959"/>
                </a:solidFill>
              </a:rPr>
              <a:t>いつでもみれます。</a:t>
            </a:r>
            <a:endParaRPr kumimoji="1" lang="ja-JP" altLang="en-US" dirty="0">
              <a:solidFill>
                <a:srgbClr val="595959"/>
              </a:solidFill>
            </a:endParaRPr>
          </a:p>
        </p:txBody>
      </p:sp>
      <p:sp>
        <p:nvSpPr>
          <p:cNvPr id="12" name="正方形/長方形 11"/>
          <p:cNvSpPr/>
          <p:nvPr/>
        </p:nvSpPr>
        <p:spPr>
          <a:xfrm>
            <a:off x="277092" y="2051889"/>
            <a:ext cx="3752132" cy="12382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a:latin typeface="+mj-lt"/>
                <a:ea typeface="+mj-ea"/>
              </a:rPr>
              <a:t>作業：</a:t>
            </a:r>
            <a:r>
              <a:rPr lang="en-US" altLang="ja-JP" sz="2000" b="1" dirty="0">
                <a:latin typeface="+mj-lt"/>
                <a:ea typeface="+mj-ea"/>
              </a:rPr>
              <a:t>GitHub Desktop</a:t>
            </a:r>
            <a:r>
              <a:rPr lang="ja-JP" altLang="en-US" sz="2000" b="1" dirty="0">
                <a:latin typeface="+mj-lt"/>
                <a:ea typeface="+mj-ea"/>
              </a:rPr>
              <a:t>の初期設定</a:t>
            </a:r>
            <a:endParaRPr lang="ja-JP" altLang="en-US" sz="2000" b="1" dirty="0">
              <a:latin typeface="+mj-lt"/>
              <a:ea typeface="+mj-ea"/>
            </a:endParaRP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39</a:t>
            </a:fld>
            <a:endParaRPr kumimoji="1" lang="ja-JP" altLang="en-US" dirty="0"/>
          </a:p>
        </p:txBody>
      </p:sp>
    </p:spTree>
    <p:extLst>
      <p:ext uri="{BB962C8B-B14F-4D97-AF65-F5344CB8AC3E}">
        <p14:creationId xmlns:p14="http://schemas.microsoft.com/office/powerpoint/2010/main" val="416827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9311" y="5172530"/>
            <a:ext cx="11073714" cy="1336586"/>
          </a:xfrm>
        </p:spPr>
        <p:txBody>
          <a:bodyPr>
            <a:noAutofit/>
          </a:bodyPr>
          <a:lstStyle/>
          <a:p>
            <a:pPr marL="0" indent="0">
              <a:buNone/>
            </a:pPr>
            <a:r>
              <a:rPr lang="ja-JP" altLang="en-US" sz="2400" dirty="0"/>
              <a:t>「</a:t>
            </a:r>
            <a:r>
              <a:rPr lang="en-US" altLang="ja-JP" sz="2400" dirty="0"/>
              <a:t>show in explorer</a:t>
            </a:r>
            <a:r>
              <a:rPr lang="ja-JP" altLang="en-US" sz="2400" dirty="0" smtClean="0"/>
              <a:t>」ボタンをクリックするとローカルのリポジトリを確認できます。ここに作ったプログラムや卒論など置き、定期的に</a:t>
            </a:r>
            <a:r>
              <a:rPr lang="en-US" altLang="ja-JP" sz="2400" dirty="0" smtClean="0"/>
              <a:t>PUSH</a:t>
            </a:r>
            <a:r>
              <a:rPr lang="ja-JP" altLang="en-US" sz="2400" dirty="0" smtClean="0"/>
              <a:t>することで鷹野研のメンバーがオンライン上で見れるようになります。同時にバージョン管理もできる！</a:t>
            </a:r>
            <a:endParaRPr lang="en-US" altLang="ja-JP" sz="2400" dirty="0" smtClean="0"/>
          </a:p>
        </p:txBody>
      </p:sp>
      <p:pic>
        <p:nvPicPr>
          <p:cNvPr id="4" name="図 3"/>
          <p:cNvPicPr>
            <a:picLocks noChangeAspect="1"/>
          </p:cNvPicPr>
          <p:nvPr/>
        </p:nvPicPr>
        <p:blipFill>
          <a:blip r:embed="rId2"/>
          <a:stretch>
            <a:fillRect/>
          </a:stretch>
        </p:blipFill>
        <p:spPr>
          <a:xfrm>
            <a:off x="569311" y="1045593"/>
            <a:ext cx="5526689" cy="3785639"/>
          </a:xfrm>
          <a:prstGeom prst="rect">
            <a:avLst/>
          </a:prstGeom>
        </p:spPr>
      </p:pic>
      <p:pic>
        <p:nvPicPr>
          <p:cNvPr id="5" name="図 4"/>
          <p:cNvPicPr>
            <a:picLocks noChangeAspect="1"/>
          </p:cNvPicPr>
          <p:nvPr/>
        </p:nvPicPr>
        <p:blipFill>
          <a:blip r:embed="rId3"/>
          <a:stretch>
            <a:fillRect/>
          </a:stretch>
        </p:blipFill>
        <p:spPr>
          <a:xfrm>
            <a:off x="6330654" y="1554121"/>
            <a:ext cx="5544066" cy="2768581"/>
          </a:xfrm>
          <a:prstGeom prst="rect">
            <a:avLst/>
          </a:prstGeom>
        </p:spPr>
      </p:pic>
      <p:sp>
        <p:nvSpPr>
          <p:cNvPr id="10" name="正方形/長方形 9"/>
          <p:cNvSpPr/>
          <p:nvPr/>
        </p:nvSpPr>
        <p:spPr>
          <a:xfrm>
            <a:off x="5000369" y="2883243"/>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endParaRPr lang="ja-JP" altLang="en-US" sz="2000" b="1" dirty="0">
              <a:latin typeface="+mj-lt"/>
              <a:ea typeface="+mj-ea"/>
            </a:endParaRPr>
          </a:p>
        </p:txBody>
      </p:sp>
      <p:sp>
        <p:nvSpPr>
          <p:cNvPr id="6" name="スライド番号プレースホルダー 5"/>
          <p:cNvSpPr>
            <a:spLocks noGrp="1"/>
          </p:cNvSpPr>
          <p:nvPr>
            <p:ph type="sldNum" sz="quarter" idx="12"/>
          </p:nvPr>
        </p:nvSpPr>
        <p:spPr/>
        <p:txBody>
          <a:bodyPr/>
          <a:lstStyle/>
          <a:p>
            <a:fld id="{7C6CB327-4739-40F7-91EE-F964CF852706}" type="slidenum">
              <a:rPr kumimoji="1" lang="ja-JP" altLang="en-US" smtClean="0"/>
              <a:t>40</a:t>
            </a:fld>
            <a:endParaRPr kumimoji="1" lang="ja-JP" altLang="en-US" dirty="0"/>
          </a:p>
        </p:txBody>
      </p:sp>
    </p:spTree>
    <p:extLst>
      <p:ext uri="{BB962C8B-B14F-4D97-AF65-F5344CB8AC3E}">
        <p14:creationId xmlns:p14="http://schemas.microsoft.com/office/powerpoint/2010/main" val="1043893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2796" y="2403682"/>
            <a:ext cx="11407366" cy="1977134"/>
          </a:xfrm>
        </p:spPr>
        <p:txBody>
          <a:bodyPr>
            <a:noAutofit/>
          </a:bodyPr>
          <a:lstStyle/>
          <a:p>
            <a:pPr marL="0" indent="0">
              <a:buNone/>
            </a:pPr>
            <a:r>
              <a:rPr lang="ja-JP" altLang="en-US" sz="5400" dirty="0" smtClean="0">
                <a:solidFill>
                  <a:schemeClr val="tx1">
                    <a:lumMod val="75000"/>
                    <a:lumOff val="25000"/>
                  </a:schemeClr>
                </a:solidFill>
              </a:rPr>
              <a:t>試しに何かプログラムを作って</a:t>
            </a:r>
            <a:endParaRPr lang="en-US" altLang="ja-JP" sz="5400" dirty="0" smtClean="0">
              <a:solidFill>
                <a:schemeClr val="tx1">
                  <a:lumMod val="75000"/>
                  <a:lumOff val="25000"/>
                </a:schemeClr>
              </a:solidFill>
            </a:endParaRPr>
          </a:p>
          <a:p>
            <a:pPr marL="0" indent="0">
              <a:buNone/>
            </a:pPr>
            <a:r>
              <a:rPr lang="ja-JP" altLang="en-US" sz="5400" dirty="0" smtClean="0">
                <a:solidFill>
                  <a:schemeClr val="tx1">
                    <a:lumMod val="75000"/>
                    <a:lumOff val="25000"/>
                  </a:schemeClr>
                </a:solidFill>
              </a:rPr>
              <a:t>コミット＆</a:t>
            </a:r>
            <a:r>
              <a:rPr lang="en-US" altLang="ja-JP" sz="5400" dirty="0" smtClean="0">
                <a:solidFill>
                  <a:schemeClr val="tx1">
                    <a:lumMod val="75000"/>
                    <a:lumOff val="25000"/>
                  </a:schemeClr>
                </a:solidFill>
              </a:rPr>
              <a:t>PUSH</a:t>
            </a:r>
            <a:r>
              <a:rPr lang="ja-JP" altLang="en-US" sz="5400" dirty="0" smtClean="0">
                <a:solidFill>
                  <a:schemeClr val="tx1">
                    <a:lumMod val="75000"/>
                    <a:lumOff val="25000"/>
                  </a:schemeClr>
                </a:solidFill>
              </a:rPr>
              <a:t>してみましょう！</a:t>
            </a:r>
            <a:endParaRPr lang="en-US" altLang="ja-JP" sz="5400" dirty="0" smtClean="0">
              <a:solidFill>
                <a:schemeClr val="tx1">
                  <a:lumMod val="75000"/>
                  <a:lumOff val="25000"/>
                </a:schemeClr>
              </a:solidFill>
            </a:endParaRPr>
          </a:p>
        </p:txBody>
      </p:sp>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41</a:t>
            </a:fld>
            <a:endParaRPr kumimoji="1" lang="ja-JP" altLang="en-US" dirty="0"/>
          </a:p>
        </p:txBody>
      </p:sp>
    </p:spTree>
    <p:extLst>
      <p:ext uri="{BB962C8B-B14F-4D97-AF65-F5344CB8AC3E}">
        <p14:creationId xmlns:p14="http://schemas.microsoft.com/office/powerpoint/2010/main" val="277078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206260"/>
            <a:ext cx="11073714" cy="1336586"/>
          </a:xfrm>
        </p:spPr>
        <p:txBody>
          <a:bodyPr>
            <a:noAutofit/>
          </a:bodyPr>
          <a:lstStyle/>
          <a:p>
            <a:pPr marL="0" indent="0">
              <a:buNone/>
            </a:pPr>
            <a:r>
              <a:rPr lang="ja-JP" altLang="en-US" dirty="0" smtClean="0"/>
              <a:t>今回は皆さんが馴染み深い（？）</a:t>
            </a:r>
            <a:r>
              <a:rPr lang="en-US" altLang="ja-JP" dirty="0" smtClean="0"/>
              <a:t>HTML</a:t>
            </a:r>
            <a:r>
              <a:rPr lang="ja-JP" altLang="en-US" dirty="0" smtClean="0"/>
              <a:t>ファイルを作成しますが</a:t>
            </a:r>
            <a:endParaRPr lang="en-US" altLang="ja-JP" dirty="0" smtClean="0"/>
          </a:p>
          <a:p>
            <a:pPr marL="0" indent="0">
              <a:buNone/>
            </a:pPr>
            <a:r>
              <a:rPr lang="ja-JP" altLang="en-US" dirty="0" smtClean="0"/>
              <a:t>練習なのでなんでも</a:t>
            </a:r>
            <a:r>
              <a:rPr lang="en-US" altLang="ja-JP" dirty="0" smtClean="0"/>
              <a:t>OK</a:t>
            </a:r>
            <a:r>
              <a:rPr lang="ja-JP" altLang="en-US" dirty="0" smtClean="0"/>
              <a:t>！適当にコーディングします。</a:t>
            </a:r>
            <a:endParaRPr lang="en-US" altLang="ja-JP" dirty="0" smtClean="0"/>
          </a:p>
        </p:txBody>
      </p:sp>
      <p:pic>
        <p:nvPicPr>
          <p:cNvPr id="13" name="図 12"/>
          <p:cNvPicPr>
            <a:picLocks noChangeAspect="1"/>
          </p:cNvPicPr>
          <p:nvPr/>
        </p:nvPicPr>
        <p:blipFill>
          <a:blip r:embed="rId2"/>
          <a:stretch>
            <a:fillRect/>
          </a:stretch>
        </p:blipFill>
        <p:spPr>
          <a:xfrm>
            <a:off x="772298" y="1575358"/>
            <a:ext cx="6525536" cy="3067478"/>
          </a:xfrm>
          <a:prstGeom prst="rect">
            <a:avLst/>
          </a:prstGeom>
        </p:spPr>
      </p:pic>
      <p:pic>
        <p:nvPicPr>
          <p:cNvPr id="14" name="図 13"/>
          <p:cNvPicPr>
            <a:picLocks noChangeAspect="1"/>
          </p:cNvPicPr>
          <p:nvPr/>
        </p:nvPicPr>
        <p:blipFill>
          <a:blip r:embed="rId3"/>
          <a:stretch>
            <a:fillRect/>
          </a:stretch>
        </p:blipFill>
        <p:spPr>
          <a:xfrm>
            <a:off x="7759396" y="1746832"/>
            <a:ext cx="3724795" cy="2724530"/>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endParaRPr lang="ja-JP" altLang="en-US" sz="2000" b="1" dirty="0">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42</a:t>
            </a:fld>
            <a:endParaRPr kumimoji="1" lang="ja-JP" altLang="en-US" dirty="0"/>
          </a:p>
        </p:txBody>
      </p:sp>
    </p:spTree>
    <p:extLst>
      <p:ext uri="{BB962C8B-B14F-4D97-AF65-F5344CB8AC3E}">
        <p14:creationId xmlns:p14="http://schemas.microsoft.com/office/powerpoint/2010/main" val="49727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143" y="5560541"/>
            <a:ext cx="11073714" cy="1083080"/>
          </a:xfrm>
        </p:spPr>
        <p:txBody>
          <a:bodyPr>
            <a:noAutofit/>
          </a:bodyPr>
          <a:lstStyle/>
          <a:p>
            <a:pPr marL="0" indent="0">
              <a:buNone/>
            </a:pPr>
            <a:r>
              <a:rPr lang="ja-JP" altLang="en-US" dirty="0" smtClean="0"/>
              <a:t>ファイルを保存後、</a:t>
            </a:r>
            <a:r>
              <a:rPr lang="en-US" altLang="ja-JP" dirty="0" err="1" smtClean="0"/>
              <a:t>GitHubDesktop</a:t>
            </a:r>
            <a:r>
              <a:rPr lang="ja-JP" altLang="en-US" dirty="0" smtClean="0"/>
              <a:t>へ戻るとステージングエリアへの登録が自動で行われているのが確認できます。</a:t>
            </a:r>
            <a:endParaRPr lang="en-US" altLang="ja-JP" dirty="0" smtClean="0"/>
          </a:p>
        </p:txBody>
      </p:sp>
      <p:pic>
        <p:nvPicPr>
          <p:cNvPr id="4" name="図 3"/>
          <p:cNvPicPr>
            <a:picLocks noChangeAspect="1"/>
          </p:cNvPicPr>
          <p:nvPr/>
        </p:nvPicPr>
        <p:blipFill>
          <a:blip r:embed="rId2"/>
          <a:stretch>
            <a:fillRect/>
          </a:stretch>
        </p:blipFill>
        <p:spPr>
          <a:xfrm>
            <a:off x="2761094" y="1224652"/>
            <a:ext cx="5953122" cy="4107096"/>
          </a:xfrm>
          <a:prstGeom prst="rect">
            <a:avLst/>
          </a:prstGeom>
        </p:spPr>
      </p:pic>
      <p:sp>
        <p:nvSpPr>
          <p:cNvPr id="7" name="テキスト プレースホルダー 2"/>
          <p:cNvSpPr txBox="1">
            <a:spLocks/>
          </p:cNvSpPr>
          <p:nvPr/>
        </p:nvSpPr>
        <p:spPr>
          <a:xfrm>
            <a:off x="0" y="0"/>
            <a:ext cx="12192000" cy="544530"/>
          </a:xfrm>
          <a:prstGeom prst="rect">
            <a:avLst/>
          </a:prstGeom>
          <a:solidFill>
            <a:schemeClr val="tx1">
              <a:lumMod val="65000"/>
              <a:lumOff val="35000"/>
            </a:schemeClr>
          </a:solidFill>
        </p:spPr>
        <p:txBody>
          <a:bodyPr vert="horz" lIns="360000" tIns="72000" rIns="0" bIns="0" rtlCol="0" anchor="ctr"/>
          <a:lstStyle>
            <a:defPPr>
              <a:defRPr lang="ja-JP"/>
            </a:defPPr>
            <a:lvl1pPr marL="0" algn="ctr" defTabSz="914400" rtl="0" eaLnBrk="1" latinLnBrk="0" hangingPunct="1">
              <a:defRPr kumimoji="1" sz="1800" kern="1200">
                <a:solidFill>
                  <a:schemeClr val="bg1"/>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b="1" dirty="0" smtClean="0">
                <a:latin typeface="+mj-lt"/>
                <a:ea typeface="+mj-ea"/>
              </a:rPr>
              <a:t>作業</a:t>
            </a:r>
            <a:r>
              <a:rPr lang="ja-JP" altLang="en-US" sz="2000" b="1" dirty="0">
                <a:latin typeface="+mj-lt"/>
                <a:ea typeface="+mj-ea"/>
              </a:rPr>
              <a:t>：</a:t>
            </a:r>
            <a:r>
              <a:rPr lang="en-US" altLang="ja-JP" sz="2000" b="1" dirty="0">
                <a:latin typeface="+mj-lt"/>
                <a:ea typeface="+mj-ea"/>
              </a:rPr>
              <a:t>GitHub Desktop</a:t>
            </a:r>
            <a:r>
              <a:rPr lang="ja-JP" altLang="en-US" sz="2000" b="1" dirty="0">
                <a:latin typeface="+mj-lt"/>
                <a:ea typeface="+mj-ea"/>
              </a:rPr>
              <a:t>で初めての</a:t>
            </a:r>
            <a:r>
              <a:rPr lang="en-US" altLang="ja-JP" sz="2000" b="1" dirty="0">
                <a:latin typeface="+mj-lt"/>
                <a:ea typeface="+mj-ea"/>
              </a:rPr>
              <a:t>PUSH</a:t>
            </a:r>
            <a:r>
              <a:rPr lang="ja-JP" altLang="en-US" sz="2000" b="1" dirty="0">
                <a:latin typeface="+mj-lt"/>
                <a:ea typeface="+mj-ea"/>
              </a:rPr>
              <a:t>！</a:t>
            </a:r>
            <a:endParaRPr lang="ja-JP" altLang="en-US" sz="2000" b="1" dirty="0">
              <a:latin typeface="+mj-lt"/>
              <a:ea typeface="+mj-ea"/>
            </a:endParaRPr>
          </a:p>
        </p:txBody>
      </p:sp>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43</a:t>
            </a:fld>
            <a:endParaRPr kumimoji="1" lang="ja-JP" altLang="en-US" dirty="0"/>
          </a:p>
        </p:txBody>
      </p:sp>
    </p:spTree>
    <p:extLst>
      <p:ext uri="{BB962C8B-B14F-4D97-AF65-F5344CB8AC3E}">
        <p14:creationId xmlns:p14="http://schemas.microsoft.com/office/powerpoint/2010/main" val="4023158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9143" y="195867"/>
            <a:ext cx="10515600" cy="1325563"/>
          </a:xfrm>
        </p:spPr>
        <p:txBody>
          <a:bodyPr/>
          <a:lstStyle/>
          <a:p>
            <a:r>
              <a:rPr lang="ja-JP" altLang="en-US" dirty="0" smtClean="0"/>
              <a:t>ブラウザから確認してみる</a:t>
            </a:r>
            <a:endParaRPr lang="en-US" altLang="ja-JP" dirty="0"/>
          </a:p>
        </p:txBody>
      </p:sp>
      <p:sp>
        <p:nvSpPr>
          <p:cNvPr id="3" name="コンテンツ プレースホルダー 2"/>
          <p:cNvSpPr>
            <a:spLocks noGrp="1"/>
          </p:cNvSpPr>
          <p:nvPr>
            <p:ph idx="1"/>
          </p:nvPr>
        </p:nvSpPr>
        <p:spPr>
          <a:xfrm>
            <a:off x="559143" y="5412259"/>
            <a:ext cx="11073714" cy="1269197"/>
          </a:xfrm>
        </p:spPr>
        <p:txBody>
          <a:bodyPr>
            <a:noAutofit/>
          </a:bodyPr>
          <a:lstStyle/>
          <a:p>
            <a:pPr marL="0" indent="0">
              <a:buNone/>
            </a:pPr>
            <a:r>
              <a:rPr lang="en-US" altLang="ja-JP" dirty="0" smtClean="0">
                <a:hlinkClick r:id="rId2"/>
              </a:rPr>
              <a:t>https://github.com/kait-takanolab</a:t>
            </a:r>
            <a:r>
              <a:rPr lang="ja-JP" altLang="en-US" dirty="0" smtClean="0"/>
              <a:t>へ移動し自分やゼミメンバーのリポジトリを見てみましょう！</a:t>
            </a:r>
            <a:r>
              <a:rPr lang="en-US" altLang="ja-JP" dirty="0" smtClean="0"/>
              <a:t>PUSH</a:t>
            </a:r>
            <a:r>
              <a:rPr lang="ja-JP" altLang="en-US" dirty="0" smtClean="0"/>
              <a:t>したファイルは確認できましたか？</a:t>
            </a:r>
            <a:endParaRPr lang="en-US" altLang="ja-JP" dirty="0" smtClean="0"/>
          </a:p>
        </p:txBody>
      </p:sp>
      <p:pic>
        <p:nvPicPr>
          <p:cNvPr id="7" name="図 6"/>
          <p:cNvPicPr>
            <a:picLocks noChangeAspect="1"/>
          </p:cNvPicPr>
          <p:nvPr/>
        </p:nvPicPr>
        <p:blipFill>
          <a:blip r:embed="rId3"/>
          <a:stretch>
            <a:fillRect/>
          </a:stretch>
        </p:blipFill>
        <p:spPr>
          <a:xfrm>
            <a:off x="172995" y="1591831"/>
            <a:ext cx="5743578" cy="2654595"/>
          </a:xfrm>
          <a:prstGeom prst="rect">
            <a:avLst/>
          </a:prstGeom>
        </p:spPr>
      </p:pic>
      <p:pic>
        <p:nvPicPr>
          <p:cNvPr id="8" name="図 7"/>
          <p:cNvPicPr>
            <a:picLocks noChangeAspect="1"/>
          </p:cNvPicPr>
          <p:nvPr/>
        </p:nvPicPr>
        <p:blipFill>
          <a:blip r:embed="rId4"/>
          <a:stretch>
            <a:fillRect/>
          </a:stretch>
        </p:blipFill>
        <p:spPr>
          <a:xfrm>
            <a:off x="6096000" y="1352244"/>
            <a:ext cx="5757474" cy="3133771"/>
          </a:xfrm>
          <a:prstGeom prst="rect">
            <a:avLst/>
          </a:prstGeom>
        </p:spPr>
      </p:pic>
      <p:sp>
        <p:nvSpPr>
          <p:cNvPr id="11" name="コンテンツ プレースホルダー 2"/>
          <p:cNvSpPr txBox="1">
            <a:spLocks/>
          </p:cNvSpPr>
          <p:nvPr/>
        </p:nvSpPr>
        <p:spPr>
          <a:xfrm>
            <a:off x="1494265" y="4361752"/>
            <a:ext cx="3267858"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グループのリポジトリ一覧</a:t>
            </a:r>
            <a:endParaRPr lang="en-US" altLang="ja-JP" sz="2000" dirty="0"/>
          </a:p>
        </p:txBody>
      </p:sp>
      <p:sp>
        <p:nvSpPr>
          <p:cNvPr id="12" name="コンテンツ プレースホルダー 2"/>
          <p:cNvSpPr txBox="1">
            <a:spLocks/>
          </p:cNvSpPr>
          <p:nvPr/>
        </p:nvSpPr>
        <p:spPr>
          <a:xfrm>
            <a:off x="7903675" y="4556416"/>
            <a:ext cx="2632519" cy="389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リモートリポジトリ</a:t>
            </a:r>
            <a:endParaRPr lang="en-US" altLang="ja-JP" sz="2000" dirty="0"/>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44</a:t>
            </a:fld>
            <a:endParaRPr kumimoji="1" lang="ja-JP" altLang="en-US" dirty="0"/>
          </a:p>
        </p:txBody>
      </p:sp>
    </p:spTree>
    <p:extLst>
      <p:ext uri="{BB962C8B-B14F-4D97-AF65-F5344CB8AC3E}">
        <p14:creationId xmlns:p14="http://schemas.microsoft.com/office/powerpoint/2010/main" val="1439752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95384"/>
            <a:ext cx="10515600" cy="1325563"/>
          </a:xfrm>
        </p:spPr>
        <p:txBody>
          <a:bodyPr/>
          <a:lstStyle/>
          <a:p>
            <a:r>
              <a:rPr lang="ja-JP" altLang="en-US" dirty="0" smtClean="0"/>
              <a:t>さいごに</a:t>
            </a:r>
            <a:endParaRPr lang="en-US" altLang="ja-JP" dirty="0"/>
          </a:p>
        </p:txBody>
      </p:sp>
      <p:sp>
        <p:nvSpPr>
          <p:cNvPr id="4" name="コンテンツ プレースホルダー 3"/>
          <p:cNvSpPr>
            <a:spLocks noGrp="1"/>
          </p:cNvSpPr>
          <p:nvPr>
            <p:ph idx="1"/>
          </p:nvPr>
        </p:nvSpPr>
        <p:spPr/>
        <p:txBody>
          <a:bodyPr/>
          <a:lstStyle/>
          <a:p>
            <a:r>
              <a:rPr lang="en-US" altLang="ja-JP" dirty="0" err="1" smtClean="0"/>
              <a:t>Git,GitHub</a:t>
            </a:r>
            <a:r>
              <a:rPr lang="ja-JP" altLang="en-US" dirty="0" smtClean="0"/>
              <a:t>は就職後も使う人が多いので慣れておくと役立つ</a:t>
            </a:r>
            <a:endParaRPr lang="en-US" altLang="ja-JP" dirty="0"/>
          </a:p>
          <a:p>
            <a:r>
              <a:rPr lang="ja-JP" altLang="ja-JP" dirty="0" smtClean="0"/>
              <a:t>こまめ</a:t>
            </a:r>
            <a:r>
              <a:rPr lang="ja-JP" altLang="ja-JP" dirty="0"/>
              <a:t>にコミットプッシュをすると鷹野</a:t>
            </a:r>
            <a:r>
              <a:rPr lang="ja-JP" altLang="ja-JP" dirty="0" smtClean="0"/>
              <a:t>先生</a:t>
            </a:r>
            <a:r>
              <a:rPr lang="ja-JP" altLang="en-US" dirty="0" smtClean="0"/>
              <a:t>やメンバー</a:t>
            </a:r>
            <a:r>
              <a:rPr lang="ja-JP" altLang="ja-JP" dirty="0" smtClean="0"/>
              <a:t>に進捗が</a:t>
            </a:r>
            <a:r>
              <a:rPr lang="ja-JP" altLang="en-US" dirty="0" smtClean="0"/>
              <a:t>伝わるので、良い</a:t>
            </a:r>
            <a:r>
              <a:rPr lang="ja-JP" altLang="ja-JP" dirty="0" smtClean="0"/>
              <a:t>アドバイス</a:t>
            </a:r>
            <a:r>
              <a:rPr lang="ja-JP" altLang="ja-JP" dirty="0"/>
              <a:t>を頂けるかもしれません</a:t>
            </a:r>
            <a:r>
              <a:rPr lang="ja-JP" altLang="ja-JP" dirty="0" smtClean="0"/>
              <a:t>。</a:t>
            </a:r>
            <a:r>
              <a:rPr lang="ja-JP" altLang="en-US" dirty="0" smtClean="0"/>
              <a:t>バックアップにもなります。</a:t>
            </a:r>
            <a:endParaRPr lang="en-US" altLang="ja-JP" dirty="0" smtClean="0"/>
          </a:p>
          <a:p>
            <a:r>
              <a:rPr lang="en-US" altLang="ja-JP" dirty="0" smtClean="0"/>
              <a:t>GitHub Desktop</a:t>
            </a:r>
            <a:r>
              <a:rPr lang="ja-JP" altLang="en-US" dirty="0" smtClean="0"/>
              <a:t>は</a:t>
            </a:r>
            <a:r>
              <a:rPr lang="en-US" altLang="ja-JP" dirty="0" smtClean="0"/>
              <a:t>GitHub</a:t>
            </a:r>
            <a:r>
              <a:rPr lang="ja-JP" altLang="en-US" dirty="0" smtClean="0"/>
              <a:t>の利用を便利してくれます。しかし、一部のリナックス</a:t>
            </a:r>
            <a:r>
              <a:rPr lang="en-US" altLang="ja-JP" dirty="0" smtClean="0"/>
              <a:t>OS</a:t>
            </a:r>
            <a:r>
              <a:rPr lang="ja-JP" altLang="en-US" dirty="0" smtClean="0"/>
              <a:t>やラズベリーパイなど使えない環境もあるので、各自、一度コマンドで</a:t>
            </a:r>
            <a:r>
              <a:rPr lang="en-US" altLang="ja-JP" dirty="0" smtClean="0"/>
              <a:t>GIT</a:t>
            </a:r>
            <a:r>
              <a:rPr lang="ja-JP" altLang="en-US" dirty="0" smtClean="0"/>
              <a:t>を操作してみると良いと思います。</a:t>
            </a:r>
            <a:endParaRPr lang="en-US" altLang="ja-JP" dirty="0" smtClean="0"/>
          </a:p>
          <a:p>
            <a:r>
              <a:rPr lang="en-US" altLang="ja-JP" dirty="0" smtClean="0">
                <a:effectLst/>
              </a:rPr>
              <a:t>Windows</a:t>
            </a:r>
            <a:r>
              <a:rPr lang="ja-JP" altLang="en-US" dirty="0" smtClean="0">
                <a:effectLst/>
              </a:rPr>
              <a:t>でコマンドラインを用いて</a:t>
            </a:r>
            <a:r>
              <a:rPr lang="en-US" altLang="ja-JP" dirty="0" err="1" smtClean="0">
                <a:effectLst/>
              </a:rPr>
              <a:t>Git</a:t>
            </a:r>
            <a:r>
              <a:rPr lang="ja-JP" altLang="en-US" dirty="0" smtClean="0"/>
              <a:t>を利用する場合「</a:t>
            </a:r>
            <a:r>
              <a:rPr lang="en-US" altLang="ja-JP" dirty="0" err="1" smtClean="0"/>
              <a:t>Git</a:t>
            </a:r>
            <a:r>
              <a:rPr lang="en-US" altLang="ja-JP" dirty="0" smtClean="0"/>
              <a:t> Bash</a:t>
            </a:r>
            <a:r>
              <a:rPr lang="ja-JP" altLang="en-US" dirty="0" smtClean="0"/>
              <a:t>」を使います。</a:t>
            </a:r>
            <a:r>
              <a:rPr lang="en-US" altLang="ja-JP" dirty="0" smtClean="0"/>
              <a:t> https://gitforwindows.org/</a:t>
            </a:r>
            <a:endParaRPr kumimoji="1" lang="ja-JP" altLang="en-US" dirty="0"/>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45</a:t>
            </a:fld>
            <a:endParaRPr kumimoji="1" lang="ja-JP" altLang="en-US" dirty="0"/>
          </a:p>
        </p:txBody>
      </p:sp>
    </p:spTree>
    <p:extLst>
      <p:ext uri="{BB962C8B-B14F-4D97-AF65-F5344CB8AC3E}">
        <p14:creationId xmlns:p14="http://schemas.microsoft.com/office/powerpoint/2010/main" val="2551722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おまけ：鷹野研での「</a:t>
            </a:r>
            <a:r>
              <a:rPr lang="en-US" altLang="ja-JP" dirty="0" smtClean="0"/>
              <a:t>Issues</a:t>
            </a:r>
            <a:r>
              <a:rPr lang="ja-JP" altLang="en-US" dirty="0" smtClean="0"/>
              <a:t>」の使い方</a:t>
            </a:r>
            <a:endParaRPr lang="en-US" altLang="ja-JP" dirty="0"/>
          </a:p>
        </p:txBody>
      </p:sp>
      <p:sp>
        <p:nvSpPr>
          <p:cNvPr id="4" name="コンテンツ プレースホルダー 3"/>
          <p:cNvSpPr>
            <a:spLocks noGrp="1"/>
          </p:cNvSpPr>
          <p:nvPr>
            <p:ph idx="1"/>
          </p:nvPr>
        </p:nvSpPr>
        <p:spPr>
          <a:xfrm>
            <a:off x="235390" y="5632234"/>
            <a:ext cx="11552976" cy="1079158"/>
          </a:xfrm>
        </p:spPr>
        <p:txBody>
          <a:bodyPr>
            <a:normAutofit fontScale="92500"/>
          </a:bodyPr>
          <a:lstStyle/>
          <a:p>
            <a:pPr marL="0" indent="0">
              <a:buNone/>
            </a:pPr>
            <a:r>
              <a:rPr kumimoji="1" lang="ja-JP" altLang="en-US" dirty="0" smtClean="0"/>
              <a:t>鷹野研では「</a:t>
            </a:r>
            <a:r>
              <a:rPr kumimoji="1" lang="en-US" altLang="ja-JP" dirty="0" smtClean="0"/>
              <a:t>Issues</a:t>
            </a:r>
            <a:r>
              <a:rPr kumimoji="1" lang="ja-JP" altLang="en-US" dirty="0" smtClean="0"/>
              <a:t>」を質問や問題点、アドバイスを書く場所としています。</a:t>
            </a:r>
            <a:endParaRPr kumimoji="1" lang="en-US" altLang="ja-JP" dirty="0" smtClean="0"/>
          </a:p>
          <a:p>
            <a:pPr marL="0" indent="0">
              <a:buNone/>
            </a:pPr>
            <a:r>
              <a:rPr kumimoji="1" lang="ja-JP" altLang="en-US" dirty="0" smtClean="0"/>
              <a:t>卒研のディスカッション時に発表者に対して皆が書き込みをします。</a:t>
            </a:r>
            <a:endParaRPr kumimoji="1" lang="ja-JP" altLang="en-US" dirty="0"/>
          </a:p>
        </p:txBody>
      </p:sp>
      <p:pic>
        <p:nvPicPr>
          <p:cNvPr id="3" name="図 2"/>
          <p:cNvPicPr>
            <a:picLocks noChangeAspect="1"/>
          </p:cNvPicPr>
          <p:nvPr/>
        </p:nvPicPr>
        <p:blipFill>
          <a:blip r:embed="rId2"/>
          <a:stretch>
            <a:fillRect/>
          </a:stretch>
        </p:blipFill>
        <p:spPr>
          <a:xfrm>
            <a:off x="1425145" y="1237594"/>
            <a:ext cx="9803027" cy="4161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46</a:t>
            </a:fld>
            <a:endParaRPr kumimoji="1" lang="ja-JP" altLang="en-US" dirty="0"/>
          </a:p>
        </p:txBody>
      </p:sp>
    </p:spTree>
    <p:extLst>
      <p:ext uri="{BB962C8B-B14F-4D97-AF65-F5344CB8AC3E}">
        <p14:creationId xmlns:p14="http://schemas.microsoft.com/office/powerpoint/2010/main" val="4122138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570471" y="5351945"/>
            <a:ext cx="10783329" cy="1079158"/>
          </a:xfrm>
        </p:spPr>
        <p:txBody>
          <a:bodyPr>
            <a:normAutofit/>
          </a:bodyPr>
          <a:lstStyle/>
          <a:p>
            <a:pPr marL="0" indent="0" algn="ctr">
              <a:buNone/>
            </a:pPr>
            <a:r>
              <a:rPr kumimoji="1" lang="ja-JP" altLang="en-US" sz="3200" dirty="0" smtClean="0"/>
              <a:t>タグ付けやコマンドラインなど複数やり方がありますが</a:t>
            </a:r>
            <a:r>
              <a:rPr kumimoji="1" lang="en-US" altLang="ja-JP" sz="3200" dirty="0" smtClean="0"/>
              <a:t/>
            </a:r>
            <a:br>
              <a:rPr kumimoji="1" lang="en-US" altLang="ja-JP" sz="3200" dirty="0" smtClean="0"/>
            </a:br>
            <a:r>
              <a:rPr kumimoji="1" lang="ja-JP" altLang="en-US" sz="3200" dirty="0" smtClean="0"/>
              <a:t>一番簡単な方法で紹介します。</a:t>
            </a:r>
            <a:endParaRPr kumimoji="1" lang="ja-JP" altLang="en-US" sz="3200" dirty="0"/>
          </a:p>
        </p:txBody>
      </p:sp>
      <p:pic>
        <p:nvPicPr>
          <p:cNvPr id="2050" name="Picture 2" descr="ソース画像を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435" y="1793104"/>
            <a:ext cx="2651424" cy="2651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ソース画像を表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94" y="1844204"/>
            <a:ext cx="5200650" cy="2600325"/>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47</a:t>
            </a:fld>
            <a:endParaRPr kumimoji="1" lang="ja-JP" altLang="en-US" dirty="0"/>
          </a:p>
        </p:txBody>
      </p:sp>
    </p:spTree>
    <p:extLst>
      <p:ext uri="{BB962C8B-B14F-4D97-AF65-F5344CB8AC3E}">
        <p14:creationId xmlns:p14="http://schemas.microsoft.com/office/powerpoint/2010/main" val="4155540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980169" y="5747361"/>
            <a:ext cx="8231659" cy="1079158"/>
          </a:xfrm>
        </p:spPr>
        <p:txBody>
          <a:bodyPr>
            <a:normAutofit lnSpcReduction="10000"/>
          </a:bodyPr>
          <a:lstStyle/>
          <a:p>
            <a:pPr marL="0" indent="0">
              <a:buNone/>
            </a:pPr>
            <a:r>
              <a:rPr lang="en-US" altLang="ja-JP" sz="4000" dirty="0"/>
              <a:t>GitHub </a:t>
            </a:r>
            <a:r>
              <a:rPr lang="en-US" altLang="ja-JP" sz="4000" dirty="0" smtClean="0"/>
              <a:t>Desktop</a:t>
            </a:r>
            <a:r>
              <a:rPr lang="ja-JP" altLang="en-US" sz="4000" dirty="0"/>
              <a:t>から</a:t>
            </a:r>
            <a:r>
              <a:rPr lang="ja-JP" altLang="en-US" sz="4000" dirty="0" smtClean="0"/>
              <a:t>「</a:t>
            </a:r>
            <a:r>
              <a:rPr lang="en-US" altLang="ja-JP" sz="4000" dirty="0"/>
              <a:t>History</a:t>
            </a:r>
            <a:r>
              <a:rPr lang="ja-JP" altLang="en-US" sz="4000" dirty="0" smtClean="0"/>
              <a:t>」を選択。</a:t>
            </a:r>
            <a:endParaRPr kumimoji="1" lang="ja-JP" altLang="en-US" sz="4000" dirty="0"/>
          </a:p>
        </p:txBody>
      </p:sp>
      <p:pic>
        <p:nvPicPr>
          <p:cNvPr id="5" name="図 4"/>
          <p:cNvPicPr>
            <a:picLocks noChangeAspect="1"/>
          </p:cNvPicPr>
          <p:nvPr/>
        </p:nvPicPr>
        <p:blipFill>
          <a:blip r:embed="rId2"/>
          <a:stretch>
            <a:fillRect/>
          </a:stretch>
        </p:blipFill>
        <p:spPr>
          <a:xfrm>
            <a:off x="2901940" y="1167289"/>
            <a:ext cx="6388119" cy="4427673"/>
          </a:xfrm>
          <a:prstGeom prst="rect">
            <a:avLst/>
          </a:prstGeom>
        </p:spPr>
      </p:pic>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48</a:t>
            </a:fld>
            <a:endParaRPr kumimoji="1" lang="ja-JP" altLang="en-US" dirty="0"/>
          </a:p>
        </p:txBody>
      </p:sp>
    </p:spTree>
    <p:extLst>
      <p:ext uri="{BB962C8B-B14F-4D97-AF65-F5344CB8AC3E}">
        <p14:creationId xmlns:p14="http://schemas.microsoft.com/office/powerpoint/2010/main" val="288535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C6CB327-4739-40F7-91EE-F964CF852706}" type="slidenum">
              <a:rPr kumimoji="1" lang="ja-JP" altLang="en-US" smtClean="0"/>
              <a:t>4</a:t>
            </a:fld>
            <a:endParaRPr kumimoji="1" lang="ja-JP" altLang="en-US"/>
          </a:p>
        </p:txBody>
      </p:sp>
      <p:sp>
        <p:nvSpPr>
          <p:cNvPr id="3" name="タイトル 1"/>
          <p:cNvSpPr txBox="1">
            <a:spLocks/>
          </p:cNvSpPr>
          <p:nvPr/>
        </p:nvSpPr>
        <p:spPr>
          <a:xfrm>
            <a:off x="838200" y="464978"/>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lumMod val="65000"/>
                    <a:lumOff val="35000"/>
                  </a:schemeClr>
                </a:solidFill>
                <a:latin typeface="+mj-lt"/>
                <a:ea typeface="+mj-ea"/>
                <a:cs typeface="+mj-cs"/>
              </a:defRPr>
            </a:lvl1pPr>
          </a:lstStyle>
          <a:p>
            <a:r>
              <a:rPr lang="ja-JP" altLang="en-US" dirty="0" smtClean="0"/>
              <a:t>参加状況チェック</a:t>
            </a:r>
            <a:endParaRPr lang="ja-JP" altLang="en-US" dirty="0"/>
          </a:p>
        </p:txBody>
      </p:sp>
      <p:graphicFrame>
        <p:nvGraphicFramePr>
          <p:cNvPr id="4" name="コンテンツ プレースホルダー 4"/>
          <p:cNvGraphicFramePr>
            <a:graphicFrameLocks/>
          </p:cNvGraphicFramePr>
          <p:nvPr>
            <p:extLst>
              <p:ext uri="{D42A27DB-BD31-4B8C-83A1-F6EECF244321}">
                <p14:modId xmlns:p14="http://schemas.microsoft.com/office/powerpoint/2010/main" val="2338292694"/>
              </p:ext>
            </p:extLst>
          </p:nvPr>
        </p:nvGraphicFramePr>
        <p:xfrm>
          <a:off x="838200" y="1476504"/>
          <a:ext cx="10515601" cy="4820920"/>
        </p:xfrm>
        <a:graphic>
          <a:graphicData uri="http://schemas.openxmlformats.org/drawingml/2006/table">
            <a:tbl>
              <a:tblPr firstRow="1" bandRow="1">
                <a:tableStyleId>{5C22544A-7EE6-4342-B048-85BDC9FD1C3A}</a:tableStyleId>
              </a:tblPr>
              <a:tblGrid>
                <a:gridCol w="1102975">
                  <a:extLst>
                    <a:ext uri="{9D8B030D-6E8A-4147-A177-3AD203B41FA5}">
                      <a16:colId xmlns:a16="http://schemas.microsoft.com/office/drawing/2014/main" val="20000"/>
                    </a:ext>
                  </a:extLst>
                </a:gridCol>
                <a:gridCol w="4124647">
                  <a:extLst>
                    <a:ext uri="{9D8B030D-6E8A-4147-A177-3AD203B41FA5}">
                      <a16:colId xmlns:a16="http://schemas.microsoft.com/office/drawing/2014/main" val="20001"/>
                    </a:ext>
                  </a:extLst>
                </a:gridCol>
                <a:gridCol w="1964602">
                  <a:extLst>
                    <a:ext uri="{9D8B030D-6E8A-4147-A177-3AD203B41FA5}">
                      <a16:colId xmlns:a16="http://schemas.microsoft.com/office/drawing/2014/main" val="20002"/>
                    </a:ext>
                  </a:extLst>
                </a:gridCol>
                <a:gridCol w="3323377">
                  <a:extLst>
                    <a:ext uri="{9D8B030D-6E8A-4147-A177-3AD203B41FA5}">
                      <a16:colId xmlns:a16="http://schemas.microsoft.com/office/drawing/2014/main" val="20003"/>
                    </a:ext>
                  </a:extLst>
                </a:gridCol>
              </a:tblGrid>
              <a:tr h="370840">
                <a:tc>
                  <a:txBody>
                    <a:bodyPr/>
                    <a:lstStyle/>
                    <a:p>
                      <a:r>
                        <a:rPr kumimoji="1" lang="ja-JP" altLang="en-US" dirty="0" smtClean="0"/>
                        <a:t>名前</a:t>
                      </a:r>
                      <a:endParaRPr kumimoji="1" lang="ja-JP" altLang="en-US" dirty="0"/>
                    </a:p>
                  </a:txBody>
                  <a:tcPr/>
                </a:tc>
                <a:tc>
                  <a:txBody>
                    <a:bodyPr/>
                    <a:lstStyle/>
                    <a:p>
                      <a:r>
                        <a:rPr kumimoji="1" lang="ja-JP" altLang="en-US" dirty="0" smtClean="0"/>
                        <a:t>メールアドレス</a:t>
                      </a:r>
                      <a:endParaRPr kumimoji="1" lang="ja-JP" altLang="en-US" dirty="0"/>
                    </a:p>
                  </a:txBody>
                  <a:tcPr/>
                </a:tc>
                <a:tc>
                  <a:txBody>
                    <a:bodyPr/>
                    <a:lstStyle/>
                    <a:p>
                      <a:r>
                        <a:rPr kumimoji="1" lang="ja-JP" altLang="en-US" dirty="0" smtClean="0"/>
                        <a:t>招待メール</a:t>
                      </a:r>
                      <a:endParaRPr kumimoji="1" lang="ja-JP" altLang="en-US" dirty="0"/>
                    </a:p>
                  </a:txBody>
                  <a:tcPr/>
                </a:tc>
                <a:tc>
                  <a:txBody>
                    <a:bodyPr/>
                    <a:lstStyle/>
                    <a:p>
                      <a:r>
                        <a:rPr kumimoji="1" lang="ja-JP" altLang="en-US" dirty="0" smtClean="0"/>
                        <a:t>参加</a:t>
                      </a:r>
                      <a:endParaRPr kumimoji="1" lang="ja-JP" altLang="en-US" dirty="0"/>
                    </a:p>
                  </a:txBody>
                  <a:tcPr/>
                </a:tc>
                <a:extLst>
                  <a:ext uri="{0D108BD9-81ED-4DB2-BD59-A6C34878D82A}">
                    <a16:rowId xmlns:a16="http://schemas.microsoft.com/office/drawing/2014/main" val="10000"/>
                  </a:ext>
                </a:extLst>
              </a:tr>
              <a:tr h="370840">
                <a:tc>
                  <a:txBody>
                    <a:bodyPr/>
                    <a:lstStyle/>
                    <a:p>
                      <a:r>
                        <a:rPr kumimoji="1" lang="ja-JP" altLang="en-US" dirty="0" smtClean="0"/>
                        <a:t>村上滉太</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2"/>
                        </a:rPr>
                        <a:t>s1921051@cco.kanagawa-it.ac.jp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ja-JP" altLang="en-US" sz="1800" b="0" i="0" kern="1200" dirty="0" smtClean="0">
                          <a:solidFill>
                            <a:schemeClr val="dk1"/>
                          </a:solidFill>
                          <a:effectLst/>
                          <a:latin typeface="+mn-lt"/>
                          <a:ea typeface="+mn-ea"/>
                          <a:cs typeface="+mn-cs"/>
                        </a:rPr>
                        <a:t>益田佳奈</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3"/>
                        </a:rPr>
                        <a:t>s1921121@cco.kanagawa-it.ac.jp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ja-JP" altLang="en-US" sz="1800" b="0" i="0" kern="1200" dirty="0" smtClean="0">
                          <a:solidFill>
                            <a:schemeClr val="dk1"/>
                          </a:solidFill>
                          <a:effectLst/>
                          <a:latin typeface="+mn-lt"/>
                          <a:ea typeface="+mn-ea"/>
                          <a:cs typeface="+mn-cs"/>
                        </a:rPr>
                        <a:t>三村浩輝</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4"/>
                        </a:rPr>
                        <a:t>s1921032@cco.kanagawa-it.ac.jp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ja-JP" altLang="en-US" sz="1800" b="0" i="0" kern="1200" dirty="0" smtClean="0">
                          <a:solidFill>
                            <a:schemeClr val="dk1"/>
                          </a:solidFill>
                          <a:effectLst/>
                          <a:latin typeface="+mn-lt"/>
                          <a:ea typeface="+mn-ea"/>
                          <a:cs typeface="+mn-cs"/>
                        </a:rPr>
                        <a:t>佐々木陸</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5"/>
                        </a:rPr>
                        <a:t>s1921160@cco.kanagawa-it.ac.jp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sz="1800" b="0" i="0" kern="1200" dirty="0" smtClean="0">
                          <a:solidFill>
                            <a:schemeClr val="dk1"/>
                          </a:solidFill>
                          <a:effectLst/>
                          <a:latin typeface="+mn-lt"/>
                          <a:ea typeface="+mn-ea"/>
                          <a:cs typeface="+mn-cs"/>
                        </a:rPr>
                        <a:t>塚田喜星</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6"/>
                        </a:rPr>
                        <a:t>s1921020@cco.kanagawa-it.ac.jp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ja-JP" altLang="en-US" sz="1800" b="0" i="0" kern="1200" dirty="0" smtClean="0">
                          <a:solidFill>
                            <a:schemeClr val="dk1"/>
                          </a:solidFill>
                          <a:effectLst/>
                          <a:latin typeface="+mn-lt"/>
                          <a:ea typeface="+mn-ea"/>
                          <a:cs typeface="+mn-cs"/>
                        </a:rPr>
                        <a:t>菅谷遼佑</a:t>
                      </a:r>
                      <a:endParaRPr kumimoji="1" lang="ja-JP" altLang="en-US" dirty="0"/>
                    </a:p>
                  </a:txBody>
                  <a:tcPr/>
                </a:tc>
                <a:tc>
                  <a:txBody>
                    <a:bodyPr/>
                    <a:lstStyle/>
                    <a:p>
                      <a:r>
                        <a:rPr kumimoji="1" lang="en-US" altLang="ja-JP" sz="1800" b="0" i="0" u="none" strike="noStrike" kern="1200" dirty="0" smtClean="0">
                          <a:solidFill>
                            <a:schemeClr val="dk1"/>
                          </a:solidFill>
                          <a:effectLst/>
                          <a:latin typeface="+mn-lt"/>
                          <a:ea typeface="+mn-ea"/>
                          <a:cs typeface="+mn-cs"/>
                          <a:hlinkClick r:id="rId7"/>
                        </a:rPr>
                        <a:t>s1921012@cco.kanagawa-it.ac.jp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6"/>
                  </a:ext>
                </a:extLst>
              </a:tr>
              <a:tr h="370840">
                <a:tc>
                  <a:txBody>
                    <a:bodyPr/>
                    <a:lstStyle/>
                    <a:p>
                      <a:r>
                        <a:rPr kumimoji="1" lang="ja-JP" altLang="en-US" sz="1800" b="0" i="0" kern="1200" dirty="0" smtClean="0">
                          <a:solidFill>
                            <a:schemeClr val="dk1"/>
                          </a:solidFill>
                          <a:effectLst/>
                          <a:latin typeface="+mn-lt"/>
                          <a:ea typeface="+mn-ea"/>
                          <a:cs typeface="+mn-cs"/>
                        </a:rPr>
                        <a:t>田原正也</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8"/>
                        </a:rPr>
                        <a:t>s1921123@cco.kanagawa-it.ac.jp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ja-JP" altLang="en-US" dirty="0" smtClean="0"/>
                        <a:t>〇</a:t>
                      </a:r>
                      <a:endParaRPr kumimoji="1" lang="ja-JP" altLang="en-US" dirty="0"/>
                    </a:p>
                  </a:txBody>
                  <a:tcPr/>
                </a:tc>
                <a:extLst>
                  <a:ext uri="{0D108BD9-81ED-4DB2-BD59-A6C34878D82A}">
                    <a16:rowId xmlns:a16="http://schemas.microsoft.com/office/drawing/2014/main" val="10007"/>
                  </a:ext>
                </a:extLst>
              </a:tr>
              <a:tr h="370840">
                <a:tc>
                  <a:txBody>
                    <a:bodyPr/>
                    <a:lstStyle/>
                    <a:p>
                      <a:r>
                        <a:rPr kumimoji="1" lang="ja-JP" altLang="en-US" sz="1800" b="0" i="0" kern="1200" dirty="0" smtClean="0">
                          <a:solidFill>
                            <a:schemeClr val="dk1"/>
                          </a:solidFill>
                          <a:effectLst/>
                          <a:latin typeface="+mn-lt"/>
                          <a:ea typeface="+mn-ea"/>
                          <a:cs typeface="+mn-cs"/>
                        </a:rPr>
                        <a:t>阿部巧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9"/>
                        </a:rPr>
                        <a:t>s1921014@cco.kanagawa-it.ac.jp</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送信済み</a:t>
                      </a:r>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8"/>
                  </a:ext>
                </a:extLst>
              </a:tr>
              <a:tr h="370840">
                <a:tc>
                  <a:txBody>
                    <a:bodyPr/>
                    <a:lstStyle/>
                    <a:p>
                      <a:r>
                        <a:rPr kumimoji="1" lang="ja-JP" altLang="en-US" sz="1800" b="0" i="0" kern="1200" dirty="0" smtClean="0">
                          <a:solidFill>
                            <a:schemeClr val="dk1"/>
                          </a:solidFill>
                          <a:effectLst/>
                          <a:latin typeface="+mn-lt"/>
                          <a:ea typeface="+mn-ea"/>
                          <a:cs typeface="+mn-cs"/>
                        </a:rPr>
                        <a:t>益子昂大</a:t>
                      </a:r>
                      <a:endParaRPr kumimoji="1" lang="ja-JP" altLang="en-US" dirty="0"/>
                    </a:p>
                  </a:txBody>
                  <a:tcPr/>
                </a:tc>
                <a:tc>
                  <a:txBody>
                    <a:bodyPr/>
                    <a:lstStyle/>
                    <a:p>
                      <a:r>
                        <a:rPr kumimoji="1" lang="en-US" altLang="ja-JP" sz="1800" b="0" i="0" u="sng" kern="1200" dirty="0" smtClean="0">
                          <a:solidFill>
                            <a:schemeClr val="dk1"/>
                          </a:solidFill>
                          <a:effectLst/>
                          <a:latin typeface="+mn-lt"/>
                          <a:ea typeface="+mn-ea"/>
                          <a:cs typeface="+mn-cs"/>
                          <a:hlinkClick r:id="rId10"/>
                        </a:rPr>
                        <a:t>s1921008@cco.kanagawa-it.ac.jp</a:t>
                      </a:r>
                      <a:endParaRPr kumimoji="1" lang="ja-JP" altLang="en-US" dirty="0"/>
                    </a:p>
                  </a:txBody>
                  <a:tcPr/>
                </a:tc>
                <a:tc>
                  <a:txBody>
                    <a:bodyPr/>
                    <a:lstStyle/>
                    <a:p>
                      <a:r>
                        <a:rPr kumimoji="1" lang="ja-JP" altLang="en-US" dirty="0" smtClean="0"/>
                        <a:t>送信済み</a:t>
                      </a:r>
                      <a:endParaRPr kumimoji="1" lang="ja-JP" altLang="en-US" dirty="0"/>
                    </a:p>
                  </a:txBody>
                  <a:tcPr/>
                </a:tc>
                <a:tc>
                  <a:txBody>
                    <a:bodyPr/>
                    <a:lstStyle/>
                    <a:p>
                      <a:r>
                        <a:rPr kumimoji="1" lang="en-US" altLang="ja-JP" dirty="0" smtClean="0"/>
                        <a:t>×</a:t>
                      </a:r>
                      <a:endParaRPr kumimoji="1" lang="ja-JP" altLang="en-US" dirty="0"/>
                    </a:p>
                  </a:txBody>
                  <a:tcPr/>
                </a:tc>
                <a:extLst>
                  <a:ext uri="{0D108BD9-81ED-4DB2-BD59-A6C34878D82A}">
                    <a16:rowId xmlns:a16="http://schemas.microsoft.com/office/drawing/2014/main" val="10009"/>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59369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877329" y="5467276"/>
            <a:ext cx="10437340" cy="587536"/>
          </a:xfrm>
        </p:spPr>
        <p:txBody>
          <a:bodyPr>
            <a:noAutofit/>
          </a:bodyPr>
          <a:lstStyle/>
          <a:p>
            <a:pPr marL="0" indent="0">
              <a:buNone/>
            </a:pPr>
            <a:r>
              <a:rPr lang="ja-JP" altLang="en-US" sz="3200" dirty="0" smtClean="0"/>
              <a:t>戻したい時点のタイトルを選んで</a:t>
            </a:r>
            <a:r>
              <a:rPr kumimoji="1" lang="ja-JP" altLang="en-US" sz="3200" dirty="0" smtClean="0"/>
              <a:t>「</a:t>
            </a:r>
            <a:r>
              <a:rPr lang="en-US" altLang="ja-JP" sz="3200" dirty="0" smtClean="0"/>
              <a:t>View on GitHub</a:t>
            </a:r>
            <a:r>
              <a:rPr kumimoji="1" lang="ja-JP" altLang="en-US" sz="3200" dirty="0" smtClean="0"/>
              <a:t>」をクリック</a:t>
            </a:r>
            <a:endParaRPr kumimoji="1" lang="ja-JP" altLang="en-US" sz="3200" dirty="0"/>
          </a:p>
        </p:txBody>
      </p:sp>
      <p:pic>
        <p:nvPicPr>
          <p:cNvPr id="3" name="図 2"/>
          <p:cNvPicPr>
            <a:picLocks noChangeAspect="1"/>
          </p:cNvPicPr>
          <p:nvPr/>
        </p:nvPicPr>
        <p:blipFill>
          <a:blip r:embed="rId2"/>
          <a:stretch>
            <a:fillRect/>
          </a:stretch>
        </p:blipFill>
        <p:spPr>
          <a:xfrm>
            <a:off x="3722752" y="1618889"/>
            <a:ext cx="4746495" cy="3228206"/>
          </a:xfrm>
          <a:prstGeom prst="rect">
            <a:avLst/>
          </a:prstGeom>
        </p:spPr>
      </p:pic>
      <p:sp>
        <p:nvSpPr>
          <p:cNvPr id="5" name="スライド番号プレースホルダー 4"/>
          <p:cNvSpPr>
            <a:spLocks noGrp="1"/>
          </p:cNvSpPr>
          <p:nvPr>
            <p:ph type="sldNum" sz="quarter" idx="12"/>
          </p:nvPr>
        </p:nvSpPr>
        <p:spPr/>
        <p:txBody>
          <a:bodyPr/>
          <a:lstStyle/>
          <a:p>
            <a:fld id="{7C6CB327-4739-40F7-91EE-F964CF852706}" type="slidenum">
              <a:rPr kumimoji="1" lang="ja-JP" altLang="en-US" smtClean="0"/>
              <a:t>49</a:t>
            </a:fld>
            <a:endParaRPr kumimoji="1" lang="ja-JP" altLang="en-US" dirty="0"/>
          </a:p>
        </p:txBody>
      </p:sp>
    </p:spTree>
    <p:extLst>
      <p:ext uri="{BB962C8B-B14F-4D97-AF65-F5344CB8AC3E}">
        <p14:creationId xmlns:p14="http://schemas.microsoft.com/office/powerpoint/2010/main" val="2463036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1737791" y="5423559"/>
            <a:ext cx="8716416" cy="587536"/>
          </a:xfrm>
        </p:spPr>
        <p:txBody>
          <a:bodyPr>
            <a:noAutofit/>
          </a:bodyPr>
          <a:lstStyle/>
          <a:p>
            <a:pPr marL="0" indent="0">
              <a:buNone/>
            </a:pPr>
            <a:r>
              <a:rPr kumimoji="1" lang="ja-JP" altLang="en-US" sz="4000" dirty="0" smtClean="0"/>
              <a:t>右上の「</a:t>
            </a:r>
            <a:r>
              <a:rPr lang="en-US" altLang="ja-JP" sz="4000" dirty="0" smtClean="0"/>
              <a:t>Browse files</a:t>
            </a:r>
            <a:r>
              <a:rPr kumimoji="1" lang="ja-JP" altLang="en-US" sz="4000" dirty="0" smtClean="0"/>
              <a:t>」をクリック</a:t>
            </a:r>
            <a:endParaRPr kumimoji="1" lang="ja-JP" altLang="en-US" sz="4000" dirty="0"/>
          </a:p>
        </p:txBody>
      </p:sp>
      <p:pic>
        <p:nvPicPr>
          <p:cNvPr id="5" name="図 4"/>
          <p:cNvPicPr>
            <a:picLocks noChangeAspect="1"/>
          </p:cNvPicPr>
          <p:nvPr/>
        </p:nvPicPr>
        <p:blipFill>
          <a:blip r:embed="rId2"/>
          <a:stretch>
            <a:fillRect/>
          </a:stretch>
        </p:blipFill>
        <p:spPr>
          <a:xfrm>
            <a:off x="2490906" y="1476504"/>
            <a:ext cx="7210186" cy="3691660"/>
          </a:xfrm>
          <a:prstGeom prst="rect">
            <a:avLst/>
          </a:prstGeom>
        </p:spPr>
      </p:pic>
      <p:sp>
        <p:nvSpPr>
          <p:cNvPr id="6" name="正方形/長方形 5"/>
          <p:cNvSpPr/>
          <p:nvPr/>
        </p:nvSpPr>
        <p:spPr>
          <a:xfrm>
            <a:off x="8751164" y="1598140"/>
            <a:ext cx="716690" cy="2709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50</a:t>
            </a:fld>
            <a:endParaRPr kumimoji="1" lang="ja-JP" altLang="en-US" dirty="0"/>
          </a:p>
        </p:txBody>
      </p:sp>
    </p:spTree>
    <p:extLst>
      <p:ext uri="{BB962C8B-B14F-4D97-AF65-F5344CB8AC3E}">
        <p14:creationId xmlns:p14="http://schemas.microsoft.com/office/powerpoint/2010/main" val="913746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1228753" y="1128666"/>
            <a:ext cx="8811855" cy="4353533"/>
          </a:xfrm>
          <a:prstGeom prst="rect">
            <a:avLst/>
          </a:prstGeom>
        </p:spPr>
      </p:pic>
      <p:sp>
        <p:nvSpPr>
          <p:cNvPr id="2" name="タイトル 1"/>
          <p:cNvSpPr>
            <a:spLocks noGrp="1"/>
          </p:cNvSpPr>
          <p:nvPr>
            <p:ph type="title"/>
          </p:nvPr>
        </p:nvSpPr>
        <p:spPr>
          <a:xfrm>
            <a:off x="838200" y="150941"/>
            <a:ext cx="10515600" cy="1325563"/>
          </a:xfrm>
        </p:spPr>
        <p:txBody>
          <a:bodyPr/>
          <a:lstStyle/>
          <a:p>
            <a:r>
              <a:rPr lang="ja-JP" altLang="en-US" dirty="0" smtClean="0"/>
              <a:t>おまけ：変更前のファイルに戻す</a:t>
            </a:r>
            <a:endParaRPr lang="en-US" altLang="ja-JP" dirty="0"/>
          </a:p>
        </p:txBody>
      </p:sp>
      <p:sp>
        <p:nvSpPr>
          <p:cNvPr id="4" name="コンテンツ プレースホルダー 3"/>
          <p:cNvSpPr>
            <a:spLocks noGrp="1"/>
          </p:cNvSpPr>
          <p:nvPr>
            <p:ph idx="1"/>
          </p:nvPr>
        </p:nvSpPr>
        <p:spPr>
          <a:xfrm>
            <a:off x="724094" y="5563904"/>
            <a:ext cx="10463275" cy="1263037"/>
          </a:xfrm>
        </p:spPr>
        <p:txBody>
          <a:bodyPr>
            <a:noAutofit/>
          </a:bodyPr>
          <a:lstStyle/>
          <a:p>
            <a:pPr marL="0" indent="0" algn="ctr">
              <a:buNone/>
            </a:pPr>
            <a:r>
              <a:rPr kumimoji="1" lang="ja-JP" altLang="en-US" sz="3200" dirty="0" smtClean="0"/>
              <a:t>「</a:t>
            </a:r>
            <a:r>
              <a:rPr kumimoji="1" lang="en-US" altLang="ja-JP" sz="3200" dirty="0" smtClean="0"/>
              <a:t>Code</a:t>
            </a:r>
            <a:r>
              <a:rPr kumimoji="1" lang="ja-JP" altLang="en-US" sz="3200" dirty="0" smtClean="0"/>
              <a:t>」から「</a:t>
            </a:r>
            <a:r>
              <a:rPr lang="en-US" altLang="ja-JP" sz="3200" dirty="0" smtClean="0"/>
              <a:t>Download ZIP</a:t>
            </a:r>
            <a:r>
              <a:rPr kumimoji="1" lang="ja-JP" altLang="en-US" sz="3200" dirty="0" smtClean="0"/>
              <a:t>」を選択すると</a:t>
            </a:r>
            <a:endParaRPr kumimoji="1" lang="en-US" altLang="ja-JP" sz="3200" dirty="0" smtClean="0"/>
          </a:p>
          <a:p>
            <a:pPr marL="0" indent="0" algn="ctr">
              <a:buNone/>
            </a:pPr>
            <a:r>
              <a:rPr kumimoji="1" lang="ja-JP" altLang="en-US" sz="3200" dirty="0" smtClean="0"/>
              <a:t>元のファイルを受け取れます</a:t>
            </a:r>
            <a:endParaRPr kumimoji="1" lang="ja-JP" altLang="en-US" sz="3200" dirty="0"/>
          </a:p>
        </p:txBody>
      </p:sp>
      <p:sp>
        <p:nvSpPr>
          <p:cNvPr id="6" name="正方形/長方形 5"/>
          <p:cNvSpPr/>
          <p:nvPr/>
        </p:nvSpPr>
        <p:spPr>
          <a:xfrm>
            <a:off x="6380439" y="3627149"/>
            <a:ext cx="1379603" cy="417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7C6CB327-4739-40F7-91EE-F964CF852706}" type="slidenum">
              <a:rPr kumimoji="1" lang="ja-JP" altLang="en-US" smtClean="0"/>
              <a:t>51</a:t>
            </a:fld>
            <a:endParaRPr kumimoji="1" lang="ja-JP" altLang="en-US" dirty="0"/>
          </a:p>
        </p:txBody>
      </p:sp>
    </p:spTree>
    <p:extLst>
      <p:ext uri="{BB962C8B-B14F-4D97-AF65-F5344CB8AC3E}">
        <p14:creationId xmlns:p14="http://schemas.microsoft.com/office/powerpoint/2010/main" val="197684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43456"/>
            <a:ext cx="9144000" cy="2615186"/>
          </a:xfrm>
        </p:spPr>
        <p:txBody>
          <a:bodyPr anchor="ctr">
            <a:normAutofit/>
          </a:bodyPr>
          <a:lstStyle/>
          <a:p>
            <a:pPr>
              <a:lnSpc>
                <a:spcPct val="100000"/>
              </a:lnSpc>
            </a:pPr>
            <a:r>
              <a:rPr kumimoji="1" lang="en-US" altLang="ja-JP" b="1" dirty="0" err="1" smtClean="0">
                <a:latin typeface="+mj-ea"/>
              </a:rPr>
              <a:t>Git</a:t>
            </a:r>
            <a:r>
              <a:rPr lang="ja-JP" altLang="en-US" b="1" dirty="0" smtClean="0">
                <a:latin typeface="+mj-ea"/>
              </a:rPr>
              <a:t> </a:t>
            </a:r>
            <a:r>
              <a:rPr lang="en-US" altLang="ja-JP" b="1" dirty="0" smtClean="0">
                <a:latin typeface="+mj-ea"/>
              </a:rPr>
              <a:t>&amp;</a:t>
            </a:r>
            <a:r>
              <a:rPr lang="ja-JP" altLang="en-US" b="1" dirty="0" smtClean="0">
                <a:latin typeface="+mj-ea"/>
              </a:rPr>
              <a:t> </a:t>
            </a:r>
            <a:r>
              <a:rPr lang="en-US" altLang="ja-JP" b="1" dirty="0" smtClean="0">
                <a:latin typeface="+mj-ea"/>
              </a:rPr>
              <a:t>GitHub</a:t>
            </a:r>
            <a:r>
              <a:rPr lang="ja-JP" altLang="en-US" b="1" dirty="0" smtClean="0">
                <a:latin typeface="+mj-ea"/>
              </a:rPr>
              <a:t> </a:t>
            </a:r>
            <a:r>
              <a:rPr lang="ja-JP" altLang="en-US" b="1" dirty="0">
                <a:latin typeface="+mj-ea"/>
              </a:rPr>
              <a:t>入</a:t>
            </a:r>
            <a:r>
              <a:rPr lang="ja-JP" altLang="en-US" b="1" dirty="0" smtClean="0">
                <a:latin typeface="+mj-ea"/>
              </a:rPr>
              <a:t>門講座 </a:t>
            </a:r>
            <a:r>
              <a:rPr lang="en-US" altLang="ja-JP" b="1" dirty="0" smtClean="0">
                <a:latin typeface="+mj-ea"/>
              </a:rPr>
              <a:t/>
            </a:r>
            <a:br>
              <a:rPr lang="en-US" altLang="ja-JP" b="1" dirty="0" smtClean="0">
                <a:latin typeface="+mj-ea"/>
              </a:rPr>
            </a:br>
            <a:endParaRPr kumimoji="1" lang="ja-JP" altLang="en-US" sz="4800" b="1" dirty="0">
              <a:latin typeface="+mj-ea"/>
            </a:endParaRPr>
          </a:p>
        </p:txBody>
      </p:sp>
      <p:sp>
        <p:nvSpPr>
          <p:cNvPr id="3" name="サブタイトル 2"/>
          <p:cNvSpPr>
            <a:spLocks noGrp="1"/>
          </p:cNvSpPr>
          <p:nvPr>
            <p:ph type="subTitle" idx="1"/>
          </p:nvPr>
        </p:nvSpPr>
        <p:spPr>
          <a:xfrm>
            <a:off x="1524000" y="4318000"/>
            <a:ext cx="9144000" cy="787400"/>
          </a:xfrm>
        </p:spPr>
        <p:txBody>
          <a:bodyPr anchor="ctr">
            <a:normAutofit fontScale="92500" lnSpcReduction="10000"/>
          </a:bodyPr>
          <a:lstStyle/>
          <a:p>
            <a:r>
              <a:rPr kumimoji="1" lang="ja-JP" altLang="en-US" dirty="0" smtClean="0"/>
              <a:t>鷹野研究室</a:t>
            </a:r>
            <a:r>
              <a:rPr kumimoji="1" lang="ja-JP" altLang="en-US" dirty="0" smtClean="0">
                <a:latin typeface="+mn-ea"/>
              </a:rPr>
              <a:t>　</a:t>
            </a:r>
            <a:r>
              <a:rPr lang="ja-JP" altLang="en-US" dirty="0" smtClean="0">
                <a:latin typeface="+mn-ea"/>
              </a:rPr>
              <a:t>松尾祐介 </a:t>
            </a:r>
            <a:endParaRPr lang="en-US" altLang="ja-JP" dirty="0" smtClean="0">
              <a:latin typeface="+mn-ea"/>
            </a:endParaRPr>
          </a:p>
          <a:p>
            <a:r>
              <a:rPr lang="en-US" altLang="ja-JP" dirty="0" smtClean="0">
                <a:latin typeface="+mn-ea"/>
              </a:rPr>
              <a:t>feat.</a:t>
            </a:r>
            <a:r>
              <a:rPr lang="ja-JP" altLang="en-US" dirty="0" smtClean="0">
                <a:latin typeface="+mn-ea"/>
              </a:rPr>
              <a:t>齋藤愛莉佳</a:t>
            </a:r>
            <a:r>
              <a:rPr lang="en-US" altLang="ja-JP" dirty="0" smtClean="0">
                <a:latin typeface="+mn-ea"/>
              </a:rPr>
              <a:t>&amp;</a:t>
            </a:r>
            <a:r>
              <a:rPr lang="ja-JP" altLang="en-US" dirty="0" smtClean="0">
                <a:latin typeface="+mn-ea"/>
              </a:rPr>
              <a:t>笠井貴之 </a:t>
            </a:r>
            <a:r>
              <a:rPr lang="en-US" altLang="ja-JP" dirty="0" smtClean="0">
                <a:latin typeface="+mn-ea"/>
              </a:rPr>
              <a:t>&amp; </a:t>
            </a:r>
            <a:r>
              <a:rPr lang="ja-JP" altLang="en-US" dirty="0" smtClean="0">
                <a:latin typeface="+mn-ea"/>
              </a:rPr>
              <a:t>築地勇人 </a:t>
            </a:r>
            <a:r>
              <a:rPr lang="en-US" altLang="ja-JP" dirty="0" smtClean="0">
                <a:latin typeface="+mn-ea"/>
              </a:rPr>
              <a:t>&amp; </a:t>
            </a:r>
            <a:r>
              <a:rPr lang="ja-JP" altLang="en-US" dirty="0" smtClean="0">
                <a:latin typeface="+mn-ea"/>
              </a:rPr>
              <a:t>柴本恵理子</a:t>
            </a:r>
            <a:endParaRPr lang="ja-JP" altLang="en-US" dirty="0">
              <a:latin typeface="+mn-ea"/>
            </a:endParaRPr>
          </a:p>
        </p:txBody>
      </p:sp>
    </p:spTree>
    <p:extLst>
      <p:ext uri="{BB962C8B-B14F-4D97-AF65-F5344CB8AC3E}">
        <p14:creationId xmlns:p14="http://schemas.microsoft.com/office/powerpoint/2010/main" val="256870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893806" y="1341785"/>
            <a:ext cx="7969266" cy="1331134"/>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a:solidFill>
                  <a:schemeClr val="tx1">
                    <a:lumMod val="65000"/>
                    <a:lumOff val="35000"/>
                  </a:schemeClr>
                </a:solidFill>
                <a:cs typeface="Kazesawa Regular" panose="020B0502020203020207" pitchFamily="50" charset="-128"/>
              </a:rPr>
              <a:t>Git </a:t>
            </a:r>
            <a:r>
              <a:rPr lang="ja-JP" altLang="en-US" sz="2800" dirty="0" smtClean="0">
                <a:solidFill>
                  <a:schemeClr val="tx1">
                    <a:lumMod val="65000"/>
                    <a:lumOff val="35000"/>
                  </a:schemeClr>
                </a:solidFill>
                <a:cs typeface="Kazesawa Regular" panose="020B0502020203020207" pitchFamily="50" charset="-128"/>
              </a:rPr>
              <a:t>を</a:t>
            </a:r>
            <a:r>
              <a:rPr lang="ja-JP" altLang="en-US" sz="2800" b="1" u="sng" dirty="0" smtClean="0">
                <a:solidFill>
                  <a:schemeClr val="tx1">
                    <a:lumMod val="65000"/>
                    <a:lumOff val="35000"/>
                  </a:schemeClr>
                </a:solidFill>
                <a:cs typeface="Kazesawa Bold" panose="020B0702020203020207" pitchFamily="50" charset="-128"/>
              </a:rPr>
              <a:t>使ったことが無い</a:t>
            </a:r>
            <a:r>
              <a:rPr lang="ja-JP" altLang="en-US" sz="2800" b="1" u="sng" dirty="0">
                <a:solidFill>
                  <a:schemeClr val="tx1">
                    <a:lumMod val="65000"/>
                    <a:lumOff val="35000"/>
                  </a:schemeClr>
                </a:solidFill>
                <a:cs typeface="Kazesawa Bold" panose="020B0702020203020207" pitchFamily="50" charset="-128"/>
              </a:rPr>
              <a:t>人</a:t>
            </a:r>
          </a:p>
          <a:p>
            <a:pPr marL="457200" indent="-457200">
              <a:lnSpc>
                <a:spcPct val="150000"/>
              </a:lnSpc>
              <a:buFont typeface="Kazesawa Regular" panose="020B0502020203020207" pitchFamily="50" charset="-128"/>
              <a:buChar char="‣"/>
            </a:pPr>
            <a:r>
              <a:rPr lang="ja-JP" altLang="en-US" sz="2800" dirty="0" smtClean="0">
                <a:solidFill>
                  <a:schemeClr val="tx1">
                    <a:lumMod val="65000"/>
                    <a:lumOff val="35000"/>
                  </a:schemeClr>
                </a:solidFill>
                <a:cs typeface="Kazesawa Regular" panose="020B0502020203020207" pitchFamily="50" charset="-128"/>
              </a:rPr>
              <a:t>以前</a:t>
            </a:r>
            <a:r>
              <a:rPr lang="ja-JP" altLang="en-US" sz="2800" dirty="0">
                <a:solidFill>
                  <a:schemeClr val="tx1">
                    <a:lumMod val="65000"/>
                    <a:lumOff val="35000"/>
                  </a:schemeClr>
                </a:solidFill>
                <a:cs typeface="Kazesawa Regular" panose="020B0502020203020207" pitchFamily="50" charset="-128"/>
              </a:rPr>
              <a:t>使ったことはある</a:t>
            </a:r>
            <a:r>
              <a:rPr lang="ja-JP" altLang="en-US" sz="2800" dirty="0" smtClean="0">
                <a:solidFill>
                  <a:schemeClr val="tx1">
                    <a:lumMod val="65000"/>
                    <a:lumOff val="35000"/>
                  </a:schemeClr>
                </a:solidFill>
                <a:cs typeface="Kazesawa Regular" panose="020B0502020203020207" pitchFamily="50" charset="-128"/>
              </a:rPr>
              <a:t>けど</a:t>
            </a:r>
            <a:r>
              <a:rPr lang="ja-JP" altLang="en-US" sz="2800" b="1" u="sng" dirty="0" smtClean="0">
                <a:solidFill>
                  <a:schemeClr val="tx1">
                    <a:lumMod val="65000"/>
                    <a:lumOff val="35000"/>
                  </a:schemeClr>
                </a:solidFill>
                <a:cs typeface="Kazesawa Bold" panose="020B0702020203020207" pitchFamily="50" charset="-128"/>
              </a:rPr>
              <a:t>使い方を忘れ</a:t>
            </a:r>
            <a:r>
              <a:rPr lang="ja-JP" altLang="en-US" sz="2800" b="1" u="sng" dirty="0">
                <a:solidFill>
                  <a:schemeClr val="tx1">
                    <a:lumMod val="65000"/>
                    <a:lumOff val="35000"/>
                  </a:schemeClr>
                </a:solidFill>
                <a:cs typeface="Kazesawa Bold" panose="020B0702020203020207" pitchFamily="50" charset="-128"/>
              </a:rPr>
              <a:t>た</a:t>
            </a:r>
            <a:r>
              <a:rPr lang="ja-JP" altLang="en-US" sz="2800" b="1" u="sng" dirty="0" smtClean="0">
                <a:solidFill>
                  <a:schemeClr val="tx1">
                    <a:lumMod val="65000"/>
                    <a:lumOff val="35000"/>
                  </a:schemeClr>
                </a:solidFill>
                <a:cs typeface="Kazesawa Bold" panose="020B0702020203020207" pitchFamily="50" charset="-128"/>
              </a:rPr>
              <a:t>人</a:t>
            </a:r>
            <a:endParaRPr lang="ja-JP" altLang="en-US" sz="2800" b="1" u="sng" dirty="0">
              <a:solidFill>
                <a:schemeClr val="tx1">
                  <a:lumMod val="65000"/>
                  <a:lumOff val="35000"/>
                </a:schemeClr>
              </a:solidFill>
              <a:cs typeface="Kazesawa Bold" panose="020B0702020203020207" pitchFamily="50" charset="-128"/>
            </a:endParaRPr>
          </a:p>
        </p:txBody>
      </p:sp>
      <p:sp>
        <p:nvSpPr>
          <p:cNvPr id="7" name="テキスト ボックス 6"/>
          <p:cNvSpPr txBox="1"/>
          <p:nvPr/>
        </p:nvSpPr>
        <p:spPr>
          <a:xfrm>
            <a:off x="2893806" y="3968369"/>
            <a:ext cx="7481587" cy="2031325"/>
          </a:xfrm>
          <a:prstGeom prst="rect">
            <a:avLst/>
          </a:prstGeom>
          <a:noFill/>
        </p:spPr>
        <p:txBody>
          <a:bodyPr wrap="square" rtlCol="0" anchor="ctr">
            <a:spAutoFit/>
          </a:bodyPr>
          <a:lstStyle/>
          <a:p>
            <a:pPr marL="457200" indent="-457200">
              <a:lnSpc>
                <a:spcPct val="150000"/>
              </a:lnSpc>
              <a:buFont typeface="Kazesawa Regular" panose="020B0502020203020207" pitchFamily="50" charset="-128"/>
              <a:buChar char="‣"/>
            </a:pPr>
            <a:r>
              <a:rPr lang="en-US" altLang="ja-JP" sz="2800" dirty="0" smtClean="0">
                <a:solidFill>
                  <a:schemeClr val="tx1">
                    <a:lumMod val="65000"/>
                    <a:lumOff val="35000"/>
                  </a:schemeClr>
                </a:solidFill>
                <a:cs typeface="Kazesawa Regular" panose="020B0502020203020207" pitchFamily="50" charset="-128"/>
              </a:rPr>
              <a:t>Git</a:t>
            </a:r>
            <a:r>
              <a:rPr lang="ja-JP" altLang="en-US" sz="2800" dirty="0" smtClean="0">
                <a:solidFill>
                  <a:schemeClr val="tx1">
                    <a:lumMod val="65000"/>
                    <a:lumOff val="35000"/>
                  </a:schemeClr>
                </a:solidFill>
                <a:cs typeface="Kazesawa Regular" panose="020B0502020203020207" pitchFamily="50" charset="-128"/>
              </a:rPr>
              <a:t> を使いはじめる</a:t>
            </a:r>
            <a:r>
              <a:rPr lang="ja-JP" altLang="en-US" sz="2800" b="1" u="sng" dirty="0" smtClean="0">
                <a:solidFill>
                  <a:schemeClr val="tx1">
                    <a:lumMod val="65000"/>
                    <a:lumOff val="35000"/>
                  </a:schemeClr>
                </a:solidFill>
                <a:cs typeface="Kazesawa Bold" panose="020B0702020203020207" pitchFamily="50" charset="-128"/>
              </a:rPr>
              <a:t>最初の一歩</a:t>
            </a:r>
            <a:endParaRPr lang="en-US" altLang="ja-JP" sz="2800" b="1" u="sng" dirty="0" smtClean="0">
              <a:solidFill>
                <a:schemeClr val="tx1">
                  <a:lumMod val="65000"/>
                  <a:lumOff val="35000"/>
                </a:schemeClr>
              </a:solidFill>
              <a:cs typeface="Kazesawa Bold" panose="020B0702020203020207" pitchFamily="50" charset="-128"/>
            </a:endParaRPr>
          </a:p>
          <a:p>
            <a:pPr marL="457200" indent="-457200">
              <a:lnSpc>
                <a:spcPct val="150000"/>
              </a:lnSpc>
              <a:buFont typeface="Kazesawa Regular" panose="020B0502020203020207" pitchFamily="50" charset="-128"/>
              <a:buChar char="‣"/>
            </a:pPr>
            <a:r>
              <a:rPr lang="ja-JP" altLang="en-US" sz="2800" b="1" u="sng" dirty="0">
                <a:solidFill>
                  <a:schemeClr val="tx1">
                    <a:lumMod val="65000"/>
                    <a:lumOff val="35000"/>
                  </a:schemeClr>
                </a:solidFill>
                <a:cs typeface="Kazesawa Bold" panose="020B0702020203020207" pitchFamily="50" charset="-128"/>
              </a:rPr>
              <a:t>基本的</a:t>
            </a:r>
            <a:r>
              <a:rPr lang="ja-JP" altLang="en-US" sz="2800" dirty="0" smtClean="0">
                <a:solidFill>
                  <a:schemeClr val="tx1">
                    <a:lumMod val="65000"/>
                    <a:lumOff val="35000"/>
                  </a:schemeClr>
                </a:solidFill>
                <a:cs typeface="Kazesawa Regular" panose="020B0502020203020207" pitchFamily="50" charset="-128"/>
              </a:rPr>
              <a:t>な使い方のみ</a:t>
            </a:r>
            <a:endParaRPr lang="en-US" altLang="ja-JP" sz="2800" dirty="0" smtClean="0">
              <a:solidFill>
                <a:schemeClr val="tx1">
                  <a:lumMod val="65000"/>
                  <a:lumOff val="35000"/>
                </a:schemeClr>
              </a:solidFill>
              <a:cs typeface="Kazesawa Regular" panose="020B0502020203020207" pitchFamily="50" charset="-128"/>
            </a:endParaRPr>
          </a:p>
          <a:p>
            <a:pPr marL="457200" indent="-457200">
              <a:lnSpc>
                <a:spcPct val="150000"/>
              </a:lnSpc>
              <a:buFont typeface="Kazesawa Regular" panose="020B0502020203020207" pitchFamily="50" charset="-128"/>
              <a:buChar char="‣"/>
            </a:pPr>
            <a:r>
              <a:rPr lang="ja-JP" altLang="en-US" sz="2800" b="1" u="sng" dirty="0" smtClean="0">
                <a:solidFill>
                  <a:schemeClr val="tx1">
                    <a:lumMod val="65000"/>
                    <a:lumOff val="35000"/>
                  </a:schemeClr>
                </a:solidFill>
                <a:cs typeface="Kazesawa Regular" panose="020B0502020203020207" pitchFamily="50" charset="-128"/>
              </a:rPr>
              <a:t>開発の流れ</a:t>
            </a:r>
            <a:r>
              <a:rPr lang="ja-JP" altLang="en-US" sz="2800" dirty="0" smtClean="0">
                <a:solidFill>
                  <a:schemeClr val="tx1">
                    <a:lumMod val="65000"/>
                    <a:lumOff val="35000"/>
                  </a:schemeClr>
                </a:solidFill>
                <a:cs typeface="Kazesawa Regular" panose="020B0502020203020207" pitchFamily="50" charset="-128"/>
              </a:rPr>
              <a:t>を知ってもらう</a:t>
            </a:r>
            <a:endParaRPr lang="en-US" altLang="ja-JP" sz="2800" dirty="0" smtClean="0">
              <a:solidFill>
                <a:schemeClr val="tx1">
                  <a:lumMod val="65000"/>
                  <a:lumOff val="35000"/>
                </a:schemeClr>
              </a:solidFill>
              <a:cs typeface="Kazesawa Regular" panose="020B0502020203020207" pitchFamily="50" charset="-128"/>
            </a:endParaRPr>
          </a:p>
        </p:txBody>
      </p:sp>
      <p:sp>
        <p:nvSpPr>
          <p:cNvPr id="12" name="正方形/長方形 11"/>
          <p:cNvSpPr/>
          <p:nvPr/>
        </p:nvSpPr>
        <p:spPr>
          <a:xfrm>
            <a:off x="1748817" y="375602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目的</a:t>
            </a:r>
            <a:endParaRPr kumimoji="1" lang="ja-JP" altLang="en-US" sz="4800" b="1" dirty="0">
              <a:latin typeface="+mj-lt"/>
              <a:ea typeface="+mj-ea"/>
            </a:endParaRPr>
          </a:p>
        </p:txBody>
      </p:sp>
      <p:sp>
        <p:nvSpPr>
          <p:cNvPr id="13" name="正方形/長方形 12"/>
          <p:cNvSpPr/>
          <p:nvPr/>
        </p:nvSpPr>
        <p:spPr>
          <a:xfrm>
            <a:off x="1748818" y="779347"/>
            <a:ext cx="928059" cy="24560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800" b="1" dirty="0" smtClean="0">
                <a:latin typeface="+mj-lt"/>
                <a:ea typeface="+mj-ea"/>
              </a:rPr>
              <a:t>対象</a:t>
            </a:r>
            <a:endParaRPr kumimoji="1" lang="ja-JP" altLang="en-US" sz="4800" b="1" dirty="0">
              <a:latin typeface="+mj-lt"/>
              <a:ea typeface="+mj-ea"/>
            </a:endParaRPr>
          </a:p>
        </p:txBody>
      </p:sp>
      <p:sp>
        <p:nvSpPr>
          <p:cNvPr id="4" name="スライド番号プレースホルダー 3"/>
          <p:cNvSpPr>
            <a:spLocks noGrp="1"/>
          </p:cNvSpPr>
          <p:nvPr>
            <p:ph type="sldNum" sz="quarter" idx="12"/>
          </p:nvPr>
        </p:nvSpPr>
        <p:spPr/>
        <p:txBody>
          <a:bodyPr/>
          <a:lstStyle/>
          <a:p>
            <a:fld id="{7C6CB327-4739-40F7-91EE-F964CF852706}" type="slidenum">
              <a:rPr kumimoji="1" lang="ja-JP" altLang="en-US" smtClean="0"/>
              <a:t>6</a:t>
            </a:fld>
            <a:endParaRPr kumimoji="1" lang="ja-JP" altLang="en-US"/>
          </a:p>
        </p:txBody>
      </p:sp>
    </p:spTree>
    <p:extLst>
      <p:ext uri="{BB962C8B-B14F-4D97-AF65-F5344CB8AC3E}">
        <p14:creationId xmlns:p14="http://schemas.microsoft.com/office/powerpoint/2010/main" val="21375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リポジト</a:t>
            </a:r>
            <a:r>
              <a:rPr lang="ja-JP" altLang="en-US" sz="2400" dirty="0" smtClean="0">
                <a:solidFill>
                  <a:srgbClr val="595959"/>
                </a:solidFill>
                <a:latin typeface="+mj-lt"/>
                <a:ea typeface="+mj-ea"/>
              </a:rPr>
              <a:t>リ</a:t>
            </a:r>
            <a:r>
              <a:rPr lang="ja-JP" altLang="en-US" sz="2400" dirty="0">
                <a:solidFill>
                  <a:srgbClr val="595959"/>
                </a:solidFill>
                <a:latin typeface="+mj-lt"/>
                <a:ea typeface="+mj-ea"/>
              </a:rPr>
              <a:t>とは</a:t>
            </a:r>
            <a:endParaRPr kumimoji="1" lang="ja-JP" altLang="en-US" sz="2400" dirty="0">
              <a:solidFill>
                <a:srgbClr val="595959"/>
              </a:solidFill>
              <a:latin typeface="+mj-lt"/>
              <a:ea typeface="+mj-ea"/>
            </a:endParaRPr>
          </a:p>
        </p:txBody>
      </p:sp>
      <p:sp>
        <p:nvSpPr>
          <p:cNvPr id="8" name="正方形/長方形 7"/>
          <p:cNvSpPr/>
          <p:nvPr/>
        </p:nvSpPr>
        <p:spPr>
          <a:xfrm>
            <a:off x="4437888" y="2464043"/>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7333"/>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a:t>
            </a:r>
            <a:endParaRPr kumimoji="1" lang="ja-JP" altLang="en-US" sz="2400" dirty="0">
              <a:solidFill>
                <a:srgbClr val="595959"/>
              </a:solidFill>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7</a:t>
            </a:fld>
            <a:endParaRPr kumimoji="1" lang="ja-JP" altLang="en-US"/>
          </a:p>
        </p:txBody>
      </p:sp>
    </p:spTree>
    <p:extLst>
      <p:ext uri="{BB962C8B-B14F-4D97-AF65-F5344CB8AC3E}">
        <p14:creationId xmlns:p14="http://schemas.microsoft.com/office/powerpoint/2010/main" val="3438993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3600" dirty="0" smtClean="0">
                <a:latin typeface="+mj-lt"/>
                <a:ea typeface="+mj-ea"/>
              </a:rPr>
              <a:t>Agenda</a:t>
            </a:r>
            <a:endParaRPr kumimoji="1" lang="ja-JP" altLang="en-US" sz="3600" dirty="0">
              <a:latin typeface="+mj-lt"/>
              <a:ea typeface="+mj-ea"/>
            </a:endParaRPr>
          </a:p>
        </p:txBody>
      </p:sp>
      <p:sp>
        <p:nvSpPr>
          <p:cNvPr id="5" name="正方形/長方形 4"/>
          <p:cNvSpPr/>
          <p:nvPr/>
        </p:nvSpPr>
        <p:spPr>
          <a:xfrm>
            <a:off x="4437891" y="950976"/>
            <a:ext cx="5620510" cy="609600"/>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latin typeface="+mj-lt"/>
                <a:ea typeface="+mj-ea"/>
              </a:rPr>
              <a:t>Git</a:t>
            </a:r>
            <a:r>
              <a:rPr lang="ja-JP" altLang="en-US" sz="2400" dirty="0" smtClean="0">
                <a:latin typeface="+mj-lt"/>
                <a:ea typeface="+mj-ea"/>
              </a:rPr>
              <a:t> とは</a:t>
            </a:r>
            <a:endParaRPr kumimoji="1" lang="ja-JP" altLang="en-US" sz="2400" dirty="0">
              <a:latin typeface="+mj-lt"/>
              <a:ea typeface="+mj-ea"/>
            </a:endParaRPr>
          </a:p>
        </p:txBody>
      </p:sp>
      <p:sp>
        <p:nvSpPr>
          <p:cNvPr id="6" name="正方形/長方形 5"/>
          <p:cNvSpPr/>
          <p:nvPr/>
        </p:nvSpPr>
        <p:spPr>
          <a:xfrm>
            <a:off x="4437888" y="1705609"/>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ja-JP" altLang="en-US" sz="2400" dirty="0" smtClean="0">
                <a:solidFill>
                  <a:srgbClr val="595959"/>
                </a:solidFill>
                <a:latin typeface="+mj-lt"/>
                <a:ea typeface="+mj-ea"/>
              </a:rPr>
              <a:t>リポジトリとは</a:t>
            </a:r>
            <a:endParaRPr kumimoji="1" lang="ja-JP" altLang="en-US" sz="2400" dirty="0">
              <a:solidFill>
                <a:srgbClr val="595959"/>
              </a:solidFill>
              <a:latin typeface="+mj-lt"/>
              <a:ea typeface="+mj-ea"/>
            </a:endParaRPr>
          </a:p>
        </p:txBody>
      </p:sp>
      <p:sp>
        <p:nvSpPr>
          <p:cNvPr id="8" name="正方形/長方形 7"/>
          <p:cNvSpPr/>
          <p:nvPr/>
        </p:nvSpPr>
        <p:spPr>
          <a:xfrm>
            <a:off x="4437888" y="245846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9" name="正方形/長方形 8"/>
          <p:cNvSpPr/>
          <p:nvPr/>
        </p:nvSpPr>
        <p:spPr>
          <a:xfrm>
            <a:off x="2819195" y="956310"/>
            <a:ext cx="1352043" cy="2111755"/>
          </a:xfrm>
          <a:prstGeom prst="rect">
            <a:avLst/>
          </a:prstGeom>
          <a:solidFill>
            <a:schemeClr val="tx1">
              <a:lumMod val="65000"/>
              <a:lumOff val="35000"/>
            </a:schemeClr>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latin typeface="+mj-lt"/>
                <a:ea typeface="+mj-ea"/>
              </a:rPr>
              <a:t>Git</a:t>
            </a:r>
            <a:endParaRPr kumimoji="1" lang="ja-JP" altLang="en-US" sz="2400" dirty="0">
              <a:latin typeface="+mj-lt"/>
              <a:ea typeface="+mj-ea"/>
            </a:endParaRPr>
          </a:p>
        </p:txBody>
      </p:sp>
      <p:sp>
        <p:nvSpPr>
          <p:cNvPr id="10" name="正方形/長方形 9"/>
          <p:cNvSpPr/>
          <p:nvPr/>
        </p:nvSpPr>
        <p:spPr>
          <a:xfrm>
            <a:off x="4437889" y="395198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en-US" altLang="ja-JP" sz="2400" dirty="0" smtClean="0">
                <a:solidFill>
                  <a:srgbClr val="595959"/>
                </a:solidFill>
                <a:latin typeface="+mj-lt"/>
                <a:ea typeface="+mj-ea"/>
              </a:rPr>
              <a:t>GitHub</a:t>
            </a:r>
            <a:r>
              <a:rPr lang="ja-JP" altLang="en-US" sz="2400" dirty="0" smtClean="0">
                <a:solidFill>
                  <a:srgbClr val="595959"/>
                </a:solidFill>
                <a:latin typeface="+mj-lt"/>
                <a:ea typeface="+mj-ea"/>
              </a:rPr>
              <a:t> とは</a:t>
            </a:r>
            <a:endParaRPr kumimoji="1" lang="ja-JP" altLang="en-US" sz="2400" dirty="0">
              <a:solidFill>
                <a:srgbClr val="595959"/>
              </a:solidFill>
              <a:latin typeface="+mj-lt"/>
              <a:ea typeface="+mj-ea"/>
            </a:endParaRPr>
          </a:p>
        </p:txBody>
      </p:sp>
      <p:sp>
        <p:nvSpPr>
          <p:cNvPr id="11" name="正方形/長方形 10"/>
          <p:cNvSpPr/>
          <p:nvPr/>
        </p:nvSpPr>
        <p:spPr>
          <a:xfrm>
            <a:off x="4437888" y="544550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開</a:t>
            </a:r>
            <a:r>
              <a:rPr lang="ja-JP" altLang="en-US" sz="2400" dirty="0" smtClean="0">
                <a:solidFill>
                  <a:srgbClr val="595959"/>
                </a:solidFill>
                <a:latin typeface="+mj-lt"/>
                <a:ea typeface="+mj-ea"/>
              </a:rPr>
              <a:t>発</a:t>
            </a:r>
            <a:r>
              <a:rPr lang="ja-JP" altLang="en-US" sz="2400" dirty="0">
                <a:solidFill>
                  <a:srgbClr val="595959"/>
                </a:solidFill>
                <a:latin typeface="+mj-lt"/>
                <a:ea typeface="+mj-ea"/>
              </a:rPr>
              <a:t>フロ</a:t>
            </a:r>
            <a:r>
              <a:rPr lang="ja-JP" altLang="en-US" sz="2400" dirty="0" smtClean="0">
                <a:solidFill>
                  <a:srgbClr val="595959"/>
                </a:solidFill>
                <a:latin typeface="+mj-lt"/>
                <a:ea typeface="+mj-ea"/>
              </a:rPr>
              <a:t>ー</a:t>
            </a:r>
            <a:r>
              <a:rPr lang="ja-JP" altLang="en-US" sz="2400" dirty="0">
                <a:solidFill>
                  <a:srgbClr val="595959"/>
                </a:solidFill>
                <a:latin typeface="+mj-lt"/>
                <a:ea typeface="+mj-ea"/>
              </a:rPr>
              <a:t>ハンズオン</a:t>
            </a:r>
            <a:endParaRPr kumimoji="1" lang="ja-JP" altLang="en-US" sz="2400" dirty="0">
              <a:solidFill>
                <a:srgbClr val="595959"/>
              </a:solidFill>
              <a:latin typeface="+mj-lt"/>
              <a:ea typeface="+mj-ea"/>
            </a:endParaRPr>
          </a:p>
        </p:txBody>
      </p:sp>
      <p:sp>
        <p:nvSpPr>
          <p:cNvPr id="12" name="正方形/長方形 11"/>
          <p:cNvSpPr/>
          <p:nvPr/>
        </p:nvSpPr>
        <p:spPr>
          <a:xfrm>
            <a:off x="4437888" y="4698745"/>
            <a:ext cx="5620510" cy="609600"/>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lang="ja-JP" altLang="en-US" sz="2400" dirty="0">
                <a:solidFill>
                  <a:srgbClr val="595959"/>
                </a:solidFill>
                <a:latin typeface="+mj-lt"/>
                <a:ea typeface="+mj-ea"/>
              </a:rPr>
              <a:t>アカウン</a:t>
            </a:r>
            <a:r>
              <a:rPr lang="ja-JP" altLang="en-US" sz="2400" dirty="0" smtClean="0">
                <a:solidFill>
                  <a:srgbClr val="595959"/>
                </a:solidFill>
                <a:latin typeface="+mj-lt"/>
                <a:ea typeface="+mj-ea"/>
              </a:rPr>
              <a:t>ト</a:t>
            </a:r>
            <a:r>
              <a:rPr lang="ja-JP" altLang="en-US" sz="2400" dirty="0">
                <a:solidFill>
                  <a:srgbClr val="595959"/>
                </a:solidFill>
                <a:latin typeface="+mj-lt"/>
                <a:ea typeface="+mj-ea"/>
              </a:rPr>
              <a:t>登録</a:t>
            </a:r>
            <a:r>
              <a:rPr lang="ja-JP" altLang="en-US" sz="2400" dirty="0" smtClean="0">
                <a:solidFill>
                  <a:srgbClr val="595959"/>
                </a:solidFill>
                <a:latin typeface="+mj-lt"/>
                <a:ea typeface="+mj-ea"/>
              </a:rPr>
              <a:t> </a:t>
            </a:r>
            <a:endParaRPr kumimoji="1" lang="ja-JP" altLang="en-US" sz="2400" dirty="0">
              <a:solidFill>
                <a:srgbClr val="595959"/>
              </a:solidFill>
              <a:latin typeface="+mj-lt"/>
              <a:ea typeface="+mj-ea"/>
            </a:endParaRPr>
          </a:p>
        </p:txBody>
      </p:sp>
      <p:sp>
        <p:nvSpPr>
          <p:cNvPr id="14" name="正方形/長方形 13"/>
          <p:cNvSpPr/>
          <p:nvPr/>
        </p:nvSpPr>
        <p:spPr>
          <a:xfrm>
            <a:off x="2819187" y="3955033"/>
            <a:ext cx="1352051" cy="2100072"/>
          </a:xfrm>
          <a:prstGeom prst="rect">
            <a:avLst/>
          </a:prstGeom>
          <a:no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vert="horz" tIns="144000" rtlCol="0" anchor="ctr"/>
          <a:lstStyle/>
          <a:p>
            <a:pPr algn="ctr"/>
            <a:r>
              <a:rPr kumimoji="1" lang="en-US" altLang="ja-JP" sz="2400" dirty="0" smtClean="0">
                <a:solidFill>
                  <a:srgbClr val="595959"/>
                </a:solidFill>
                <a:latin typeface="+mj-lt"/>
                <a:ea typeface="+mj-ea"/>
              </a:rPr>
              <a:t>GitHub</a:t>
            </a:r>
            <a:endParaRPr kumimoji="1" lang="ja-JP" altLang="en-US" sz="2400" dirty="0">
              <a:solidFill>
                <a:srgbClr val="595959"/>
              </a:solidFill>
              <a:latin typeface="+mj-lt"/>
              <a:ea typeface="+mj-ea"/>
            </a:endParaRPr>
          </a:p>
        </p:txBody>
      </p:sp>
      <p:sp>
        <p:nvSpPr>
          <p:cNvPr id="7" name="スライド番号プレースホルダー 6"/>
          <p:cNvSpPr>
            <a:spLocks noGrp="1"/>
          </p:cNvSpPr>
          <p:nvPr>
            <p:ph type="sldNum" sz="quarter" idx="12"/>
          </p:nvPr>
        </p:nvSpPr>
        <p:spPr/>
        <p:txBody>
          <a:bodyPr/>
          <a:lstStyle/>
          <a:p>
            <a:fld id="{7C6CB327-4739-40F7-91EE-F964CF852706}" type="slidenum">
              <a:rPr kumimoji="1" lang="ja-JP" altLang="en-US" smtClean="0"/>
              <a:t>8</a:t>
            </a:fld>
            <a:endParaRPr kumimoji="1" lang="ja-JP" altLang="en-US"/>
          </a:p>
        </p:txBody>
      </p:sp>
    </p:spTree>
    <p:extLst>
      <p:ext uri="{BB962C8B-B14F-4D97-AF65-F5344CB8AC3E}">
        <p14:creationId xmlns:p14="http://schemas.microsoft.com/office/powerpoint/2010/main" val="420597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メイリオ"/>
        <a:ea typeface="メイリオ"/>
        <a:cs typeface=""/>
      </a:majorFont>
      <a:minorFont>
        <a:latin typeface="メイリオ"/>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B83E17D17FF644F9FFD9A99A2009573" ma:contentTypeVersion="8" ma:contentTypeDescription="新しいドキュメントを作成します。" ma:contentTypeScope="" ma:versionID="2fb67b2ca1a82775ba3d00c8d594b1cb">
  <xsd:schema xmlns:xsd="http://www.w3.org/2001/XMLSchema" xmlns:xs="http://www.w3.org/2001/XMLSchema" xmlns:p="http://schemas.microsoft.com/office/2006/metadata/properties" xmlns:ns2="a2bc6c6f-a0bb-4b84-b757-6fa3eba60e2e" targetNamespace="http://schemas.microsoft.com/office/2006/metadata/properties" ma:root="true" ma:fieldsID="61dd9ca9327f0199f66cbe698a9d8b1e" ns2:_="">
    <xsd:import namespace="a2bc6c6f-a0bb-4b84-b757-6fa3eba60e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c6c6f-a0bb-4b84-b757-6fa3eba60e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A7A39C-1D4C-435F-92CE-7B41D610191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4CD9D7-E214-4473-8806-C93D215B9651}">
  <ds:schemaRefs>
    <ds:schemaRef ds:uri="http://schemas.microsoft.com/sharepoint/v3/contenttype/forms"/>
  </ds:schemaRefs>
</ds:datastoreItem>
</file>

<file path=customXml/itemProps3.xml><?xml version="1.0" encoding="utf-8"?>
<ds:datastoreItem xmlns:ds="http://schemas.openxmlformats.org/officeDocument/2006/customXml" ds:itemID="{90297BE2-5AC6-4801-8903-2378BD7DB9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bc6c6f-a0bb-4b84-b757-6fa3eba60e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3850</TotalTime>
  <Words>2215</Words>
  <Application>Microsoft Office PowerPoint</Application>
  <PresentationFormat>ワイド画面</PresentationFormat>
  <Paragraphs>412</Paragraphs>
  <Slides>52</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52</vt:i4>
      </vt:variant>
    </vt:vector>
  </HeadingPairs>
  <TitlesOfParts>
    <vt:vector size="61" baseType="lpstr">
      <vt:lpstr>Kazesawa Bold</vt:lpstr>
      <vt:lpstr>Kazesawa Regular</vt:lpstr>
      <vt:lpstr>メイリオ</vt:lpstr>
      <vt:lpstr>游ゴシック</vt:lpstr>
      <vt:lpstr>游ゴシック Medium</vt:lpstr>
      <vt:lpstr>Arial</vt:lpstr>
      <vt:lpstr>Calibri</vt:lpstr>
      <vt:lpstr>Consolas</vt:lpstr>
      <vt:lpstr>Office テーマ</vt:lpstr>
      <vt:lpstr> GitHubセットアップの会 </vt:lpstr>
      <vt:lpstr>本日の流れ</vt:lpstr>
      <vt:lpstr>はじめに</vt:lpstr>
      <vt:lpstr>一応、招待メールの見方</vt:lpstr>
      <vt:lpstr>PowerPoint プレゼンテーション</vt:lpstr>
      <vt:lpstr>Git &amp; GitHub 入門講座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ブラウザから確認してみる</vt:lpstr>
      <vt:lpstr>さいごに</vt:lpstr>
      <vt:lpstr>おまけ：鷹野研での「Issues」の使い方</vt:lpstr>
      <vt:lpstr>おまけ：変更前のファイルに戻す</vt:lpstr>
      <vt:lpstr>おまけ：変更前のファイルに戻す</vt:lpstr>
      <vt:lpstr>おまけ：変更前のファイルに戻す</vt:lpstr>
      <vt:lpstr>おまけ：変更前のファイルに戻す</vt:lpstr>
      <vt:lpstr>おまけ：変更前のファイルに戻す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kasai</dc:creator>
  <cp:lastModifiedBy>松尾 祐介</cp:lastModifiedBy>
  <cp:revision>244</cp:revision>
  <dcterms:created xsi:type="dcterms:W3CDTF">2017-05-09T10:04:28Z</dcterms:created>
  <dcterms:modified xsi:type="dcterms:W3CDTF">2021-10-25T23:26:15Z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0x010100BB83E17D17FF644F9FFD9A99A2009573</vt:lpwstr>
  </property>
</Properties>
</file>