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1" r:id="rId2"/>
    <p:sldId id="300" r:id="rId3"/>
    <p:sldId id="335" r:id="rId4"/>
    <p:sldId id="258" r:id="rId5"/>
    <p:sldId id="260" r:id="rId6"/>
    <p:sldId id="263" r:id="rId7"/>
    <p:sldId id="338" r:id="rId8"/>
    <p:sldId id="330" r:id="rId9"/>
    <p:sldId id="318" r:id="rId10"/>
    <p:sldId id="289" r:id="rId11"/>
    <p:sldId id="286" r:id="rId12"/>
    <p:sldId id="339" r:id="rId13"/>
    <p:sldId id="337" r:id="rId14"/>
    <p:sldId id="294" r:id="rId15"/>
    <p:sldId id="331" r:id="rId16"/>
    <p:sldId id="315" r:id="rId17"/>
    <p:sldId id="333" r:id="rId1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15" autoAdjust="0"/>
  </p:normalViewPr>
  <p:slideViewPr>
    <p:cSldViewPr snapToGrid="0">
      <p:cViewPr varScale="1">
        <p:scale>
          <a:sx n="70" d="100"/>
          <a:sy n="70" d="100"/>
        </p:scale>
        <p:origin x="1204" y="48"/>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時間が足りなかったらここは省略</a:t>
            </a:r>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14</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実験結果です。ラウンドロビンの応答速度は、</a:t>
            </a:r>
            <a:r>
              <a:rPr lang="en-US" altLang="ja-JP" dirty="0" smtClean="0">
                <a:effectLst/>
              </a:rPr>
              <a:t>0.4</a:t>
            </a:r>
            <a:r>
              <a:rPr lang="ja-JP" altLang="en-US" dirty="0" smtClean="0">
                <a:effectLst/>
              </a:rPr>
              <a:t>秒なのに対して、プロトタイプは</a:t>
            </a:r>
            <a:r>
              <a:rPr lang="en-US" altLang="ja-JP" dirty="0" smtClean="0">
                <a:effectLst/>
              </a:rPr>
              <a:t>0.15</a:t>
            </a:r>
            <a:r>
              <a:rPr lang="ja-JP" altLang="en-US" dirty="0" smtClean="0">
                <a:effectLst/>
              </a:rPr>
              <a:t>秒でした。</a:t>
            </a:r>
            <a:r>
              <a:rPr lang="en-US" altLang="ja-JP" dirty="0" smtClean="0">
                <a:effectLst/>
              </a:rPr>
              <a:t/>
            </a:r>
            <a:br>
              <a:rPr lang="en-US" altLang="ja-JP" dirty="0" smtClean="0">
                <a:effectLst/>
              </a:rPr>
            </a:br>
            <a:r>
              <a:rPr lang="ja-JP" altLang="en-US" dirty="0" smtClean="0">
                <a:effectLst/>
              </a:rPr>
              <a:t>これは、応答速度が遅いサーバにつなぐ頻度を減らすことが出来たからです。</a:t>
            </a:r>
            <a:r>
              <a:rPr lang="en-US" altLang="ja-JP" dirty="0" smtClean="0">
                <a:effectLst/>
              </a:rPr>
              <a:t/>
            </a:r>
            <a:br>
              <a:rPr lang="en-US" altLang="ja-JP" dirty="0" smtClean="0">
                <a:effectLst/>
              </a:rPr>
            </a:br>
            <a:r>
              <a:rPr kumimoji="1" lang="ja-JP" altLang="ja-JP" sz="1200" kern="1200" dirty="0" smtClean="0">
                <a:solidFill>
                  <a:schemeClr val="tx1"/>
                </a:solidFill>
                <a:effectLst/>
                <a:latin typeface="+mn-lt"/>
                <a:ea typeface="+mn-ea"/>
                <a:cs typeface="+mn-cs"/>
              </a:rPr>
              <a:t>実験結果より，異種環境において，提案システムを利用すると応答速度が向上することが確認できた．</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pPr>
              <a:lnSpc>
                <a:spcPct val="100000"/>
              </a:lnSpc>
            </a:pPr>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664"/>
    </mc:Choice>
    <mc:Fallback xmlns="">
      <p:transition spd="slow" advTm="16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ja-JP" altLang="en-US" dirty="0"/>
              <a:t>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12" name="表 11"/>
          <p:cNvGraphicFramePr>
            <a:graphicFrameLocks noGrp="1"/>
          </p:cNvGraphicFramePr>
          <p:nvPr>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1467322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実験環境３</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3331476866"/>
              </p:ext>
            </p:extLst>
          </p:nvPr>
        </p:nvGraphicFramePr>
        <p:xfrm>
          <a:off x="1781398" y="1861661"/>
          <a:ext cx="5600860" cy="3023052"/>
        </p:xfrm>
        <a:graphic>
          <a:graphicData uri="http://schemas.openxmlformats.org/drawingml/2006/table">
            <a:tbl>
              <a:tblPr>
                <a:tableStyleId>{5C22544A-7EE6-4342-B048-85BDC9FD1C3A}</a:tableStyleId>
              </a:tblPr>
              <a:tblGrid>
                <a:gridCol w="4313767">
                  <a:extLst>
                    <a:ext uri="{9D8B030D-6E8A-4147-A177-3AD203B41FA5}">
                      <a16:colId xmlns:a16="http://schemas.microsoft.com/office/drawing/2014/main" val="20000"/>
                    </a:ext>
                  </a:extLst>
                </a:gridCol>
                <a:gridCol w="1287093">
                  <a:extLst>
                    <a:ext uri="{9D8B030D-6E8A-4147-A177-3AD203B41FA5}">
                      <a16:colId xmlns:a16="http://schemas.microsoft.com/office/drawing/2014/main" val="20001"/>
                    </a:ext>
                  </a:extLst>
                </a:gridCol>
              </a:tblGrid>
              <a:tr h="503842">
                <a:tc>
                  <a:txBody>
                    <a:bodyPr/>
                    <a:lstStyle/>
                    <a:p>
                      <a:pPr algn="ctr" fontAlgn="ctr"/>
                      <a:r>
                        <a:rPr kumimoji="1" lang="ja-JP" altLang="en-US" sz="2400" u="none" strike="noStrike" kern="1200" dirty="0" smtClean="0">
                          <a:solidFill>
                            <a:schemeClr val="dk1"/>
                          </a:solidFill>
                          <a:effectLst/>
                          <a:latin typeface="+mn-lt"/>
                          <a:ea typeface="+mn-ea"/>
                          <a:cs typeface="+mn-cs"/>
                        </a:rPr>
                        <a:t>応答速度の範囲</a:t>
                      </a:r>
                      <a:endParaRPr kumimoji="1" lang="ja-JP" altLang="en-US" sz="24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ja-JP" altLang="en-US" sz="2400" u="none" strike="noStrike" kern="1200" dirty="0" smtClean="0">
                          <a:solidFill>
                            <a:schemeClr val="dk1"/>
                          </a:solidFill>
                          <a:effectLst/>
                          <a:latin typeface="+mn-lt"/>
                          <a:ea typeface="+mn-ea"/>
                          <a:cs typeface="+mn-cs"/>
                        </a:rPr>
                        <a:t>評価</a:t>
                      </a:r>
                      <a:endParaRPr kumimoji="1" lang="ja-JP" altLang="en-US"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0.000~0.016</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a:solidFill>
                            <a:schemeClr val="dk1"/>
                          </a:solidFill>
                          <a:effectLst/>
                          <a:latin typeface="+mn-lt"/>
                          <a:ea typeface="+mn-ea"/>
                          <a:cs typeface="+mn-cs"/>
                        </a:rPr>
                        <a:t>S</a:t>
                      </a:r>
                    </a:p>
                  </a:txBody>
                  <a:tcPr marL="9525" marR="9525" marT="9525" marB="0" anchor="ctr"/>
                </a:tc>
                <a:extLst>
                  <a:ext uri="{0D108BD9-81ED-4DB2-BD59-A6C34878D82A}">
                    <a16:rowId xmlns:a16="http://schemas.microsoft.com/office/drawing/2014/main" val="1000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0.017~0.099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A</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01721426"/>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0.100~0.999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B</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502951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1.000~9.999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C</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493037878"/>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10.000</a:t>
                      </a:r>
                      <a:r>
                        <a:rPr kumimoji="1" lang="ja-JP" altLang="en-US" sz="2400" kern="1200" dirty="0" smtClean="0">
                          <a:solidFill>
                            <a:schemeClr val="dk1"/>
                          </a:solidFill>
                          <a:effectLst/>
                          <a:latin typeface="+mn-lt"/>
                          <a:ea typeface="+mn-ea"/>
                          <a:cs typeface="+mn-cs"/>
                        </a:rPr>
                        <a:t>秒</a:t>
                      </a:r>
                      <a:r>
                        <a:rPr kumimoji="1" lang="ja-JP" altLang="ja-JP" sz="2400" kern="1200" dirty="0" smtClean="0">
                          <a:solidFill>
                            <a:schemeClr val="dk1"/>
                          </a:solidFill>
                          <a:effectLst/>
                          <a:latin typeface="+mn-lt"/>
                          <a:ea typeface="+mn-ea"/>
                          <a:cs typeface="+mn-cs"/>
                        </a:rPr>
                        <a:t>以上</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D</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958763001"/>
                  </a:ext>
                </a:extLst>
              </a:tr>
            </a:tbl>
          </a:graphicData>
        </a:graphic>
      </p:graphicFrame>
      <p:sp>
        <p:nvSpPr>
          <p:cNvPr id="10" name="コンテンツ プレースホルダー 2"/>
          <p:cNvSpPr txBox="1">
            <a:spLocks/>
          </p:cNvSpPr>
          <p:nvPr/>
        </p:nvSpPr>
        <p:spPr>
          <a:xfrm>
            <a:off x="458568" y="5147436"/>
            <a:ext cx="8356248" cy="951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本実験の</a:t>
            </a:r>
            <a:r>
              <a:rPr lang="ja-JP" altLang="ja-JP" dirty="0" smtClean="0"/>
              <a:t>段階付け評価</a:t>
            </a:r>
            <a:r>
              <a:rPr lang="ja-JP" altLang="en-US" dirty="0" smtClean="0"/>
              <a:t>は，</a:t>
            </a:r>
            <a:r>
              <a:rPr lang="en-US" altLang="ja-JP" dirty="0">
                <a:latin typeface="ＭＳ Ｐゴシック" panose="020B0600070205080204" pitchFamily="50" charset="-128"/>
              </a:rPr>
              <a:t> [Paul 2014]</a:t>
            </a:r>
            <a:r>
              <a:rPr lang="ja-JP" altLang="en-US" dirty="0"/>
              <a:t>や</a:t>
            </a:r>
            <a:r>
              <a:rPr lang="en-US" altLang="ja-JP" dirty="0"/>
              <a:t>[Google </a:t>
            </a:r>
            <a:r>
              <a:rPr lang="en-US" altLang="ja-JP" dirty="0" smtClean="0"/>
              <a:t>2008]</a:t>
            </a:r>
            <a:r>
              <a:rPr lang="ja-JP" altLang="en-US" dirty="0" smtClean="0"/>
              <a:t>を基に，上記の値で評価付けを行うようにした</a:t>
            </a:r>
            <a:r>
              <a:rPr lang="ja-JP" altLang="en-US" dirty="0"/>
              <a:t>．</a:t>
            </a:r>
            <a:endParaRPr lang="en-US" altLang="ja-JP" dirty="0">
              <a:latin typeface="ＭＳ Ｐゴシック" panose="020B0600070205080204" pitchFamily="50" charset="-128"/>
            </a:endParaRPr>
          </a:p>
        </p:txBody>
      </p:sp>
      <p:sp>
        <p:nvSpPr>
          <p:cNvPr id="11" name="コンテンツ プレースホルダー 2"/>
          <p:cNvSpPr txBox="1">
            <a:spLocks/>
          </p:cNvSpPr>
          <p:nvPr/>
        </p:nvSpPr>
        <p:spPr>
          <a:xfrm>
            <a:off x="2508655" y="1481331"/>
            <a:ext cx="4236418" cy="487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latin typeface="ＭＳ Ｐゴシック" panose="020B0600070205080204" pitchFamily="50" charset="-128"/>
              </a:rPr>
              <a:t>速度に対する段階付け評価の対応表</a:t>
            </a:r>
            <a:endParaRPr lang="en-US" altLang="ja-JP" sz="2000" dirty="0">
              <a:latin typeface="ＭＳ Ｐゴシック" panose="020B0600070205080204" pitchFamily="50" charset="-128"/>
            </a:endParaRPr>
          </a:p>
        </p:txBody>
      </p:sp>
    </p:spTree>
    <p:extLst>
      <p:ext uri="{BB962C8B-B14F-4D97-AF65-F5344CB8AC3E}">
        <p14:creationId xmlns:p14="http://schemas.microsoft.com/office/powerpoint/2010/main" val="157044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smtClean="0"/>
              <a:t>WEB</a:t>
            </a:r>
            <a:r>
              <a:rPr lang="ja-JP" altLang="en-US" dirty="0"/>
              <a:t>サーバを不均一にする</a:t>
            </a:r>
            <a:r>
              <a:rPr lang="ja-JP" altLang="en-US" dirty="0" smtClean="0"/>
              <a:t>．</a:t>
            </a:r>
            <a:r>
              <a:rPr lang="ja-JP" altLang="en-US" sz="2000" dirty="0" smtClean="0"/>
              <a:t>（実験</a:t>
            </a:r>
            <a:r>
              <a:rPr lang="ja-JP" altLang="en-US" sz="2000" dirty="0"/>
              <a:t>環境</a:t>
            </a:r>
            <a:r>
              <a:rPr lang="ja-JP" altLang="en-US" sz="2000" dirty="0" smtClean="0"/>
              <a:t>２）</a:t>
            </a:r>
            <a:endParaRPr lang="ja-JP" altLang="en-US" dirty="0"/>
          </a:p>
          <a:p>
            <a:r>
              <a:rPr lang="ja-JP" altLang="en-US" dirty="0"/>
              <a:t>コンフィグの</a:t>
            </a:r>
            <a:r>
              <a:rPr lang="ja-JP" altLang="en-US" dirty="0" smtClean="0"/>
              <a:t>設定</a:t>
            </a:r>
            <a:r>
              <a:rPr lang="ja-JP" altLang="en-US" dirty="0"/>
              <a:t>から</a:t>
            </a:r>
            <a:r>
              <a:rPr lang="ja-JP" altLang="en-US" dirty="0" smtClean="0"/>
              <a:t>，重み付けを均等にし，ラウンドロビン</a:t>
            </a:r>
            <a:r>
              <a:rPr lang="ja-JP" altLang="en-US" dirty="0"/>
              <a:t>と</a:t>
            </a:r>
            <a:r>
              <a:rPr lang="ja-JP" altLang="en-US" dirty="0" smtClean="0"/>
              <a:t>して動作させる．</a:t>
            </a:r>
            <a:endParaRPr lang="ja-JP" altLang="en-US" dirty="0"/>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システムのプロトタイプに切り替え，表示</a:t>
            </a:r>
            <a:r>
              <a:rPr lang="ja-JP" altLang="en-US" dirty="0"/>
              <a:t>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54305"/>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736580"/>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4475328" y="1964514"/>
            <a:ext cx="4553203" cy="1464081"/>
          </a:xfrm>
          <a:prstGeom prst="rect">
            <a:avLst/>
          </a:prstGeom>
        </p:spPr>
      </p:pic>
      <p:pic>
        <p:nvPicPr>
          <p:cNvPr id="7" name="図 6"/>
          <p:cNvPicPr>
            <a:picLocks noChangeAspect="1"/>
          </p:cNvPicPr>
          <p:nvPr/>
        </p:nvPicPr>
        <p:blipFill>
          <a:blip r:embed="rId4"/>
          <a:stretch>
            <a:fillRect/>
          </a:stretch>
        </p:blipFill>
        <p:spPr>
          <a:xfrm>
            <a:off x="4475328" y="4434840"/>
            <a:ext cx="4553203" cy="1464081"/>
          </a:xfrm>
          <a:prstGeom prst="rect">
            <a:avLst/>
          </a:prstGeom>
        </p:spPr>
      </p:pic>
      <p:sp>
        <p:nvSpPr>
          <p:cNvPr id="10" name="テキスト ボックス 9"/>
          <p:cNvSpPr txBox="1"/>
          <p:nvPr/>
        </p:nvSpPr>
        <p:spPr>
          <a:xfrm>
            <a:off x="6003010" y="5898921"/>
            <a:ext cx="2924937" cy="369332"/>
          </a:xfrm>
          <a:prstGeom prst="rect">
            <a:avLst/>
          </a:prstGeom>
          <a:noFill/>
        </p:spPr>
        <p:txBody>
          <a:bodyPr wrap="square" rtlCol="0">
            <a:spAutoFit/>
          </a:bodyPr>
          <a:lstStyle/>
          <a:p>
            <a:r>
              <a:rPr kumimoji="1" lang="ja-JP" altLang="en-US" dirty="0" smtClean="0"/>
              <a:t>速　　　　　　遅　　　　　　遅</a:t>
            </a:r>
            <a:endParaRPr kumimoji="1" lang="ja-JP" altLang="en-US" dirty="0"/>
          </a:p>
        </p:txBody>
      </p:sp>
      <p:pic>
        <p:nvPicPr>
          <p:cNvPr id="3" name="図 2"/>
          <p:cNvPicPr>
            <a:picLocks noChangeAspect="1"/>
          </p:cNvPicPr>
          <p:nvPr/>
        </p:nvPicPr>
        <p:blipFill>
          <a:blip r:embed="rId5"/>
          <a:stretch>
            <a:fillRect/>
          </a:stretch>
        </p:blipFill>
        <p:spPr>
          <a:xfrm>
            <a:off x="151109" y="1518625"/>
            <a:ext cx="4260211" cy="5240232"/>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lnSpcReduction="10000"/>
          </a:bodyPr>
          <a:lstStyle/>
          <a:p>
            <a:r>
              <a:rPr lang="ja-JP" altLang="en-US" dirty="0" smtClean="0"/>
              <a:t>実験結果より提案システムの実現可能性が確認できた．</a:t>
            </a:r>
            <a:endParaRPr lang="en-US" altLang="ja-JP" dirty="0" smtClean="0"/>
          </a:p>
          <a:p>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312" y="137160"/>
            <a:ext cx="7886700" cy="940881"/>
          </a:xfrm>
        </p:spPr>
        <p:txBody>
          <a:bodyPr>
            <a:normAutofit/>
          </a:bodyPr>
          <a:lstStyle/>
          <a:p>
            <a:r>
              <a:rPr kumimoji="1" lang="ja-JP" altLang="en-US" sz="3600" dirty="0" smtClean="0"/>
              <a:t>参考文献</a:t>
            </a:r>
            <a:endParaRPr kumimoji="1" lang="ja-JP" altLang="en-US" sz="3600" dirty="0"/>
          </a:p>
        </p:txBody>
      </p:sp>
      <p:sp>
        <p:nvSpPr>
          <p:cNvPr id="3" name="コンテンツ プレースホルダー 2"/>
          <p:cNvSpPr>
            <a:spLocks noGrp="1"/>
          </p:cNvSpPr>
          <p:nvPr>
            <p:ph idx="1"/>
          </p:nvPr>
        </p:nvSpPr>
        <p:spPr>
          <a:xfrm>
            <a:off x="329184" y="849441"/>
            <a:ext cx="8659368" cy="5889372"/>
          </a:xfrm>
        </p:spPr>
        <p:txBody>
          <a:bodyPr>
            <a:noAutofit/>
          </a:bodyPr>
          <a:lstStyle/>
          <a:p>
            <a:pPr marL="0" indent="0">
              <a:buNone/>
            </a:pPr>
            <a:r>
              <a:rPr lang="ja-JP" altLang="en-US" sz="1600" b="1" u="sng" dirty="0">
                <a:latin typeface="ＭＳ Ｐゴシック" panose="020B0600070205080204" pitchFamily="50" charset="-128"/>
              </a:rPr>
              <a:t>リバースプロキシによるロードバランシング手法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Tsuchi</a:t>
            </a:r>
            <a:r>
              <a:rPr lang="en-US" altLang="ja-JP" sz="1400" b="1" dirty="0">
                <a:latin typeface="ＭＳ Ｐゴシック" panose="020B0600070205080204" pitchFamily="50" charset="-128"/>
              </a:rPr>
              <a:t> 2008]</a:t>
            </a:r>
            <a:r>
              <a:rPr lang="ja-JP" altLang="en-US" sz="1400" b="1" dirty="0">
                <a:latin typeface="ＭＳ Ｐゴシック" panose="020B0600070205080204" pitchFamily="50" charset="-128"/>
              </a:rPr>
              <a:t>土居幸一郎</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後藤滋樹</a:t>
            </a:r>
            <a:r>
              <a:rPr lang="en-US" altLang="ja-JP" sz="1400" b="1" dirty="0">
                <a:latin typeface="ＭＳ Ｐゴシック" panose="020B0600070205080204" pitchFamily="50" charset="-128"/>
              </a:rPr>
              <a:t>HTTP</a:t>
            </a:r>
            <a:r>
              <a:rPr lang="ja-JP" altLang="en-US" sz="1400" b="1" dirty="0">
                <a:latin typeface="ＭＳ Ｐゴシック" panose="020B0600070205080204" pitchFamily="50" charset="-128"/>
              </a:rPr>
              <a:t>セッションのハンドオーバによる</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サーバのロードバランス </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分散システム</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インターネット運用技術・高品質インターネット</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掲載誌 情報処理学会研究報告 </a:t>
            </a:r>
            <a:r>
              <a:rPr lang="en-US" altLang="ja-JP" sz="1400" b="1" dirty="0">
                <a:latin typeface="ＭＳ Ｐゴシック" panose="020B0600070205080204" pitchFamily="50" charset="-128"/>
              </a:rPr>
              <a:t>= IPSJ SIG technical reports p.25-29(2008-3-6)</a:t>
            </a:r>
          </a:p>
          <a:p>
            <a:pPr marL="0" indent="0">
              <a:lnSpc>
                <a:spcPct val="100000"/>
              </a:lnSpc>
              <a:buNone/>
            </a:pPr>
            <a:r>
              <a:rPr lang="ja-JP" altLang="en-US" sz="1600" b="1" u="sng" dirty="0">
                <a:latin typeface="ＭＳ Ｐゴシック" panose="020B0600070205080204" pitchFamily="50" charset="-128"/>
              </a:rPr>
              <a:t>応答速度評価付けシステムの評価手法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Kono</a:t>
            </a:r>
            <a:r>
              <a:rPr lang="en-US" altLang="ja-JP" sz="1400" b="1" dirty="0">
                <a:latin typeface="ＭＳ Ｐゴシック" panose="020B0600070205080204" pitchFamily="50" charset="-128"/>
              </a:rPr>
              <a:t> 2007]</a:t>
            </a:r>
            <a:r>
              <a:rPr lang="ja-JP" altLang="en-US" sz="1400" b="1" dirty="0">
                <a:latin typeface="ＭＳ Ｐゴシック" panose="020B0600070205080204" pitchFamily="50" charset="-128"/>
              </a:rPr>
              <a:t>複数のロードバランサによる Ｗｅｂシステムの応答時間最適化河野 知行</a:t>
            </a:r>
            <a:r>
              <a:rPr lang="en-US" altLang="ja-JP" sz="1400" b="1" dirty="0">
                <a:latin typeface="ＭＳ Ｐゴシック" panose="020B0600070205080204" pitchFamily="50" charset="-128"/>
              </a:rPr>
              <a:t>Tomoyuki KAWANO</a:t>
            </a:r>
            <a:r>
              <a:rPr lang="ja-JP" altLang="en-US" sz="1400" b="1" dirty="0">
                <a:latin typeface="ＭＳ Ｐゴシック" panose="020B0600070205080204" pitchFamily="50" charset="-128"/>
              </a:rPr>
              <a:t>情報処理学会研究報告システム評価（</a:t>
            </a:r>
            <a:r>
              <a:rPr lang="en-US" altLang="ja-JP" sz="1400" b="1" dirty="0">
                <a:latin typeface="ＭＳ Ｐゴシック" panose="020B0600070205080204" pitchFamily="50" charset="-128"/>
              </a:rPr>
              <a:t>EVA</a:t>
            </a:r>
            <a:r>
              <a:rPr lang="ja-JP" altLang="en-US" sz="1400" b="1" dirty="0">
                <a:latin typeface="ＭＳ Ｐゴシック" panose="020B0600070205080204" pitchFamily="50" charset="-128"/>
              </a:rPr>
              <a:t>）</a:t>
            </a:r>
            <a:r>
              <a:rPr lang="en-US" altLang="ja-JP" sz="1400" b="1" dirty="0">
                <a:latin typeface="ＭＳ Ｐゴシック" panose="020B0600070205080204" pitchFamily="50" charset="-128"/>
              </a:rPr>
              <a:t>,2007(63(2007-EVA-021)),p.27-34 (2007-06-22)</a:t>
            </a:r>
          </a:p>
          <a:p>
            <a:pPr marL="0" indent="0">
              <a:lnSpc>
                <a:spcPct val="100000"/>
              </a:lnSpc>
              <a:buNone/>
            </a:pPr>
            <a:r>
              <a:rPr lang="en-US" altLang="ja-JP" sz="1400" b="1" dirty="0">
                <a:latin typeface="ＭＳ Ｐゴシック" panose="020B0600070205080204" pitchFamily="50" charset="-128"/>
              </a:rPr>
              <a:t>[Paul 2014]</a:t>
            </a:r>
            <a:r>
              <a:rPr lang="ja-JP" altLang="en-US" sz="1400" b="1" dirty="0">
                <a:latin typeface="ＭＳ Ｐゴシック" panose="020B0600070205080204" pitchFamily="50" charset="-128"/>
              </a:rPr>
              <a:t>反応時間の遅延とそれに対するユーザの反応</a:t>
            </a:r>
            <a:r>
              <a:rPr lang="en-US" altLang="ja-JP" sz="1400" b="1" dirty="0">
                <a:latin typeface="ＭＳ Ｐゴシック" panose="020B0600070205080204" pitchFamily="50" charset="-128"/>
              </a:rPr>
              <a:t/>
            </a:r>
            <a:br>
              <a:rPr lang="en-US" altLang="ja-JP" sz="1400" b="1" dirty="0">
                <a:latin typeface="ＭＳ Ｐゴシック" panose="020B0600070205080204" pitchFamily="50" charset="-128"/>
              </a:rPr>
            </a:br>
            <a:r>
              <a:rPr lang="en-US" altLang="ja-JP" sz="1400" b="1" dirty="0">
                <a:latin typeface="ＭＳ Ｐゴシック" panose="020B0600070205080204" pitchFamily="50" charset="-128"/>
              </a:rPr>
              <a:t>Paul </a:t>
            </a:r>
            <a:r>
              <a:rPr lang="en-US" altLang="ja-JP" sz="1400" b="1" dirty="0" err="1">
                <a:latin typeface="ＭＳ Ｐゴシック" panose="020B0600070205080204" pitchFamily="50" charset="-128"/>
              </a:rPr>
              <a:t>Kinlan</a:t>
            </a:r>
            <a:r>
              <a:rPr lang="en-US" altLang="ja-JP" sz="1400" b="1" dirty="0">
                <a:latin typeface="ＭＳ Ｐゴシック" panose="020B0600070205080204" pitchFamily="50" charset="-128"/>
              </a:rPr>
              <a:t>. What do people want from a news experience? (2014-12-8)</a:t>
            </a:r>
            <a:endParaRPr lang="en-US" altLang="ja-JP" sz="1600" b="1" u="sng" dirty="0">
              <a:latin typeface="ＭＳ Ｐゴシック" panose="020B0600070205080204" pitchFamily="50" charset="-128"/>
            </a:endParaRPr>
          </a:p>
          <a:p>
            <a:pPr marL="0" indent="0">
              <a:lnSpc>
                <a:spcPct val="100000"/>
              </a:lnSpc>
              <a:buNone/>
            </a:pPr>
            <a:r>
              <a:rPr lang="en-US" altLang="ja-JP" sz="1600" b="1" u="sng" dirty="0">
                <a:latin typeface="ＭＳ Ｐゴシック" panose="020B0600070205080204" pitchFamily="50" charset="-128"/>
              </a:rPr>
              <a:t>WEB</a:t>
            </a:r>
            <a:r>
              <a:rPr lang="ja-JP" altLang="en-US" sz="1600" b="1" u="sng" dirty="0">
                <a:latin typeface="ＭＳ Ｐゴシック" panose="020B0600070205080204" pitchFamily="50" charset="-128"/>
              </a:rPr>
              <a:t>サーバ計測システムの設計・開発</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Horiuchi</a:t>
            </a:r>
            <a:r>
              <a:rPr lang="en-US" altLang="ja-JP" sz="1400" b="1" dirty="0">
                <a:latin typeface="ＭＳ Ｐゴシック" panose="020B0600070205080204" pitchFamily="50" charset="-128"/>
              </a:rPr>
              <a:t> 2014]</a:t>
            </a:r>
            <a:r>
              <a:rPr lang="ja-JP" altLang="en-US" sz="1400" b="1" dirty="0">
                <a:latin typeface="ＭＳ Ｐゴシック" panose="020B0600070205080204" pitchFamily="50" charset="-128"/>
              </a:rPr>
              <a:t>クラウドに適した</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システムの負荷監視機能の改善について堀内晨彦 </a:t>
            </a:r>
            <a:r>
              <a:rPr lang="en-US" altLang="ja-JP" sz="1400" b="1" dirty="0">
                <a:latin typeface="ＭＳ Ｐゴシック" panose="020B0600070205080204" pitchFamily="50" charset="-128"/>
              </a:rPr>
              <a:t>, </a:t>
            </a:r>
            <a:r>
              <a:rPr lang="ja-JP" altLang="en-US" sz="1400" b="1" dirty="0">
                <a:latin typeface="ＭＳ Ｐゴシック" panose="020B0600070205080204" pitchFamily="50" charset="-128"/>
              </a:rPr>
              <a:t>最所圭三第</a:t>
            </a:r>
            <a:r>
              <a:rPr lang="en-US" altLang="ja-JP" sz="1400" b="1" dirty="0">
                <a:latin typeface="ＭＳ Ｐゴシック" panose="020B0600070205080204" pitchFamily="50" charset="-128"/>
              </a:rPr>
              <a:t>76</a:t>
            </a:r>
            <a:r>
              <a:rPr lang="ja-JP" altLang="en-US" sz="1400" b="1" dirty="0">
                <a:latin typeface="ＭＳ Ｐゴシック" panose="020B0600070205080204" pitchFamily="50" charset="-128"/>
              </a:rPr>
              <a:t>回全国大会講演論文集</a:t>
            </a:r>
            <a:r>
              <a:rPr lang="en-US" altLang="ja-JP" sz="1400" b="1" dirty="0">
                <a:latin typeface="ＭＳ Ｐゴシック" panose="020B0600070205080204" pitchFamily="50" charset="-128"/>
              </a:rPr>
              <a:t>,2014(1),p437-438 (2014-03-11</a:t>
            </a:r>
            <a:r>
              <a:rPr lang="en-US" altLang="ja-JP" sz="1400" b="1" dirty="0" smtClean="0">
                <a:latin typeface="ＭＳ Ｐゴシック" panose="020B0600070205080204" pitchFamily="50" charset="-128"/>
              </a:rPr>
              <a:t>)</a:t>
            </a:r>
          </a:p>
          <a:p>
            <a:pPr marL="0" indent="0">
              <a:buNone/>
            </a:pPr>
            <a:r>
              <a:rPr lang="ja-JP" altLang="en-US" sz="1600" b="1" u="sng" dirty="0"/>
              <a:t>ページの表示速度と</a:t>
            </a:r>
            <a:r>
              <a:rPr lang="en-US" altLang="ja-JP" sz="1600" b="1" u="sng" dirty="0"/>
              <a:t>SEO</a:t>
            </a:r>
            <a:r>
              <a:rPr lang="ja-JP" altLang="en-US" sz="1600" b="1" u="sng" dirty="0"/>
              <a:t>の関係</a:t>
            </a:r>
            <a:endParaRPr lang="en-US" altLang="ja-JP" sz="1600" b="1" u="sng" dirty="0"/>
          </a:p>
          <a:p>
            <a:pPr marL="0" indent="0">
              <a:buNone/>
            </a:pPr>
            <a:r>
              <a:rPr lang="en-US" altLang="ja-JP" sz="1400" b="1" dirty="0"/>
              <a:t>[Daniel 2017]Daniel An.</a:t>
            </a:r>
            <a:r>
              <a:rPr lang="en-US" altLang="ja-JP" sz="1400" b="1" dirty="0">
                <a:latin typeface="ＭＳ Ｐゴシック" panose="020B0600070205080204" pitchFamily="50" charset="-128"/>
              </a:rPr>
              <a:t> </a:t>
            </a:r>
            <a:r>
              <a:rPr lang="en-US" altLang="ja-JP" sz="1400" b="1" dirty="0"/>
              <a:t>Find out how you stack up to new industry benchmarks for mobile page </a:t>
            </a:r>
            <a:r>
              <a:rPr lang="en-US" altLang="ja-JP" sz="1400" b="1" dirty="0" smtClean="0"/>
              <a:t>speed.p11</a:t>
            </a:r>
            <a:r>
              <a:rPr lang="en-US" altLang="ja-JP" sz="1400" b="1" dirty="0" smtClean="0">
                <a:latin typeface="ＭＳ Ｐゴシック" panose="020B0600070205080204" pitchFamily="50" charset="-128"/>
              </a:rPr>
              <a:t>(2017-02</a:t>
            </a:r>
            <a:r>
              <a:rPr lang="en-US" altLang="ja-JP" sz="1400" b="1" dirty="0">
                <a:latin typeface="ＭＳ Ｐゴシック" panose="020B0600070205080204" pitchFamily="50" charset="-128"/>
              </a:rPr>
              <a:t>)</a:t>
            </a:r>
          </a:p>
          <a:p>
            <a:pPr marL="0" indent="0">
              <a:buNone/>
            </a:pPr>
            <a:r>
              <a:rPr lang="ja-JP" altLang="ja-JP" sz="1600" b="1" u="sng" dirty="0"/>
              <a:t>反応時間の遅延と</a:t>
            </a:r>
            <a:r>
              <a:rPr lang="ja-JP" altLang="en-US" sz="1600" b="1" u="sng" dirty="0"/>
              <a:t>，</a:t>
            </a:r>
            <a:r>
              <a:rPr lang="ja-JP" altLang="ja-JP" sz="1600" b="1" u="sng" dirty="0"/>
              <a:t>それに対するユーザの反応</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[Paul 2014] Paul </a:t>
            </a:r>
            <a:r>
              <a:rPr lang="en-US" altLang="ja-JP" sz="1400" b="1" dirty="0" err="1">
                <a:latin typeface="ＭＳ Ｐゴシック" panose="020B0600070205080204" pitchFamily="50" charset="-128"/>
              </a:rPr>
              <a:t>Kinlan.</a:t>
            </a:r>
            <a:r>
              <a:rPr lang="en-US" altLang="ja-JP" sz="1400" b="1" dirty="0" err="1"/>
              <a:t>What</a:t>
            </a:r>
            <a:r>
              <a:rPr lang="en-US" altLang="ja-JP" sz="1400" b="1" dirty="0"/>
              <a:t> do people want from a news experience?</a:t>
            </a:r>
            <a:r>
              <a:rPr lang="en-US" altLang="ja-JP" sz="1400" b="1" dirty="0">
                <a:latin typeface="ＭＳ Ｐゴシック" panose="020B0600070205080204" pitchFamily="50" charset="-128"/>
              </a:rPr>
              <a:t> (2014-12-8)</a:t>
            </a:r>
          </a:p>
          <a:p>
            <a:pPr marL="0" indent="0">
              <a:buNone/>
            </a:pPr>
            <a:r>
              <a:rPr lang="en-US" altLang="ja-JP" sz="1600" b="1" u="sng" dirty="0"/>
              <a:t>Web</a:t>
            </a:r>
            <a:r>
              <a:rPr lang="ja-JP" altLang="en-US" sz="1600" b="1" u="sng" dirty="0"/>
              <a:t>パフォーマンスの計測・最適化</a:t>
            </a:r>
            <a:r>
              <a:rPr lang="en-US" altLang="ja-JP" sz="1600" b="1" u="sng" dirty="0"/>
              <a:t>(RAIL</a:t>
            </a:r>
            <a:r>
              <a:rPr lang="ja-JP" altLang="en-US" sz="1600" b="1" u="sng" dirty="0"/>
              <a:t>モデル</a:t>
            </a:r>
            <a:r>
              <a:rPr lang="en-US" altLang="ja-JP" sz="1600" b="1" u="sng" dirty="0"/>
              <a:t>)</a:t>
            </a:r>
          </a:p>
          <a:p>
            <a:pPr marL="0" indent="0">
              <a:buNone/>
            </a:pPr>
            <a:r>
              <a:rPr lang="en-US" altLang="ja-JP" sz="1400" b="1" dirty="0"/>
              <a:t>[Google 2018]Google Inc. The RAIL Performance Model. https://developers.google.com/web/ tools/chrome-</a:t>
            </a:r>
            <a:r>
              <a:rPr lang="en-US" altLang="ja-JP" sz="1400" b="1" dirty="0" err="1"/>
              <a:t>devtools</a:t>
            </a:r>
            <a:r>
              <a:rPr lang="en-US" altLang="ja-JP" sz="1400" b="1" dirty="0"/>
              <a:t>/profile/evaluate-performance/rail, 2018</a:t>
            </a:r>
            <a:r>
              <a:rPr lang="en-US" altLang="ja-JP" sz="1400" b="1" dirty="0" smtClean="0"/>
              <a:t>.</a:t>
            </a:r>
            <a:endParaRPr lang="ja-JP" altLang="en-US" sz="1400" b="1"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548813"/>
            <a:ext cx="8303683" cy="4904300"/>
          </a:xfrm>
        </p:spPr>
        <p:txBody>
          <a:bodyPr>
            <a:noAutofit/>
          </a:bodyPr>
          <a:lstStyle/>
          <a:p>
            <a:pPr>
              <a:lnSpc>
                <a:spcPct val="100000"/>
              </a:lnSpc>
            </a:pPr>
            <a:r>
              <a:rPr lang="en-US" altLang="ja-JP" sz="3200" dirty="0" smtClean="0"/>
              <a:t>Web</a:t>
            </a:r>
            <a:r>
              <a:rPr lang="ja-JP" altLang="ja-JP" sz="3200" dirty="0" smtClean="0"/>
              <a:t>サービス</a:t>
            </a:r>
            <a:r>
              <a:rPr lang="ja-JP" altLang="ja-JP" sz="3200" dirty="0"/>
              <a:t>が拡大するにつれて</a:t>
            </a:r>
            <a:r>
              <a:rPr lang="ja-JP" altLang="en-US" sz="3200" dirty="0"/>
              <a:t>「</a:t>
            </a:r>
            <a:r>
              <a:rPr lang="ja-JP" altLang="ja-JP" sz="3200" dirty="0"/>
              <a:t>サーバロードバランシング</a:t>
            </a:r>
            <a:r>
              <a:rPr lang="ja-JP" altLang="en-US" sz="3200" dirty="0"/>
              <a:t>」</a:t>
            </a:r>
            <a:r>
              <a:rPr lang="ja-JP" altLang="ja-JP" sz="3200" dirty="0"/>
              <a:t>は重要視される．</a:t>
            </a:r>
            <a:endParaRPr lang="en-US" altLang="ja-JP" sz="3200" dirty="0" smtClean="0"/>
          </a:p>
          <a:p>
            <a:pPr>
              <a:lnSpc>
                <a:spcPct val="100000"/>
              </a:lnSpc>
            </a:pPr>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a:t>
            </a:r>
            <a:r>
              <a:rPr lang="en-US" altLang="ja-JP" sz="3200" dirty="0" smtClean="0"/>
              <a:t>WEB</a:t>
            </a:r>
            <a:r>
              <a:rPr lang="ja-JP" altLang="ja-JP" sz="3200" dirty="0" smtClean="0"/>
              <a:t>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endParaRPr lang="en-US" altLang="ja-JP" sz="3200" dirty="0"/>
          </a:p>
          <a:p>
            <a:pPr>
              <a:lnSpc>
                <a:spcPct val="100000"/>
              </a:lnSpc>
            </a:pPr>
            <a:r>
              <a:rPr lang="ja-JP" altLang="en-US" sz="3200" dirty="0"/>
              <a:t>負荷分散する場合</a:t>
            </a:r>
            <a:r>
              <a:rPr lang="ja-JP" altLang="en-US" sz="3200" dirty="0" smtClean="0"/>
              <a:t>に</a:t>
            </a:r>
            <a:r>
              <a:rPr lang="ja-JP" altLang="en-US" sz="3200" dirty="0"/>
              <a:t>，</a:t>
            </a:r>
            <a:r>
              <a:rPr lang="ja-JP" altLang="en-US" sz="3200" dirty="0" smtClean="0"/>
              <a:t>企業</a:t>
            </a:r>
            <a:r>
              <a:rPr lang="ja-JP" altLang="en-US" sz="3200" dirty="0"/>
              <a:t>の状況によって</a:t>
            </a:r>
            <a:r>
              <a:rPr lang="ja-JP" altLang="en-US" sz="3200" dirty="0" smtClean="0"/>
              <a:t>は，</a:t>
            </a:r>
            <a:r>
              <a:rPr lang="ja-JP" altLang="ja-JP" sz="3200" dirty="0" smtClean="0"/>
              <a:t>新しい</a:t>
            </a:r>
            <a:r>
              <a:rPr lang="ja-JP" altLang="ja-JP" sz="3200" dirty="0"/>
              <a:t>サーバと旧式のサーバを混合して負荷分散に利用されることも</a:t>
            </a:r>
            <a:r>
              <a:rPr lang="ja-JP" altLang="en-US" sz="3200" dirty="0"/>
              <a:t>ある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73786" y="1222521"/>
            <a:ext cx="8166434" cy="5316392"/>
          </a:xfrm>
        </p:spPr>
        <p:txBody>
          <a:bodyPr>
            <a:noAutofit/>
          </a:bodyPr>
          <a:lstStyle/>
          <a:p>
            <a:pPr marL="0" indent="0">
              <a:lnSpc>
                <a:spcPct val="100000"/>
              </a:lnSpc>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Tsuchi</a:t>
            </a:r>
            <a:r>
              <a:rPr lang="en-US" altLang="ja-JP" sz="2400" dirty="0">
                <a:latin typeface="ＭＳ Ｐゴシック" panose="020B0600070205080204" pitchFamily="50" charset="-128"/>
              </a:rPr>
              <a:t> 2008</a:t>
            </a:r>
            <a:r>
              <a:rPr lang="en-US" altLang="ja-JP" sz="2400" dirty="0" smtClean="0">
                <a:latin typeface="ＭＳ Ｐゴシック" panose="020B0600070205080204" pitchFamily="50" charset="-128"/>
              </a:rPr>
              <a:t>]</a:t>
            </a:r>
            <a:r>
              <a:rPr lang="ja-JP" altLang="en-US" sz="2400" dirty="0" smtClean="0">
                <a:latin typeface="ＭＳ Ｐゴシック" panose="020B0600070205080204" pitchFamily="50" charset="-128"/>
              </a:rPr>
              <a:t> </a:t>
            </a:r>
            <a:r>
              <a:rPr lang="en-US" altLang="ja-JP" sz="2400" dirty="0" smtClean="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a:t>
            </a:r>
            <a:r>
              <a:rPr lang="ja-JP" altLang="en-US" sz="2400" dirty="0" smtClean="0">
                <a:latin typeface="ＭＳ Ｐゴシック" panose="020B0600070205080204" pitchFamily="50" charset="-128"/>
              </a:rPr>
              <a:t>よる</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en-US" altLang="ja-JP" sz="2400" dirty="0" smtClean="0">
                <a:latin typeface="ＭＳ Ｐゴシック" panose="020B0600070205080204" pitchFamily="50" charset="-128"/>
              </a:rPr>
              <a:t>WEB</a:t>
            </a:r>
            <a:r>
              <a:rPr lang="ja-JP" altLang="en-US" sz="2400" dirty="0">
                <a:latin typeface="ＭＳ Ｐゴシック" panose="020B0600070205080204" pitchFamily="50" charset="-128"/>
              </a:rPr>
              <a:t>サーバの</a:t>
            </a:r>
            <a:r>
              <a:rPr lang="ja-JP" altLang="en-US" sz="2400" dirty="0" smtClean="0">
                <a:latin typeface="ＭＳ Ｐゴシック" panose="020B0600070205080204" pitchFamily="50" charset="-128"/>
              </a:rPr>
              <a:t>ロードバランス</a:t>
            </a:r>
            <a:endParaRPr lang="en-US" altLang="ja-JP" sz="2400" b="1"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a:t>
            </a:r>
            <a:r>
              <a:rPr lang="ja-JP" altLang="en-US" sz="2400" dirty="0" smtClean="0">
                <a:latin typeface="ＭＳ Ｐゴシック" panose="020B0600070205080204" pitchFamily="50" charset="-128"/>
              </a:rPr>
              <a:t>の</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ja-JP" altLang="en-US" sz="2400" dirty="0" smtClean="0">
                <a:latin typeface="ＭＳ Ｐゴシック" panose="020B0600070205080204" pitchFamily="50" charset="-128"/>
              </a:rPr>
              <a:t>負荷</a:t>
            </a:r>
            <a:r>
              <a:rPr lang="ja-JP" altLang="en-US" sz="2400" dirty="0">
                <a:latin typeface="ＭＳ Ｐゴシック" panose="020B0600070205080204" pitchFamily="50" charset="-128"/>
              </a:rPr>
              <a:t>監視機能の改善に</a:t>
            </a:r>
            <a:r>
              <a:rPr lang="ja-JP" altLang="en-US" sz="2400" dirty="0" smtClean="0">
                <a:latin typeface="ＭＳ Ｐゴシック" panose="020B0600070205080204" pitchFamily="50" charset="-128"/>
              </a:rPr>
              <a:t>ついて</a:t>
            </a:r>
            <a:endParaRPr lang="en-US" altLang="ja-JP" b="1" u="sng" dirty="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a:t>
            </a: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5" name="タイトル 4"/>
          <p:cNvSpPr>
            <a:spLocks noGrp="1"/>
          </p:cNvSpPr>
          <p:nvPr>
            <p:ph type="title"/>
          </p:nvPr>
        </p:nvSpPr>
        <p:spPr>
          <a:xfrm>
            <a:off x="482346" y="127382"/>
            <a:ext cx="7886700" cy="1325563"/>
          </a:xfrm>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575792"/>
            <a:ext cx="8078028" cy="4852440"/>
          </a:xfrm>
        </p:spPr>
        <p:txBody>
          <a:bodyPr>
            <a:noAutofit/>
          </a:bodyPr>
          <a:lstStyle/>
          <a:p>
            <a:pPr algn="just">
              <a:lnSpc>
                <a:spcPct val="110000"/>
              </a:lnSpc>
            </a:pPr>
            <a:r>
              <a:rPr lang="ja-JP" altLang="en-US" sz="3200" dirty="0" smtClean="0"/>
              <a:t>サーバ間の性能や通信装置の性能にバラつきがある場合，応答速度が一定とは限らない．</a:t>
            </a:r>
            <a:endParaRPr lang="en-US" altLang="ja-JP" sz="3200" dirty="0" smtClean="0"/>
          </a:p>
          <a:p>
            <a:pPr algn="just">
              <a:lnSpc>
                <a:spcPct val="110000"/>
              </a:lnSpc>
            </a:pPr>
            <a:r>
              <a:rPr lang="ja-JP" altLang="en-US" sz="3200" dirty="0"/>
              <a:t>既存技術では，導入のしやすさ，コストの安さから異種環境においても均等に割り振る「ラウンドロビン」方式が頻繁に利用されている</a:t>
            </a:r>
            <a:r>
              <a:rPr lang="ja-JP" altLang="en-US" sz="3200" dirty="0" smtClean="0"/>
              <a:t>．</a:t>
            </a:r>
            <a:endParaRPr lang="en-US" altLang="ja-JP" sz="3200" dirty="0" smtClean="0"/>
          </a:p>
          <a:p>
            <a:pPr algn="just">
              <a:lnSpc>
                <a:spcPct val="110000"/>
              </a:lnSpc>
            </a:pPr>
            <a:r>
              <a:rPr lang="ja-JP" altLang="ja-JP" sz="3200" dirty="0"/>
              <a:t>安価で現行システムに導入でき，</a:t>
            </a:r>
            <a:r>
              <a:rPr lang="en-US" altLang="ja-JP" sz="3200" dirty="0"/>
              <a:t>Web</a:t>
            </a:r>
            <a:r>
              <a:rPr lang="ja-JP" altLang="ja-JP" sz="3200" dirty="0"/>
              <a:t>の負荷分散に詳しくないユーザでも導入できる実装方法が求められる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93192" y="1690689"/>
            <a:ext cx="8558784" cy="4381247"/>
          </a:xfrm>
        </p:spPr>
        <p:txBody>
          <a:bodyPr>
            <a:noAutofit/>
          </a:bodyPr>
          <a:lstStyle/>
          <a:p>
            <a:r>
              <a:rPr lang="ja-JP" altLang="en-US" sz="3200" dirty="0"/>
              <a:t>応答速度によってサーバの割り振り先を決めるアルゴリズムの提案</a:t>
            </a:r>
            <a:r>
              <a:rPr lang="ja-JP" altLang="en-US" sz="3200" dirty="0" smtClean="0"/>
              <a:t>．</a:t>
            </a:r>
            <a:endParaRPr lang="en-US" altLang="ja-JP" sz="3200" strike="sngStrike" dirty="0"/>
          </a:p>
          <a:p>
            <a:endParaRPr lang="en-US" altLang="ja-JP" sz="3200" dirty="0" smtClean="0"/>
          </a:p>
          <a:p>
            <a:r>
              <a:rPr lang="ja-JP" altLang="en-US" sz="3200" dirty="0" smtClean="0"/>
              <a:t>異種</a:t>
            </a:r>
            <a:r>
              <a:rPr lang="ja-JP" altLang="en-US" sz="3200" dirty="0"/>
              <a:t>環境を想定した，応答速度に基づく</a:t>
            </a:r>
            <a:r>
              <a:rPr lang="ja-JP" altLang="en-US" sz="3200" dirty="0" smtClean="0"/>
              <a:t>動的</a:t>
            </a:r>
            <a:r>
              <a:rPr lang="en-US" altLang="ja-JP" sz="3200" dirty="0"/>
              <a:t/>
            </a:r>
            <a:br>
              <a:rPr lang="en-US" altLang="ja-JP" sz="3200" dirty="0"/>
            </a:br>
            <a:r>
              <a:rPr lang="ja-JP" altLang="en-US" sz="3200" dirty="0" smtClean="0"/>
              <a:t>割り振り</a:t>
            </a:r>
            <a:r>
              <a:rPr lang="ja-JP" altLang="en-US" sz="3200" dirty="0"/>
              <a:t>を行うロードバランサの設計と開発</a:t>
            </a:r>
            <a:r>
              <a:rPr lang="ja-JP" altLang="en-US" sz="3200" dirty="0" smtClean="0"/>
              <a:t>．</a:t>
            </a:r>
            <a:endParaRPr lang="en-US" altLang="ja-JP" sz="3200" dirty="0"/>
          </a:p>
          <a:p>
            <a:endParaRPr lang="en-US" altLang="ja-JP" sz="3200" dirty="0"/>
          </a:p>
          <a:p>
            <a:r>
              <a:rPr lang="ja-JP" altLang="en-US" sz="3200" dirty="0" smtClean="0"/>
              <a:t>実験</a:t>
            </a:r>
            <a:r>
              <a:rPr lang="ja-JP" altLang="en-US" sz="3200" dirty="0"/>
              <a:t>による実現可能性の評価</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正方形/長方形 5"/>
          <p:cNvSpPr/>
          <p:nvPr/>
        </p:nvSpPr>
        <p:spPr>
          <a:xfrm>
            <a:off x="3470741" y="554907"/>
            <a:ext cx="5280067" cy="52120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ja-JP" dirty="0"/>
              <a:t>安価で導入</a:t>
            </a:r>
            <a:r>
              <a:rPr lang="ja-JP" altLang="en-US" dirty="0"/>
              <a:t>しやすい</a:t>
            </a:r>
            <a:r>
              <a:rPr lang="ja-JP" altLang="ja-JP" dirty="0"/>
              <a:t>システ</a:t>
            </a:r>
            <a:r>
              <a:rPr lang="ja-JP" altLang="en-US" dirty="0"/>
              <a:t>ムで</a:t>
            </a:r>
            <a:r>
              <a:rPr lang="ja-JP" altLang="ja-JP" dirty="0"/>
              <a:t>課題の解決</a:t>
            </a:r>
            <a:r>
              <a:rPr lang="ja-JP" altLang="en-US" dirty="0"/>
              <a:t>を目指す</a:t>
            </a:r>
            <a:r>
              <a:rPr lang="ja-JP" altLang="en-US" dirty="0" smtClean="0"/>
              <a:t>．</a:t>
            </a:r>
            <a:endParaRPr lang="ja-JP" altLang="en-US" dirty="0"/>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62" name="図 61"/>
          <p:cNvPicPr>
            <a:picLocks noChangeAspect="1"/>
          </p:cNvPicPr>
          <p:nvPr/>
        </p:nvPicPr>
        <p:blipFill>
          <a:blip r:embed="rId3"/>
          <a:stretch>
            <a:fillRect/>
          </a:stretch>
        </p:blipFill>
        <p:spPr>
          <a:xfrm>
            <a:off x="658007" y="914842"/>
            <a:ext cx="7785862" cy="5852230"/>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177022" cy="1325563"/>
          </a:xfrm>
        </p:spPr>
        <p:txBody>
          <a:bodyPr>
            <a:normAutofit/>
          </a:bodyPr>
          <a:lstStyle/>
          <a:p>
            <a:r>
              <a:rPr kumimoji="1" lang="en-US" altLang="ja-JP" dirty="0" smtClean="0"/>
              <a:t>[step:3]</a:t>
            </a:r>
            <a:r>
              <a:rPr kumimoji="1" lang="ja-JP" altLang="en-US" dirty="0" smtClean="0"/>
              <a:t>応答速度</a:t>
            </a:r>
            <a:r>
              <a:rPr lang="ja-JP" altLang="en-US" dirty="0"/>
              <a:t>の</a:t>
            </a:r>
            <a:r>
              <a:rPr kumimoji="1" lang="ja-JP" altLang="en-US" dirty="0" smtClean="0"/>
              <a:t>評価付け</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110203"/>
                <a:ext cx="7886700" cy="4059936"/>
              </a:xfrm>
            </p:spPr>
            <p:txBody>
              <a:bodyPr>
                <a:noAutofit/>
              </a:bodyPr>
              <a:lstStyle/>
              <a:p>
                <a:pPr>
                  <a:lnSpc>
                    <a:spcPct val="100000"/>
                  </a:lnSpc>
                </a:pPr>
                <a:endParaRPr lang="en-US" altLang="ja-JP" sz="2900" dirty="0" smtClean="0"/>
              </a:p>
              <a:p>
                <a:pPr>
                  <a:lnSpc>
                    <a:spcPct val="100000"/>
                  </a:lnSpc>
                </a:pPr>
                <a:r>
                  <a:rPr lang="ja-JP" altLang="en-US" sz="2900" dirty="0" smtClean="0"/>
                  <a:t>評価は主観的になりやすいため，</a:t>
                </a:r>
                <a:r>
                  <a:rPr lang="en-US" altLang="ja-JP" sz="2900" dirty="0">
                    <a:latin typeface="ＭＳ Ｐゴシック" panose="020B0600070205080204" pitchFamily="50" charset="-128"/>
                  </a:rPr>
                  <a:t>[Paul 2014]</a:t>
                </a:r>
                <a:r>
                  <a:rPr lang="ja-JP" altLang="en-US" sz="2900" dirty="0"/>
                  <a:t>や</a:t>
                </a:r>
                <a:r>
                  <a:rPr lang="en-US" altLang="ja-JP" sz="2900" dirty="0"/>
                  <a:t>[Google 2008]</a:t>
                </a:r>
                <a:r>
                  <a:rPr lang="ja-JP" altLang="en-US" sz="2900" dirty="0"/>
                  <a:t>を参考</a:t>
                </a:r>
                <a:r>
                  <a:rPr lang="ja-JP" altLang="en-US" sz="2900" dirty="0" smtClean="0"/>
                  <a:t>に</a:t>
                </a:r>
                <a:r>
                  <a:rPr lang="ja-JP" altLang="ja-JP" sz="2900" dirty="0" smtClean="0"/>
                  <a:t>応答</a:t>
                </a:r>
                <a:r>
                  <a:rPr lang="ja-JP" altLang="ja-JP" sz="2900" dirty="0"/>
                  <a:t>速度の範囲</a:t>
                </a:r>
                <a:r>
                  <a:rPr lang="ja-JP" altLang="ja-JP" sz="2900" dirty="0" smtClean="0"/>
                  <a:t>を</a:t>
                </a:r>
                <a:r>
                  <a:rPr lang="ja-JP" altLang="en-US" sz="2900" dirty="0"/>
                  <a:t>設定</a:t>
                </a:r>
                <a:r>
                  <a:rPr lang="ja-JP" altLang="ja-JP" sz="2900" dirty="0" smtClean="0"/>
                  <a:t>．</a:t>
                </a:r>
                <a:endParaRPr lang="en-US" altLang="ja-JP" sz="2900" dirty="0"/>
              </a:p>
              <a:p>
                <a:pPr>
                  <a:lnSpc>
                    <a:spcPct val="100000"/>
                  </a:lnSpc>
                </a:pPr>
                <a:r>
                  <a:rPr lang="en-US" altLang="ja-JP" sz="2900" dirty="0" smtClean="0"/>
                  <a:t>L</a:t>
                </a:r>
                <a:r>
                  <a:rPr lang="en-US" altLang="ja-JP" sz="2900" baseline="-25000" dirty="0" smtClean="0"/>
                  <a:t>1</a:t>
                </a:r>
                <a:r>
                  <a:rPr lang="ja-JP" altLang="ja-JP" sz="2900" dirty="0"/>
                  <a:t>～</a:t>
                </a:r>
                <a:r>
                  <a:rPr lang="en-US" altLang="ja-JP" sz="2900" dirty="0"/>
                  <a:t>L</a:t>
                </a:r>
                <a:r>
                  <a:rPr lang="en-US" altLang="ja-JP" sz="2900" baseline="-25000" dirty="0"/>
                  <a:t>n</a:t>
                </a:r>
                <a:r>
                  <a:rPr lang="ja-JP" altLang="ja-JP" sz="2900" dirty="0"/>
                  <a:t>の</a:t>
                </a:r>
                <a:r>
                  <a:rPr lang="en-US" altLang="ja-JP" sz="2900" dirty="0"/>
                  <a:t>n</a:t>
                </a:r>
                <a:r>
                  <a:rPr lang="ja-JP" altLang="ja-JP" sz="2900" dirty="0"/>
                  <a:t>段階で評価</a:t>
                </a:r>
                <a:r>
                  <a:rPr lang="ja-JP" altLang="en-US" sz="2900" dirty="0"/>
                  <a:t>を行う</a:t>
                </a:r>
                <a:r>
                  <a:rPr lang="en-US" altLang="ja-JP" sz="2900" dirty="0" smtClean="0"/>
                  <a:t>.</a:t>
                </a:r>
                <a:endParaRPr lang="en-US" altLang="ja-JP" sz="2900" dirty="0"/>
              </a:p>
              <a:p>
                <a:pPr>
                  <a:lnSpc>
                    <a:spcPct val="100000"/>
                  </a:lnSpc>
                </a:pPr>
                <a:r>
                  <a:rPr lang="en-US" altLang="ja-JP" sz="2900" dirty="0" smtClean="0"/>
                  <a:t> </a:t>
                </a:r>
                <a:r>
                  <a:rPr lang="ja-JP" altLang="en-US" sz="2900" dirty="0"/>
                  <a:t>評価付けに使う数式は下記に示す</a:t>
                </a:r>
                <a:r>
                  <a:rPr lang="ja-JP" altLang="en-US" sz="2900" dirty="0" smtClean="0"/>
                  <a:t>．</a:t>
                </a:r>
                <a:endParaRPr lang="en-US" altLang="ja-JP" sz="2900" dirty="0"/>
              </a:p>
              <a:p>
                <a:pPr>
                  <a:lnSpc>
                    <a:spcPct val="100000"/>
                  </a:lnSpc>
                </a:pPr>
                <a:r>
                  <a:rPr lang="en-US" altLang="ja-JP" sz="2900" dirty="0" smtClean="0"/>
                  <a:t>L</a:t>
                </a:r>
                <a:r>
                  <a:rPr lang="ja-JP" altLang="ja-JP" sz="2900" dirty="0" smtClean="0"/>
                  <a:t>は</a:t>
                </a:r>
                <a:r>
                  <a:rPr lang="ja-JP" altLang="en-US" sz="2900" dirty="0" smtClean="0"/>
                  <a:t>サーバ</a:t>
                </a:r>
                <a:r>
                  <a:rPr lang="ja-JP" altLang="ja-JP" sz="2900" dirty="0" smtClean="0"/>
                  <a:t>評価値，</a:t>
                </a:r>
                <a14:m>
                  <m:oMath xmlns:m="http://schemas.openxmlformats.org/officeDocument/2006/math">
                    <m:r>
                      <m:rPr>
                        <m:sty m:val="p"/>
                      </m:rPr>
                      <a:rPr lang="en-US" altLang="ja-JP" sz="2900" i="1" dirty="0">
                        <a:latin typeface="Cambria Math" panose="02040503050406030204" pitchFamily="18" charset="0"/>
                      </a:rPr>
                      <m:t>Ave</m:t>
                    </m:r>
                  </m:oMath>
                </a14:m>
                <a:r>
                  <a:rPr lang="en-US" altLang="ja-JP" sz="2900" dirty="0" smtClean="0"/>
                  <a:t> </a:t>
                </a:r>
                <a:r>
                  <a:rPr lang="ja-JP" altLang="ja-JP" sz="2900" dirty="0"/>
                  <a:t>は</a:t>
                </a:r>
                <a:r>
                  <a:rPr lang="ja-JP" altLang="ja-JP" sz="2900" dirty="0" smtClean="0"/>
                  <a:t>過去の</a:t>
                </a:r>
                <a:r>
                  <a:rPr lang="ja-JP" altLang="ja-JP" sz="2900" dirty="0"/>
                  <a:t>平均速度，</a:t>
                </a:r>
                <a14:m>
                  <m:oMath xmlns:m="http://schemas.openxmlformats.org/officeDocument/2006/math">
                    <m:r>
                      <m:rPr>
                        <m:sty m:val="p"/>
                      </m:rPr>
                      <a:rPr lang="en-US" altLang="ja-JP" sz="2900">
                        <a:latin typeface="Cambria Math" panose="02040503050406030204" pitchFamily="18" charset="0"/>
                      </a:rPr>
                      <m:t>T</m:t>
                    </m:r>
                    <m:r>
                      <a:rPr lang="ja-JP" altLang="en-US" sz="2900" i="1">
                        <a:latin typeface="Cambria Math" panose="02040503050406030204" pitchFamily="18" charset="0"/>
                      </a:rPr>
                      <m:t>は</m:t>
                    </m:r>
                  </m:oMath>
                </a14:m>
                <a:r>
                  <a:rPr lang="ja-JP" altLang="ja-JP" sz="2900" dirty="0" smtClean="0"/>
                  <a:t>応答</a:t>
                </a:r>
                <a:r>
                  <a:rPr lang="ja-JP" altLang="ja-JP" sz="2900" dirty="0"/>
                  <a:t>速度の範囲を示す</a:t>
                </a:r>
                <a:r>
                  <a:rPr lang="ja-JP" altLang="ja-JP" sz="2900" dirty="0" smtClean="0"/>
                  <a:t>．</a:t>
                </a:r>
                <a:endParaRPr lang="ja-JP" altLang="ja-JP" sz="29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110203"/>
                <a:ext cx="7886700" cy="4059936"/>
              </a:xfrm>
              <a:blipFill>
                <a:blip r:embed="rId2"/>
                <a:stretch>
                  <a:fillRect l="-1468" r="-2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rotWithShape="1">
          <a:blip r:embed="rId3"/>
          <a:srcRect l="30907" r="30967"/>
          <a:stretch/>
        </p:blipFill>
        <p:spPr>
          <a:xfrm>
            <a:off x="1146170" y="4853035"/>
            <a:ext cx="6851660" cy="1390652"/>
          </a:xfrm>
          <a:prstGeom prst="rect">
            <a:avLst/>
          </a:prstGeom>
        </p:spPr>
      </p:pic>
    </p:spTree>
    <p:extLst>
      <p:ext uri="{BB962C8B-B14F-4D97-AF65-F5344CB8AC3E}">
        <p14:creationId xmlns:p14="http://schemas.microsoft.com/office/powerpoint/2010/main" val="1211922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en-US" altLang="ja-JP" dirty="0"/>
              <a:t>[</a:t>
            </a:r>
            <a:r>
              <a:rPr lang="en-US" altLang="ja-JP" dirty="0" smtClean="0"/>
              <a:t>step:5]</a:t>
            </a:r>
            <a:r>
              <a:rPr lang="ja-JP" altLang="en-US" dirty="0" smtClean="0"/>
              <a:t>の実現方法</a:t>
            </a:r>
            <a:endParaRPr kumimoji="1" lang="ja-JP" altLang="en-US" dirty="0"/>
          </a:p>
        </p:txBody>
      </p:sp>
      <p:sp>
        <p:nvSpPr>
          <p:cNvPr id="3" name="コンテンツ プレースホルダー 2"/>
          <p:cNvSpPr>
            <a:spLocks noGrp="1"/>
          </p:cNvSpPr>
          <p:nvPr>
            <p:ph idx="1"/>
          </p:nvPr>
        </p:nvSpPr>
        <p:spPr>
          <a:xfrm>
            <a:off x="438340" y="936467"/>
            <a:ext cx="8267319" cy="5395913"/>
          </a:xfrm>
        </p:spPr>
        <p:txBody>
          <a:bodyPr>
            <a:normAutofit lnSpcReduction="10000"/>
          </a:bodyPr>
          <a:lstStyle/>
          <a:p>
            <a:pPr marL="0" indent="0">
              <a:buNone/>
            </a:pPr>
            <a:endParaRPr lang="en-US" altLang="ja-JP" sz="3200" dirty="0" smtClean="0"/>
          </a:p>
          <a:p>
            <a:pPr>
              <a:lnSpc>
                <a:spcPct val="100000"/>
              </a:lnSpc>
            </a:pPr>
            <a:r>
              <a:rPr lang="en-US" altLang="ja-JP" sz="3200" dirty="0" smtClean="0"/>
              <a:t>Web</a:t>
            </a:r>
            <a:r>
              <a:rPr lang="ja-JP" altLang="ja-JP" sz="3200" dirty="0" smtClean="0"/>
              <a:t>で</a:t>
            </a:r>
            <a:r>
              <a:rPr lang="ja-JP" altLang="ja-JP" sz="3200" dirty="0"/>
              <a:t>負荷</a:t>
            </a:r>
            <a:r>
              <a:rPr lang="ja-JP" altLang="ja-JP" sz="3200" dirty="0" smtClean="0"/>
              <a:t>分散</a:t>
            </a:r>
            <a:r>
              <a:rPr lang="ja-JP" altLang="en-US" sz="3200" dirty="0" smtClean="0"/>
              <a:t>を行う</a:t>
            </a:r>
            <a:r>
              <a:rPr lang="ja-JP" altLang="ja-JP" sz="3200" dirty="0" smtClean="0"/>
              <a:t>には</a:t>
            </a:r>
            <a:r>
              <a:rPr lang="ja-JP" altLang="en-US" sz="3200" dirty="0" smtClean="0"/>
              <a:t>，</a:t>
            </a:r>
            <a:r>
              <a:rPr lang="ja-JP" altLang="ja-JP" sz="3200" dirty="0" smtClean="0"/>
              <a:t>リバースプロキシ</a:t>
            </a:r>
            <a:r>
              <a:rPr lang="ja-JP" altLang="ja-JP" sz="3200" dirty="0"/>
              <a:t>が使われる．プロトタイプでは</a:t>
            </a:r>
            <a:r>
              <a:rPr lang="ja-JP" altLang="ja-JP" sz="3200" dirty="0" smtClean="0"/>
              <a:t>，オープンソース</a:t>
            </a:r>
            <a:r>
              <a:rPr lang="ja-JP" altLang="ja-JP" sz="3200" dirty="0"/>
              <a:t>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a:t>
            </a:r>
            <a:r>
              <a:rPr lang="ja-JP" altLang="ja-JP" sz="3200" dirty="0" smtClean="0"/>
              <a:t>用い</a:t>
            </a:r>
            <a:r>
              <a:rPr lang="ja-JP" altLang="en-US" sz="3200" dirty="0" smtClean="0"/>
              <a:t>て実現</a:t>
            </a:r>
            <a:r>
              <a:rPr lang="ja-JP" altLang="ja-JP" sz="3200" dirty="0" smtClean="0"/>
              <a:t>．</a:t>
            </a:r>
            <a:endParaRPr lang="en-US" altLang="ja-JP" sz="3200" dirty="0" smtClean="0"/>
          </a:p>
          <a:p>
            <a:r>
              <a:rPr lang="ja-JP" altLang="en-US" sz="3200" dirty="0"/>
              <a:t>応答</a:t>
            </a:r>
            <a:r>
              <a:rPr lang="ja-JP" altLang="en-US" sz="3200" dirty="0" smtClean="0"/>
              <a:t>速度に基づいた割り振りは</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ja-JP" altLang="ja-JP" sz="3200" dirty="0" smtClean="0"/>
              <a:t>動的に更新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することで</a:t>
            </a:r>
            <a:r>
              <a:rPr lang="ja-JP" altLang="en-US" sz="3200" dirty="0"/>
              <a:t>，</a:t>
            </a:r>
            <a:r>
              <a:rPr lang="ja-JP" altLang="ja-JP" sz="3200" u="sng" dirty="0" smtClean="0"/>
              <a:t>稼働率</a:t>
            </a:r>
            <a:r>
              <a:rPr lang="ja-JP" altLang="ja-JP" sz="3200" u="sng" dirty="0"/>
              <a:t>を落とすことなく</a:t>
            </a:r>
            <a:r>
              <a:rPr lang="ja-JP" altLang="ja-JP" sz="3200" dirty="0" smtClean="0"/>
              <a:t>，負荷分散の重みを動的に反映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実装した割り振り方法</a:t>
            </a:r>
            <a:endParaRPr kumimoji="1" lang="ja-JP" altLang="en-US" dirty="0"/>
          </a:p>
        </p:txBody>
      </p:sp>
      <p:sp>
        <p:nvSpPr>
          <p:cNvPr id="3" name="コンテンツ プレースホルダー 2"/>
          <p:cNvSpPr>
            <a:spLocks noGrp="1"/>
          </p:cNvSpPr>
          <p:nvPr>
            <p:ph idx="1"/>
          </p:nvPr>
        </p:nvSpPr>
        <p:spPr>
          <a:xfrm>
            <a:off x="438340" y="1124712"/>
            <a:ext cx="8376476" cy="3429000"/>
          </a:xfrm>
        </p:spPr>
        <p:txBody>
          <a:bodyPr>
            <a:noAutofit/>
          </a:bodyPr>
          <a:lstStyle/>
          <a:p>
            <a:pPr marL="0" indent="0">
              <a:buNone/>
            </a:pPr>
            <a:endParaRPr lang="en-US" altLang="ja-JP" sz="3200" dirty="0" smtClean="0"/>
          </a:p>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13661</TotalTime>
  <Words>1652</Words>
  <Application>Microsoft Office PowerPoint</Application>
  <PresentationFormat>画面に合わせる (4:3)</PresentationFormat>
  <Paragraphs>176</Paragraphs>
  <Slides>17</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Arial</vt:lpstr>
      <vt:lpstr>Calibri</vt:lpstr>
      <vt:lpstr>Calibri Light</vt:lpstr>
      <vt:lpstr>Cambria Math</vt:lpstr>
      <vt:lpstr>Office テーマ</vt:lpstr>
      <vt:lpstr>異種Webサーバを対象とした応答速度に基づく ロードバランサの開発と評価</vt:lpstr>
      <vt:lpstr>研究背景</vt:lpstr>
      <vt:lpstr>関連研究</vt:lpstr>
      <vt:lpstr>研究課題</vt:lpstr>
      <vt:lpstr>研究目的</vt:lpstr>
      <vt:lpstr>提案システム</vt:lpstr>
      <vt:lpstr>[step:3]応答速度の評価付け</vt:lpstr>
      <vt:lpstr>[step:5]の実現方法</vt:lpstr>
      <vt:lpstr>実装した割り振り方法</vt:lpstr>
      <vt:lpstr>実験目的</vt:lpstr>
      <vt:lpstr>実験環境１</vt:lpstr>
      <vt:lpstr>実験環境２</vt:lpstr>
      <vt:lpstr>実験環境３</vt:lpstr>
      <vt:lpstr>実験方法</vt:lpstr>
      <vt:lpstr>実験結果</vt:lpstr>
      <vt:lpstr>まとめ・今後の展望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334</cp:revision>
  <cp:lastPrinted>2021-07-27T10:53:03Z</cp:lastPrinted>
  <dcterms:created xsi:type="dcterms:W3CDTF">2018-06-14T09:18:55Z</dcterms:created>
  <dcterms:modified xsi:type="dcterms:W3CDTF">2022-01-24T01:50:55Z</dcterms:modified>
</cp:coreProperties>
</file>