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3" r:id="rId7"/>
    <p:sldId id="267"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r>
              <a:rPr lang="en-US" altLang="ja-JP" sz="2200" dirty="0" smtClean="0"/>
              <a:t>WEB</a:t>
            </a:r>
            <a:r>
              <a:rPr lang="ja-JP" altLang="en-US" sz="2200" dirty="0"/>
              <a:t>ページは電気や水道などと同じく重要なライフラインになりつつある</a:t>
            </a:r>
            <a:r>
              <a:rPr lang="ja-JP" altLang="en-US" sz="2200" dirty="0" smtClean="0"/>
              <a:t>。サービス</a:t>
            </a:r>
            <a:r>
              <a:rPr lang="ja-JP" altLang="en-US" sz="2200" dirty="0"/>
              <a:t>を止めることなく、サーバの保守や修理拡張等が行える</a:t>
            </a:r>
            <a:r>
              <a:rPr lang="ja-JP" altLang="en-US" sz="2200" dirty="0">
                <a:solidFill>
                  <a:srgbClr val="FF0000"/>
                </a:solidFill>
              </a:rPr>
              <a:t>ロードバランサーの需要は</a:t>
            </a:r>
            <a:r>
              <a:rPr lang="ja-JP" altLang="en-US" sz="2200" dirty="0" smtClean="0">
                <a:solidFill>
                  <a:srgbClr val="FF0000"/>
                </a:solidFill>
              </a:rPr>
              <a:t>今後増加</a:t>
            </a:r>
            <a:r>
              <a:rPr lang="ja-JP" altLang="en-US" sz="2200" dirty="0">
                <a:solidFill>
                  <a:srgbClr val="FF0000"/>
                </a:solidFill>
              </a:rPr>
              <a:t>傾向</a:t>
            </a:r>
            <a:r>
              <a:rPr lang="ja-JP" altLang="en-US" sz="2200" dirty="0"/>
              <a:t>になると予想される</a:t>
            </a:r>
            <a:r>
              <a:rPr lang="ja-JP" altLang="en-US" sz="2200" dirty="0" smtClean="0"/>
              <a:t>。</a:t>
            </a:r>
            <a:endParaRPr lang="en-US" altLang="ja-JP" sz="2200" dirty="0" smtClean="0"/>
          </a:p>
          <a:p>
            <a:endParaRPr lang="ja-JP" altLang="en-US" sz="2200" dirty="0"/>
          </a:p>
          <a:p>
            <a:r>
              <a:rPr lang="ja-JP" altLang="en-US" sz="2200" dirty="0"/>
              <a:t>ロードバランサーは企業に限った話ではない。個人サイトレベルでも必要になりつつ</a:t>
            </a:r>
            <a:r>
              <a:rPr lang="ja-JP" altLang="en-US" sz="2200" dirty="0" smtClean="0"/>
              <a:t>ある</a:t>
            </a:r>
            <a:r>
              <a:rPr lang="ja-JP" altLang="en-US" sz="2200" dirty="0"/>
              <a:t>。</a:t>
            </a:r>
            <a:r>
              <a:rPr lang="en-US" altLang="ja-JP" sz="2200" dirty="0" smtClean="0"/>
              <a:t>Google</a:t>
            </a:r>
            <a:r>
              <a:rPr lang="ja-JP" altLang="en-US" sz="2200" dirty="0"/>
              <a:t>の発表した情報による</a:t>
            </a:r>
            <a:r>
              <a:rPr lang="ja-JP" altLang="en-US" sz="2200" dirty="0" smtClean="0"/>
              <a:t>と競合</a:t>
            </a:r>
            <a:r>
              <a:rPr lang="ja-JP" altLang="en-US" sz="2200" dirty="0"/>
              <a:t>サイトと比較し自身のサイトの表示速度が遅い</a:t>
            </a:r>
            <a:r>
              <a:rPr lang="ja-JP" altLang="en-US" sz="2200" dirty="0" smtClean="0"/>
              <a:t>とランキング</a:t>
            </a:r>
            <a:r>
              <a:rPr lang="ja-JP" altLang="en-US" sz="2200" dirty="0"/>
              <a:t>評価で不利に</a:t>
            </a:r>
            <a:r>
              <a:rPr lang="ja-JP" altLang="en-US" sz="2200" dirty="0" smtClean="0"/>
              <a:t>なるとされている。</a:t>
            </a:r>
            <a:r>
              <a:rPr lang="ja-JP" altLang="en-US" sz="2200" dirty="0" smtClean="0">
                <a:solidFill>
                  <a:srgbClr val="FF0000"/>
                </a:solidFill>
              </a:rPr>
              <a:t>自身</a:t>
            </a:r>
            <a:r>
              <a:rPr lang="ja-JP" altLang="en-US" sz="2200" dirty="0">
                <a:solidFill>
                  <a:srgbClr val="FF0000"/>
                </a:solidFill>
              </a:rPr>
              <a:t>のサイトを上位にランクインさせるためには応答速度も重要な要素</a:t>
            </a:r>
            <a:r>
              <a:rPr lang="ja-JP" altLang="en-US" sz="2200" dirty="0"/>
              <a:t>となる。</a:t>
            </a:r>
          </a:p>
          <a:p>
            <a:endParaRPr lang="ja-JP" altLang="en-US" sz="2200" dirty="0"/>
          </a:p>
          <a:p>
            <a:r>
              <a:rPr lang="ja-JP" altLang="en-US" sz="2200" dirty="0"/>
              <a:t>個人で高性能なサーバをいくつ</a:t>
            </a:r>
            <a:r>
              <a:rPr lang="ja-JP" altLang="en-US" sz="2200" dirty="0" smtClean="0"/>
              <a:t>も</a:t>
            </a:r>
            <a:r>
              <a:rPr lang="ja-JP" altLang="en-US" sz="2200" dirty="0"/>
              <a:t>作り</a:t>
            </a:r>
            <a:r>
              <a:rPr lang="ja-JP" altLang="en-US" sz="2200" dirty="0" smtClean="0"/>
              <a:t>、</a:t>
            </a:r>
            <a:r>
              <a:rPr lang="ja-JP" altLang="en-US" sz="2200" dirty="0"/>
              <a:t>負荷分散するのはコスト面で難しい</a:t>
            </a:r>
            <a:r>
              <a:rPr lang="ja-JP" altLang="en-US" sz="2200" dirty="0" smtClean="0"/>
              <a:t>。不要</a:t>
            </a:r>
            <a:r>
              <a:rPr lang="ja-JP" altLang="en-US" sz="2200" dirty="0"/>
              <a:t>なコンピューターや型落ちのサーバ等が利用</a:t>
            </a:r>
            <a:r>
              <a:rPr lang="ja-JP" altLang="en-US" sz="2200" dirty="0" smtClean="0"/>
              <a:t>され、</a:t>
            </a:r>
            <a:r>
              <a:rPr lang="ja-JP" altLang="en-US" sz="2200" dirty="0" smtClean="0">
                <a:solidFill>
                  <a:srgbClr val="FF0000"/>
                </a:solidFill>
              </a:rPr>
              <a:t>不均一な性能でロードバランスされるケース</a:t>
            </a:r>
            <a:r>
              <a:rPr lang="ja-JP" altLang="en-US" sz="2200" dirty="0">
                <a:solidFill>
                  <a:srgbClr val="FF0000"/>
                </a:solidFill>
              </a:rPr>
              <a:t>も少なくない</a:t>
            </a:r>
            <a:r>
              <a:rPr lang="ja-JP" altLang="en-US"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a:bodyPr>
          <a:lstStyle/>
          <a:p>
            <a:pPr>
              <a:lnSpc>
                <a:spcPct val="120000"/>
              </a:lnSpc>
            </a:pPr>
            <a:r>
              <a:rPr lang="ja-JP" altLang="en-US" dirty="0"/>
              <a:t>既存技術では、導入のしやすさから順に</a:t>
            </a:r>
            <a:r>
              <a:rPr lang="ja-JP" altLang="en-US" dirty="0" smtClean="0"/>
              <a:t>割り振る「ラウンドロビン」や最も</a:t>
            </a:r>
            <a:r>
              <a:rPr lang="ja-JP" altLang="en-US" dirty="0"/>
              <a:t>空いているサーバに</a:t>
            </a:r>
            <a:r>
              <a:rPr lang="ja-JP" altLang="en-US" dirty="0" smtClean="0"/>
              <a:t>割り振る「リーストコネクション」</a:t>
            </a:r>
            <a:r>
              <a:rPr lang="en-US" altLang="ja-JP" dirty="0" smtClean="0"/>
              <a:t>(</a:t>
            </a:r>
            <a:r>
              <a:rPr lang="ja-JP" altLang="en-US" dirty="0"/>
              <a:t>最小接続</a:t>
            </a:r>
            <a:r>
              <a:rPr lang="en-US" altLang="ja-JP" dirty="0"/>
              <a:t>) </a:t>
            </a:r>
            <a:r>
              <a:rPr lang="ja-JP" altLang="en-US" dirty="0"/>
              <a:t>がよく利用されている。</a:t>
            </a:r>
          </a:p>
          <a:p>
            <a:pPr>
              <a:lnSpc>
                <a:spcPct val="120000"/>
              </a:lnSpc>
            </a:pPr>
            <a:endParaRPr lang="ja-JP" altLang="en-US" dirty="0"/>
          </a:p>
          <a:p>
            <a:pPr>
              <a:lnSpc>
                <a:spcPct val="120000"/>
              </a:lnSpc>
            </a:pPr>
            <a:r>
              <a:rPr lang="ja-JP" altLang="en-US" dirty="0"/>
              <a:t>しかし、サーバ</a:t>
            </a:r>
            <a:r>
              <a:rPr lang="ja-JP" altLang="en-US" dirty="0" smtClean="0"/>
              <a:t>の性能に</a:t>
            </a:r>
            <a:r>
              <a:rPr lang="ja-JP" altLang="en-US" dirty="0">
                <a:solidFill>
                  <a:srgbClr val="FF0000"/>
                </a:solidFill>
              </a:rPr>
              <a:t>バラつき</a:t>
            </a:r>
            <a:r>
              <a:rPr lang="ja-JP" altLang="en-US" dirty="0" smtClean="0">
                <a:solidFill>
                  <a:srgbClr val="FF0000"/>
                </a:solidFill>
              </a:rPr>
              <a:t>がある場合</a:t>
            </a:r>
            <a:r>
              <a:rPr lang="ja-JP" altLang="en-US" dirty="0" smtClean="0"/>
              <a:t>、応答</a:t>
            </a:r>
            <a:r>
              <a:rPr lang="ja-JP" altLang="en-US" dirty="0"/>
              <a:t>速度が一定とは限らない</a:t>
            </a:r>
            <a:r>
              <a:rPr lang="ja-JP" altLang="en-US" dirty="0" smtClean="0"/>
              <a:t>。単純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a:t>ロードバランサーは順</a:t>
            </a:r>
            <a:r>
              <a:rPr lang="ja-JP" altLang="en-US" dirty="0" smtClean="0"/>
              <a:t>に割り振る方式が頻繫に利用されている。しかし、この方法では、応答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負荷分散をしたいが、同一で高性能なサーバを揃えるのが難しい個人を対象に、応答速度を考慮した割り振りをするロードバランサーを作成することで、</a:t>
            </a:r>
            <a:r>
              <a:rPr lang="ja-JP" altLang="en-US" dirty="0">
                <a:solidFill>
                  <a:srgbClr val="FF0000"/>
                </a:solidFill>
              </a:rPr>
              <a:t>ネットワークの</a:t>
            </a:r>
            <a:r>
              <a:rPr lang="ja-JP" altLang="en-US" dirty="0" smtClean="0">
                <a:solidFill>
                  <a:srgbClr val="FF0000"/>
                </a:solidFill>
              </a:rPr>
              <a:t>ボトルネック</a:t>
            </a:r>
            <a:r>
              <a:rPr lang="ja-JP" altLang="en-US" dirty="0">
                <a:solidFill>
                  <a:srgbClr val="FF0000"/>
                </a:solidFill>
              </a:rPr>
              <a:t>削減</a:t>
            </a:r>
            <a:r>
              <a:rPr lang="ja-JP" altLang="en-US" dirty="0" smtClean="0">
                <a:solidFill>
                  <a:srgbClr val="FF0000"/>
                </a:solidFill>
              </a:rPr>
              <a:t>、サイトの稼働率や</a:t>
            </a:r>
            <a:r>
              <a:rPr lang="en-US" altLang="ja-JP" dirty="0" smtClean="0">
                <a:solidFill>
                  <a:srgbClr val="FF0000"/>
                </a:solidFill>
              </a:rPr>
              <a:t>SEO</a:t>
            </a:r>
            <a:r>
              <a:rPr lang="ja-JP" altLang="en-US" dirty="0" smtClean="0">
                <a:solidFill>
                  <a:srgbClr val="FF0000"/>
                </a:solidFill>
              </a:rPr>
              <a:t>の向上</a:t>
            </a:r>
            <a:r>
              <a:rPr lang="ja-JP" altLang="en-US" dirty="0" smtClean="0"/>
              <a:t>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3369733"/>
            <a:ext cx="7886700" cy="2900363"/>
          </a:xfrm>
        </p:spPr>
        <p:txBody>
          <a:bodyPr>
            <a:normAutofit lnSpcReduction="10000"/>
          </a:bodyPr>
          <a:lstStyle/>
          <a:p>
            <a:r>
              <a:rPr lang="ja-JP" altLang="en-US" dirty="0"/>
              <a:t>応答速度を考慮した</a:t>
            </a:r>
            <a:r>
              <a:rPr lang="ja-JP" altLang="en-US" dirty="0" smtClean="0"/>
              <a:t>ロードバランサーを構築。</a:t>
            </a:r>
            <a:endParaRPr lang="en-US" altLang="ja-JP" dirty="0"/>
          </a:p>
          <a:p>
            <a:endParaRPr lang="ja-JP" altLang="en-US" dirty="0"/>
          </a:p>
          <a:p>
            <a:r>
              <a:rPr lang="ja-JP" altLang="en-US" dirty="0"/>
              <a:t>サーバを監視し評価するシステム</a:t>
            </a:r>
            <a:r>
              <a:rPr lang="ja-JP" altLang="en-US" dirty="0" smtClean="0"/>
              <a:t>の</a:t>
            </a:r>
            <a:r>
              <a:rPr lang="ja-JP" altLang="en-US" dirty="0"/>
              <a:t>作成</a:t>
            </a:r>
            <a:r>
              <a:rPr lang="ja-JP" altLang="en-US" dirty="0" smtClean="0"/>
              <a:t>。</a:t>
            </a:r>
            <a:endParaRPr lang="ja-JP" altLang="en-US" dirty="0"/>
          </a:p>
          <a:p>
            <a:endParaRPr lang="ja-JP" altLang="en-US" dirty="0"/>
          </a:p>
          <a:p>
            <a:r>
              <a:rPr lang="ja-JP" altLang="en-US" dirty="0"/>
              <a:t>応答</a:t>
            </a:r>
            <a:r>
              <a:rPr lang="ja-JP" altLang="en-US" dirty="0" smtClean="0"/>
              <a:t>速度によってサーバの割り振り先を決める</a:t>
            </a:r>
            <a:r>
              <a:rPr lang="en-US" altLang="ja-JP" dirty="0" smtClean="0"/>
              <a:t/>
            </a:r>
            <a:br>
              <a:rPr lang="en-US" altLang="ja-JP" dirty="0" smtClean="0"/>
            </a:br>
            <a:r>
              <a:rPr lang="ja-JP" altLang="en-US" dirty="0" smtClean="0"/>
              <a:t>アルゴリズムの提案。</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16" name="図 15"/>
          <p:cNvPicPr>
            <a:picLocks noChangeAspect="1"/>
          </p:cNvPicPr>
          <p:nvPr/>
        </p:nvPicPr>
        <p:blipFill>
          <a:blip r:embed="rId2"/>
          <a:stretch>
            <a:fillRect/>
          </a:stretch>
        </p:blipFill>
        <p:spPr>
          <a:xfrm>
            <a:off x="1161595" y="1027907"/>
            <a:ext cx="6325055" cy="2062052"/>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①：</a:t>
            </a:r>
            <a:r>
              <a:rPr lang="en-US" altLang="ja-JP" dirty="0">
                <a:latin typeface="ＭＳ Ｐゴシック" panose="020B0600070205080204" pitchFamily="50" charset="-128"/>
              </a:rPr>
              <a:t>[</a:t>
            </a:r>
            <a:r>
              <a:rPr lang="en-US" altLang="ja-JP" dirty="0" smtClean="0">
                <a:latin typeface="ＭＳ Ｐゴシック" panose="020B0600070205080204" pitchFamily="50" charset="-128"/>
              </a:rPr>
              <a:t>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smtClean="0">
                <a:latin typeface="ＭＳ Ｐゴシック" panose="020B0600070205080204" pitchFamily="50" charset="-128"/>
              </a:rPr>
              <a:t>HTTP</a:t>
            </a:r>
            <a:r>
              <a:rPr lang="ja-JP" altLang="en-US" dirty="0" smtClean="0">
                <a:latin typeface="ＭＳ Ｐゴシック" panose="020B0600070205080204" pitchFamily="50" charset="-128"/>
              </a:rPr>
              <a:t>セッションのハンドオーバーによる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サーバのロードバランス」</a:t>
            </a:r>
            <a:endParaRPr lang="en-US" altLang="ja-JP" dirty="0" smtClean="0">
              <a:latin typeface="ＭＳ Ｐゴシック" panose="020B0600070205080204" pitchFamily="50" charset="-128"/>
            </a:endParaRPr>
          </a:p>
          <a:p>
            <a:pPr marL="0" indent="0">
              <a:lnSpc>
                <a:spcPct val="100000"/>
              </a:lnSpc>
              <a:buNone/>
            </a:pPr>
            <a:endParaRPr lang="en-US" altLang="ja-JP" dirty="0">
              <a:latin typeface="ＭＳ Ｐゴシック" panose="020B0600070205080204" pitchFamily="50" charset="-128"/>
            </a:endParaRPr>
          </a:p>
          <a:p>
            <a:pPr marL="0" indent="0">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②：</a:t>
            </a:r>
            <a:r>
              <a:rPr lang="en-US" altLang="ja-JP" dirty="0" smtClean="0">
                <a:latin typeface="ＭＳ Ｐゴシック" panose="020B0600070205080204" pitchFamily="50" charset="-128"/>
              </a:rPr>
              <a:t>[2007]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2"/>
          <a:stretch>
            <a:fillRect/>
          </a:stretch>
        </p:blipFill>
        <p:spPr>
          <a:xfrm>
            <a:off x="696384" y="1126904"/>
            <a:ext cx="7453364" cy="5671829"/>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latin typeface="ＭＳ Ｐゴシック" panose="020B0600070205080204" pitchFamily="50" charset="-128"/>
              </a:rPr>
              <a:t>観光地検索システムを積んだ冗長的且つ不均一なサーバを</a:t>
            </a:r>
            <a:r>
              <a:rPr lang="en-US" altLang="ja-JP" dirty="0">
                <a:latin typeface="ＭＳ Ｐゴシック" panose="020B0600070205080204" pitchFamily="50" charset="-128"/>
              </a:rPr>
              <a:t>3</a:t>
            </a:r>
            <a:r>
              <a:rPr lang="ja-JP" altLang="en-US" dirty="0">
                <a:latin typeface="ＭＳ Ｐゴシック" panose="020B0600070205080204" pitchFamily="50" charset="-128"/>
              </a:rPr>
              <a:t>台</a:t>
            </a:r>
            <a:r>
              <a:rPr lang="ja-JP" altLang="en-US" dirty="0" smtClean="0">
                <a:latin typeface="ＭＳ Ｐゴシック" panose="020B0600070205080204" pitchFamily="50" charset="-128"/>
              </a:rPr>
              <a:t>用意</a:t>
            </a:r>
            <a:r>
              <a:rPr lang="ja-JP" altLang="en-US" dirty="0">
                <a:latin typeface="ＭＳ Ｐゴシック" panose="020B0600070205080204" pitchFamily="50" charset="-128"/>
              </a:rPr>
              <a:t>。</a:t>
            </a:r>
            <a:endParaRPr lang="en-US" altLang="ja-JP" dirty="0" smtClean="0">
              <a:latin typeface="ＭＳ Ｐゴシック" panose="020B0600070205080204" pitchFamily="50" charset="-128"/>
            </a:endParaRPr>
          </a:p>
          <a:p>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応答</a:t>
            </a:r>
            <a:r>
              <a:rPr lang="ja-JP" altLang="en-US" dirty="0">
                <a:latin typeface="ＭＳ Ｐゴシック" panose="020B0600070205080204" pitchFamily="50" charset="-128"/>
              </a:rPr>
              <a:t>速度を計測し</a:t>
            </a:r>
            <a:r>
              <a:rPr lang="ja-JP" altLang="en-US" dirty="0" smtClean="0">
                <a:latin typeface="ＭＳ Ｐゴシック" panose="020B0600070205080204" pitchFamily="50" charset="-128"/>
              </a:rPr>
              <a:t>評価する。</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a:p>
            <a:r>
              <a:rPr lang="ja-JP" altLang="en-US" dirty="0" smtClean="0">
                <a:latin typeface="ＭＳ Ｐゴシック" panose="020B0600070205080204" pitchFamily="50" charset="-128"/>
              </a:rPr>
              <a:t>ロードバランサー</a:t>
            </a:r>
            <a:r>
              <a:rPr lang="ja-JP" altLang="en-US" dirty="0">
                <a:latin typeface="ＭＳ Ｐゴシック" panose="020B0600070205080204" pitchFamily="50" charset="-128"/>
              </a:rPr>
              <a:t>はこの評価を割り振る指標として判断する。</a:t>
            </a:r>
            <a:endParaRPr lang="ja-JP" altLang="en-US"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050" y="431533"/>
            <a:ext cx="7886700" cy="1325563"/>
          </a:xfrm>
        </p:spPr>
        <p:txBody>
          <a:bodyPr/>
          <a:lstStyle/>
          <a:p>
            <a:r>
              <a:rPr lang="ja-JP" altLang="en-US" dirty="0"/>
              <a:t>開発環境と今後</a:t>
            </a:r>
            <a:r>
              <a:rPr kumimoji="1" lang="ja-JP" altLang="en-US" dirty="0"/>
              <a:t>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643423" y="3502445"/>
            <a:ext cx="7653953" cy="2853906"/>
          </a:xfrm>
          <a:prstGeom prst="rect">
            <a:avLst/>
          </a:prstGeom>
        </p:spPr>
      </p:pic>
      <p:sp>
        <p:nvSpPr>
          <p:cNvPr id="5" name="テキスト ボックス 4"/>
          <p:cNvSpPr txBox="1"/>
          <p:nvPr/>
        </p:nvSpPr>
        <p:spPr>
          <a:xfrm>
            <a:off x="527050" y="3040780"/>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27050" y="16183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43423" y="2163617"/>
            <a:ext cx="2607702" cy="646331"/>
          </a:xfrm>
          <a:prstGeom prst="rect">
            <a:avLst/>
          </a:prstGeom>
          <a:noFill/>
        </p:spPr>
        <p:txBody>
          <a:bodyPr wrap="none" rtlCol="0">
            <a:spAutoFit/>
          </a:bodyPr>
          <a:lstStyle/>
          <a:p>
            <a:pPr algn="ctr"/>
            <a:r>
              <a:rPr lang="ja-JP" altLang="en-US" b="1" u="sng" dirty="0" smtClean="0">
                <a:solidFill>
                  <a:prstClr val="black"/>
                </a:solidFill>
              </a:rPr>
              <a:t>検索システム</a:t>
            </a:r>
            <a:endParaRPr lang="en-US" altLang="ja-JP" b="1" u="sng" dirty="0" smtClean="0">
              <a:solidFill>
                <a:prstClr val="black"/>
              </a:solidFill>
            </a:endParaRPr>
          </a:p>
          <a:p>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3763646" y="2163615"/>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00331" y="2163616"/>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530</Words>
  <Application>Microsoft Office PowerPoint</Application>
  <PresentationFormat>画面に合わせる (4:3)</PresentationFormat>
  <Paragraphs>56</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20</cp:revision>
  <dcterms:created xsi:type="dcterms:W3CDTF">2018-06-14T09:18:55Z</dcterms:created>
  <dcterms:modified xsi:type="dcterms:W3CDTF">2021-07-21T07:38:48Z</dcterms:modified>
</cp:coreProperties>
</file>