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76" r:id="rId2"/>
    <p:sldId id="307" r:id="rId3"/>
    <p:sldId id="296" r:id="rId4"/>
    <p:sldId id="308" r:id="rId5"/>
    <p:sldId id="304" r:id="rId6"/>
    <p:sldId id="303" r:id="rId7"/>
    <p:sldId id="305" r:id="rId8"/>
    <p:sldId id="306" r:id="rId9"/>
    <p:sldId id="301" r:id="rId10"/>
    <p:sldId id="302" r:id="rId11"/>
    <p:sldId id="275" r:id="rId12"/>
    <p:sldId id="299" r:id="rId13"/>
    <p:sldId id="277" r:id="rId14"/>
    <p:sldId id="300" r:id="rId15"/>
    <p:sldId id="278" r:id="rId16"/>
    <p:sldId id="281" r:id="rId17"/>
    <p:sldId id="286" r:id="rId18"/>
    <p:sldId id="292" r:id="rId19"/>
    <p:sldId id="282" r:id="rId20"/>
    <p:sldId id="297" r:id="rId21"/>
    <p:sldId id="285" r:id="rId22"/>
    <p:sldId id="298" r:id="rId23"/>
    <p:sldId id="284" r:id="rId24"/>
    <p:sldId id="287" r:id="rId25"/>
    <p:sldId id="288" r:id="rId26"/>
    <p:sldId id="289" r:id="rId27"/>
    <p:sldId id="291" r:id="rId28"/>
    <p:sldId id="295" r:id="rId29"/>
    <p:sldId id="290" r:id="rId30"/>
    <p:sldId id="294" r:id="rId31"/>
  </p:sldIdLst>
  <p:sldSz cx="9144000" cy="6858000" type="screen4x3"/>
  <p:notesSz cx="6886575" cy="100171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B0F1"/>
    <a:srgbClr val="BDEDFF"/>
    <a:srgbClr val="41719C"/>
    <a:srgbClr val="FFD966"/>
    <a:srgbClr val="DEEBF7"/>
    <a:srgbClr val="FFC000"/>
    <a:srgbClr val="6A6600"/>
    <a:srgbClr val="FFF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>
      <p:cViewPr varScale="1">
        <p:scale>
          <a:sx n="75" d="100"/>
          <a:sy n="75" d="100"/>
        </p:scale>
        <p:origin x="10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183" cy="502596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900799" y="0"/>
            <a:ext cx="2984183" cy="502596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r">
              <a:defRPr sz="1300"/>
            </a:lvl1pPr>
          </a:lstStyle>
          <a:p>
            <a:fld id="{869FDBD3-40C4-4F2A-82A8-38E5DBC6C4C1}" type="datetimeFigureOut">
              <a:rPr kumimoji="1" lang="ja-JP" altLang="en-US" smtClean="0"/>
              <a:t>2021/12/14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52538"/>
            <a:ext cx="4505325" cy="3379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88" tIns="48294" rIns="96588" bIns="48294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8658" y="4820741"/>
            <a:ext cx="5509260" cy="3944243"/>
          </a:xfrm>
          <a:prstGeom prst="rect">
            <a:avLst/>
          </a:prstGeom>
        </p:spPr>
        <p:txBody>
          <a:bodyPr vert="horz" lIns="96588" tIns="48294" rIns="96588" bIns="48294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514531"/>
            <a:ext cx="2984183" cy="502595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900799" y="9514531"/>
            <a:ext cx="2984183" cy="502595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r">
              <a:defRPr sz="1300"/>
            </a:lvl1pPr>
          </a:lstStyle>
          <a:p>
            <a:fld id="{6230462B-7D45-433C-95C4-97E0F23B80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404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B2A1-E364-47CF-B5DC-53E264C607F6}" type="datetime1">
              <a:rPr kumimoji="1" lang="ja-JP" altLang="en-US" smtClean="0"/>
              <a:t>2021/12/14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099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40D4-C406-4492-90E6-6432EEF92C60}" type="datetime1">
              <a:rPr kumimoji="1" lang="ja-JP" altLang="en-US" smtClean="0"/>
              <a:t>2021/12/14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711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396B-CE42-4776-89F8-D39FC42CFB56}" type="datetime1">
              <a:rPr kumimoji="1" lang="ja-JP" altLang="en-US" smtClean="0"/>
              <a:t>2021/12/14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274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5393-1B19-477D-ADB7-2A6386D3F149}" type="datetime1">
              <a:rPr kumimoji="1" lang="ja-JP" altLang="en-US" smtClean="0"/>
              <a:t>2021/12/14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113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A1EB-CBE3-4FB0-BB17-A44CDA0B54B3}" type="datetime1">
              <a:rPr kumimoji="1" lang="ja-JP" altLang="en-US" smtClean="0"/>
              <a:t>2021/12/14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919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C069-9DC2-4DDB-AE63-C26A081803C1}" type="datetime1">
              <a:rPr kumimoji="1" lang="ja-JP" altLang="en-US" smtClean="0"/>
              <a:t>2021/12/14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000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DDA6-9750-4222-A53D-9B2AFD4F7604}" type="datetime1">
              <a:rPr kumimoji="1" lang="ja-JP" altLang="en-US" smtClean="0"/>
              <a:t>2021/12/14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51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A5DA-6757-4BE0-8138-B996B069D01C}" type="datetime1">
              <a:rPr kumimoji="1" lang="ja-JP" altLang="en-US" smtClean="0"/>
              <a:t>2021/12/14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27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1E91-75F7-48C3-A2EB-716DBC94911B}" type="datetime1">
              <a:rPr kumimoji="1" lang="ja-JP" altLang="en-US" smtClean="0"/>
              <a:t>2021/12/14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258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BF64-4643-4F2F-9E14-ABA1F12A43DE}" type="datetime1">
              <a:rPr kumimoji="1" lang="ja-JP" altLang="en-US" smtClean="0"/>
              <a:t>2021/12/14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994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FF6E-0AC3-4CFF-BD5F-615BAFBBFB63}" type="datetime1">
              <a:rPr kumimoji="1" lang="ja-JP" altLang="en-US" smtClean="0"/>
              <a:t>2021/12/14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5447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C7EF6-3FB0-4B29-8D75-11EE9B911EFB}" type="datetime1">
              <a:rPr kumimoji="1" lang="ja-JP" altLang="en-US" smtClean="0"/>
              <a:t>2021/12/14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47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3.png"/><Relationship Id="rId7" Type="http://schemas.openxmlformats.org/officeDocument/2006/relationships/image" Target="../media/image4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1A4E16F-9CEB-47A6-B8DF-28924D05829B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94010" y="517890"/>
            <a:ext cx="8565419" cy="5534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8000" dirty="0" smtClean="0"/>
              <a:t>図表だけの</a:t>
            </a:r>
            <a:r>
              <a:rPr lang="en-US" altLang="ja-JP" sz="8000" dirty="0" smtClean="0"/>
              <a:t/>
            </a:r>
            <a:br>
              <a:rPr lang="en-US" altLang="ja-JP" sz="8000" dirty="0" smtClean="0"/>
            </a:br>
            <a:r>
              <a:rPr lang="en-US" altLang="ja-JP" sz="8000" dirty="0"/>
              <a:t>PowerPoint</a:t>
            </a:r>
            <a:endParaRPr lang="en-US" altLang="ja-JP" sz="8000" dirty="0" smtClean="0"/>
          </a:p>
          <a:p>
            <a:endParaRPr lang="ja-JP" altLang="en-US" sz="8000" dirty="0"/>
          </a:p>
        </p:txBody>
      </p:sp>
      <p:sp>
        <p:nvSpPr>
          <p:cNvPr id="6" name="サブタイトル 2"/>
          <p:cNvSpPr txBox="1">
            <a:spLocks/>
          </p:cNvSpPr>
          <p:nvPr/>
        </p:nvSpPr>
        <p:spPr>
          <a:xfrm>
            <a:off x="1167951" y="4535100"/>
            <a:ext cx="6858000" cy="12418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学籍番号：</a:t>
            </a:r>
            <a:r>
              <a:rPr lang="en-US" altLang="ja-JP" dirty="0" smtClean="0"/>
              <a:t>1821086</a:t>
            </a:r>
          </a:p>
          <a:p>
            <a:r>
              <a:rPr lang="ja-JP" altLang="en-US" dirty="0" smtClean="0"/>
              <a:t>氏名：松尾祐介</a:t>
            </a:r>
            <a:endParaRPr lang="ja-JP" altLang="en-US" dirty="0"/>
          </a:p>
        </p:txBody>
      </p:sp>
      <p:sp>
        <p:nvSpPr>
          <p:cNvPr id="7" name="スライド番号プレースホルダー 3"/>
          <p:cNvSpPr txBox="1">
            <a:spLocks/>
          </p:cNvSpPr>
          <p:nvPr/>
        </p:nvSpPr>
        <p:spPr>
          <a:xfrm>
            <a:off x="6610350" y="65087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7022724-7A88-4190-89E1-23935288E045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080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855690"/>
              </p:ext>
            </p:extLst>
          </p:nvPr>
        </p:nvGraphicFramePr>
        <p:xfrm>
          <a:off x="5621097" y="365126"/>
          <a:ext cx="2894253" cy="1854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64751">
                  <a:extLst>
                    <a:ext uri="{9D8B030D-6E8A-4147-A177-3AD203B41FA5}">
                      <a16:colId xmlns:a16="http://schemas.microsoft.com/office/drawing/2014/main" val="1583465725"/>
                    </a:ext>
                  </a:extLst>
                </a:gridCol>
                <a:gridCol w="964751">
                  <a:extLst>
                    <a:ext uri="{9D8B030D-6E8A-4147-A177-3AD203B41FA5}">
                      <a16:colId xmlns:a16="http://schemas.microsoft.com/office/drawing/2014/main" val="149131623"/>
                    </a:ext>
                  </a:extLst>
                </a:gridCol>
                <a:gridCol w="964751">
                  <a:extLst>
                    <a:ext uri="{9D8B030D-6E8A-4147-A177-3AD203B41FA5}">
                      <a16:colId xmlns:a16="http://schemas.microsoft.com/office/drawing/2014/main" val="427979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時刻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自作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一般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246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1:00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0.43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1.32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169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2:00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0.34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1.22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443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3:00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0.44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0.93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0181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：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：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：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2815651"/>
                  </a:ext>
                </a:extLst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6484595" y="2257217"/>
            <a:ext cx="224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データを取得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6353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正方形/長方形 31"/>
          <p:cNvSpPr/>
          <p:nvPr/>
        </p:nvSpPr>
        <p:spPr>
          <a:xfrm>
            <a:off x="1064318" y="1139252"/>
            <a:ext cx="4372205" cy="9306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b="1" dirty="0">
                <a:solidFill>
                  <a:schemeClr val="accent1">
                    <a:lumMod val="50000"/>
                  </a:schemeClr>
                </a:solidFill>
              </a:rPr>
              <a:t>LoadBalancer_method1.py</a:t>
            </a:r>
          </a:p>
          <a:p>
            <a:r>
              <a:rPr kumimoji="1" lang="ja-JP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現在の応答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速度が</a:t>
            </a:r>
            <a:r>
              <a:rPr kumimoji="1" lang="en-US" altLang="ja-JP" sz="1600" b="1" dirty="0">
                <a:solidFill>
                  <a:schemeClr val="bg2">
                    <a:lumMod val="25000"/>
                  </a:schemeClr>
                </a:solidFill>
              </a:rPr>
              <a:t>D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評価の</a:t>
            </a:r>
            <a:r>
              <a:rPr kumimoji="1" lang="ja-JP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サーバが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現れたら直ちに接続が制限されれる。</a:t>
            </a:r>
            <a:r>
              <a:rPr kumimoji="1" lang="en-US" altLang="ja-JP" sz="1600" b="1" dirty="0">
                <a:solidFill>
                  <a:schemeClr val="bg2">
                    <a:lumMod val="25000"/>
                  </a:schemeClr>
                </a:solidFill>
              </a:rPr>
              <a:t>(1/10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に制限</a:t>
            </a:r>
            <a:r>
              <a:rPr kumimoji="1" lang="en-US" altLang="ja-JP" sz="1600" b="1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algn="ctr"/>
            <a:endParaRPr kumimoji="1" lang="en-US" altLang="ja-JP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1064319" y="2376589"/>
            <a:ext cx="4372205" cy="1630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b="1" dirty="0">
                <a:solidFill>
                  <a:schemeClr val="accent1">
                    <a:lumMod val="50000"/>
                  </a:schemeClr>
                </a:solidFill>
              </a:rPr>
              <a:t>LoadBalancer_method2.py</a:t>
            </a:r>
          </a:p>
          <a:p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応答速度</a:t>
            </a:r>
            <a:r>
              <a:rPr kumimoji="1" lang="en-US" altLang="ja-JP" sz="1600" b="1" dirty="0">
                <a:solidFill>
                  <a:schemeClr val="bg2">
                    <a:lumMod val="25000"/>
                  </a:schemeClr>
                </a:solidFill>
              </a:rPr>
              <a:t>DB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から過去</a:t>
            </a:r>
            <a:r>
              <a:rPr kumimoji="1" lang="en-US" altLang="ja-JP" sz="1600" b="1" dirty="0">
                <a:solidFill>
                  <a:schemeClr val="bg2">
                    <a:lumMod val="25000"/>
                  </a:schemeClr>
                </a:solidFill>
              </a:rPr>
              <a:t>24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時間の平均を算出し</a:t>
            </a:r>
            <a:r>
              <a:rPr kumimoji="1" lang="ja-JP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、どの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サーバが平均して良い結果を出しているのか判断</a:t>
            </a:r>
            <a:r>
              <a:rPr kumimoji="1" lang="ja-JP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。一番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良い結果</a:t>
            </a:r>
            <a:r>
              <a:rPr kumimoji="1" lang="en-US" altLang="ja-JP" sz="1600" b="1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平均応答速度が最速</a:t>
            </a:r>
            <a:r>
              <a:rPr kumimoji="1" lang="en-US" altLang="ja-JP" sz="1600" b="1" dirty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のサーバに多く割り振るように動的なロードバランサを作った。</a:t>
            </a:r>
          </a:p>
          <a:p>
            <a:pPr algn="ctr"/>
            <a:endParaRPr kumimoji="1" lang="en-US" altLang="ja-JP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1064317" y="4313454"/>
            <a:ext cx="4372205" cy="8638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b="1" dirty="0" smtClean="0">
                <a:solidFill>
                  <a:schemeClr val="accent1">
                    <a:lumMod val="50000"/>
                  </a:schemeClr>
                </a:solidFill>
              </a:rPr>
              <a:t>measure_evaluation_InsertDB.py</a:t>
            </a:r>
          </a:p>
          <a:p>
            <a:r>
              <a:rPr kumimoji="1" lang="ja-JP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各サーバの速度を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計測、評価を行いデータベース</a:t>
            </a:r>
            <a:r>
              <a:rPr kumimoji="1" lang="en-US" altLang="ja-JP" sz="1600" b="1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kumimoji="1" lang="en-US" altLang="ja-JP" sz="1600" b="1" dirty="0" err="1">
                <a:solidFill>
                  <a:schemeClr val="bg2">
                    <a:lumMod val="25000"/>
                  </a:schemeClr>
                </a:solidFill>
              </a:rPr>
              <a:t>response.db</a:t>
            </a:r>
            <a:r>
              <a:rPr kumimoji="1" lang="en-US" altLang="ja-JP" sz="1600" b="1" dirty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へ挿入する。</a:t>
            </a:r>
            <a:endParaRPr kumimoji="1" lang="en-US" altLang="ja-JP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9" name="円柱 48"/>
          <p:cNvSpPr/>
          <p:nvPr/>
        </p:nvSpPr>
        <p:spPr>
          <a:xfrm>
            <a:off x="6056597" y="1278334"/>
            <a:ext cx="2812730" cy="1620069"/>
          </a:xfrm>
          <a:prstGeom prst="can">
            <a:avLst/>
          </a:prstGeom>
          <a:solidFill>
            <a:srgbClr val="FFD96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kumimoji="1" lang="en-US" altLang="ja-JP" b="1" dirty="0" err="1" smtClean="0">
                <a:solidFill>
                  <a:schemeClr val="accent1">
                    <a:lumMod val="50000"/>
                  </a:schemeClr>
                </a:solidFill>
              </a:rPr>
              <a:t>esponse.db</a:t>
            </a:r>
            <a:endParaRPr kumimoji="1" lang="en-US" altLang="ja-JP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kumimoji="1" lang="ja-JP" altLang="en-US" b="1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計測した応答速度を保存して</a:t>
            </a:r>
            <a:r>
              <a:rPr kumimoji="1" lang="ja-JP" altLang="en-US" sz="2000" b="1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いる</a:t>
            </a:r>
            <a:r>
              <a:rPr kumimoji="1" lang="ja-JP" altLang="en-US" b="1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データベース</a:t>
            </a:r>
          </a:p>
        </p:txBody>
      </p:sp>
      <p:sp>
        <p:nvSpPr>
          <p:cNvPr id="50" name="正方形/長方形 49"/>
          <p:cNvSpPr/>
          <p:nvPr/>
        </p:nvSpPr>
        <p:spPr>
          <a:xfrm>
            <a:off x="1064316" y="5386448"/>
            <a:ext cx="4372205" cy="8638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b="1" dirty="0" smtClean="0">
                <a:solidFill>
                  <a:schemeClr val="accent1">
                    <a:lumMod val="50000"/>
                  </a:schemeClr>
                </a:solidFill>
              </a:rPr>
              <a:t>nginxrestart.sh</a:t>
            </a:r>
          </a:p>
          <a:p>
            <a:pPr algn="ctr"/>
            <a:r>
              <a:rPr kumimoji="1" lang="en-US" altLang="ja-JP" sz="1600" b="1" dirty="0" smtClean="0">
                <a:solidFill>
                  <a:schemeClr val="bg2">
                    <a:lumMod val="25000"/>
                  </a:schemeClr>
                </a:solidFill>
              </a:rPr>
              <a:t>Nginx</a:t>
            </a:r>
            <a:r>
              <a:rPr kumimoji="1" lang="ja-JP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を再読み込みしてコンフィグを適用させる。当プログラムは</a:t>
            </a:r>
            <a:r>
              <a:rPr kumimoji="1" lang="en-US" altLang="ja-JP" sz="1600" b="1" dirty="0" smtClean="0">
                <a:solidFill>
                  <a:schemeClr val="bg2">
                    <a:lumMod val="25000"/>
                  </a:schemeClr>
                </a:solidFill>
              </a:rPr>
              <a:t>LB</a:t>
            </a:r>
            <a:r>
              <a:rPr kumimoji="1" lang="ja-JP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内で呼び出して実行</a:t>
            </a:r>
            <a:endParaRPr kumimoji="1" lang="en-US" altLang="ja-JP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1064315" y="6459442"/>
            <a:ext cx="4372205" cy="8638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b="1" dirty="0" smtClean="0">
                <a:solidFill>
                  <a:schemeClr val="accent1">
                    <a:lumMod val="50000"/>
                  </a:schemeClr>
                </a:solidFill>
              </a:rPr>
              <a:t>roop_method1.sh</a:t>
            </a:r>
          </a:p>
          <a:p>
            <a:pPr algn="ctr"/>
            <a:r>
              <a:rPr kumimoji="1" lang="ja-JP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２つのプログラムを同時に実行しループするようにしたシェル．</a:t>
            </a:r>
            <a:r>
              <a:rPr kumimoji="1" lang="en-US" altLang="ja-JP" sz="1600" b="1" dirty="0" smtClean="0">
                <a:solidFill>
                  <a:schemeClr val="bg2">
                    <a:lumMod val="25000"/>
                  </a:schemeClr>
                </a:solidFill>
              </a:rPr>
              <a:t>Wait</a:t>
            </a:r>
            <a:r>
              <a:rPr kumimoji="1" lang="ja-JP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は</a:t>
            </a:r>
            <a:r>
              <a:rPr kumimoji="1" lang="en-US" altLang="ja-JP" sz="1600" b="1" dirty="0" smtClean="0">
                <a:solidFill>
                  <a:schemeClr val="bg2">
                    <a:lumMod val="25000"/>
                  </a:schemeClr>
                </a:solidFill>
              </a:rPr>
              <a:t>60S</a:t>
            </a:r>
            <a:endParaRPr kumimoji="1" lang="en-US" altLang="ja-JP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616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直方体 30"/>
          <p:cNvSpPr/>
          <p:nvPr/>
        </p:nvSpPr>
        <p:spPr>
          <a:xfrm>
            <a:off x="4856207" y="1719683"/>
            <a:ext cx="1359462" cy="772790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 flipV="1">
            <a:off x="2039252" y="3555451"/>
            <a:ext cx="2520558" cy="2023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雲 3"/>
          <p:cNvSpPr/>
          <p:nvPr/>
        </p:nvSpPr>
        <p:spPr>
          <a:xfrm>
            <a:off x="547730" y="3102298"/>
            <a:ext cx="1691235" cy="946768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磁気ディスク 4"/>
          <p:cNvSpPr/>
          <p:nvPr/>
        </p:nvSpPr>
        <p:spPr>
          <a:xfrm>
            <a:off x="2538371" y="3061837"/>
            <a:ext cx="1124793" cy="987229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方体 6"/>
          <p:cNvSpPr/>
          <p:nvPr/>
        </p:nvSpPr>
        <p:spPr>
          <a:xfrm>
            <a:off x="4078384" y="3169056"/>
            <a:ext cx="1359462" cy="772790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フローチャート: 代替処理 7"/>
          <p:cNvSpPr/>
          <p:nvPr/>
        </p:nvSpPr>
        <p:spPr>
          <a:xfrm>
            <a:off x="7013266" y="2236449"/>
            <a:ext cx="679730" cy="825388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ローチャート: 代替処理 8"/>
          <p:cNvSpPr/>
          <p:nvPr/>
        </p:nvSpPr>
        <p:spPr>
          <a:xfrm>
            <a:off x="7013266" y="3223677"/>
            <a:ext cx="679730" cy="825388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ローチャート: 代替処理 9"/>
          <p:cNvSpPr/>
          <p:nvPr/>
        </p:nvSpPr>
        <p:spPr>
          <a:xfrm>
            <a:off x="7013266" y="4245986"/>
            <a:ext cx="679730" cy="825388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857868" y="401444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ロードバランサ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538371" y="40613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ルーター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62583" y="3391016"/>
            <a:ext cx="66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WAN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721168" y="245112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サーバ</a:t>
            </a:r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718424" y="3451705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サーバ</a:t>
            </a:r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675910" y="4485336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サーバ</a:t>
            </a:r>
            <a:r>
              <a:rPr kumimoji="1" lang="en-US" altLang="ja-JP" dirty="0"/>
              <a:t>C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058610" y="125199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平均応答速度</a:t>
            </a:r>
            <a:r>
              <a:rPr kumimoji="1" lang="ja-JP" altLang="en-US" dirty="0"/>
              <a:t>の</a:t>
            </a:r>
            <a:r>
              <a:rPr kumimoji="1" lang="ja-JP" altLang="en-US" dirty="0" smtClean="0"/>
              <a:t>計測サーバ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477659" y="516973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冗長的なサーバ</a:t>
            </a:r>
            <a:endParaRPr kumimoji="1" lang="ja-JP" altLang="en-US" dirty="0"/>
          </a:p>
        </p:txBody>
      </p:sp>
      <p:cxnSp>
        <p:nvCxnSpPr>
          <p:cNvPr id="41" name="直線コネクタ 40"/>
          <p:cNvCxnSpPr>
            <a:stCxn id="31" idx="5"/>
            <a:endCxn id="8" idx="1"/>
          </p:cNvCxnSpPr>
          <p:nvPr/>
        </p:nvCxnSpPr>
        <p:spPr>
          <a:xfrm>
            <a:off x="6215669" y="2009479"/>
            <a:ext cx="797597" cy="63966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31" idx="5"/>
            <a:endCxn id="9" idx="1"/>
          </p:cNvCxnSpPr>
          <p:nvPr/>
        </p:nvCxnSpPr>
        <p:spPr>
          <a:xfrm>
            <a:off x="6215669" y="2009479"/>
            <a:ext cx="797597" cy="16268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31" idx="5"/>
            <a:endCxn id="10" idx="1"/>
          </p:cNvCxnSpPr>
          <p:nvPr/>
        </p:nvCxnSpPr>
        <p:spPr>
          <a:xfrm>
            <a:off x="6215669" y="2009479"/>
            <a:ext cx="797597" cy="264920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6338763" y="20094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計測</a:t>
            </a:r>
          </a:p>
        </p:txBody>
      </p:sp>
      <p:cxnSp>
        <p:nvCxnSpPr>
          <p:cNvPr id="53" name="直線矢印コネクタ 52"/>
          <p:cNvCxnSpPr>
            <a:stCxn id="31" idx="3"/>
            <a:endCxn id="7" idx="0"/>
          </p:cNvCxnSpPr>
          <p:nvPr/>
        </p:nvCxnSpPr>
        <p:spPr>
          <a:xfrm flipH="1">
            <a:off x="4854714" y="2492473"/>
            <a:ext cx="584625" cy="67658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4060659" y="2499319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平均応答速度を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指標として送る</a:t>
            </a:r>
            <a:endParaRPr kumimoji="1" lang="en-US" altLang="ja-JP" dirty="0" smtClean="0"/>
          </a:p>
        </p:txBody>
      </p:sp>
      <p:cxnSp>
        <p:nvCxnSpPr>
          <p:cNvPr id="56" name="直線矢印コネクタ 55"/>
          <p:cNvCxnSpPr>
            <a:stCxn id="7" idx="5"/>
            <a:endCxn id="10" idx="1"/>
          </p:cNvCxnSpPr>
          <p:nvPr/>
        </p:nvCxnSpPr>
        <p:spPr>
          <a:xfrm>
            <a:off x="5437846" y="3458852"/>
            <a:ext cx="1575420" cy="11998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5691137" y="40296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割り振る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4364251" y="324433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err="1"/>
              <a:t>．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1180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1A4E16F-9CEB-47A6-B8DF-28924D05829B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294726" y="1237535"/>
            <a:ext cx="2233402" cy="4265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PC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614361" y="1712639"/>
            <a:ext cx="1594131" cy="7868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応答速度計測</a:t>
            </a:r>
            <a:r>
              <a:rPr kumimoji="1" lang="en-US" altLang="ja-JP" dirty="0" smtClean="0">
                <a:solidFill>
                  <a:schemeClr val="tx1"/>
                </a:solidFill>
              </a:rPr>
              <a:t/>
            </a:r>
            <a:br>
              <a:rPr kumimoji="1" lang="en-US" altLang="ja-JP" dirty="0" smtClean="0">
                <a:solidFill>
                  <a:schemeClr val="tx1"/>
                </a:solidFill>
              </a:rPr>
            </a:br>
            <a:r>
              <a:rPr kumimoji="1" lang="ja-JP" altLang="en-US" dirty="0" smtClean="0">
                <a:solidFill>
                  <a:schemeClr val="tx1"/>
                </a:solidFill>
              </a:rPr>
              <a:t>プログラム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614361" y="2870598"/>
            <a:ext cx="1594131" cy="7868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レスポンス</a:t>
            </a:r>
            <a:r>
              <a:rPr kumimoji="1" lang="en-US" altLang="ja-JP" dirty="0" smtClean="0">
                <a:solidFill>
                  <a:schemeClr val="tx1"/>
                </a:solidFill>
              </a:rPr>
              <a:t/>
            </a:r>
            <a:br>
              <a:rPr kumimoji="1" lang="en-US" altLang="ja-JP" dirty="0" smtClean="0">
                <a:solidFill>
                  <a:schemeClr val="tx1"/>
                </a:solidFill>
              </a:rPr>
            </a:br>
            <a:r>
              <a:rPr kumimoji="1" lang="ja-JP" altLang="en-US" dirty="0" smtClean="0">
                <a:solidFill>
                  <a:schemeClr val="tx1"/>
                </a:solidFill>
              </a:rPr>
              <a:t>ログ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614361" y="3950144"/>
            <a:ext cx="1594131" cy="7868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平均を出す</a:t>
            </a:r>
            <a:r>
              <a:rPr kumimoji="1" lang="en-US" altLang="ja-JP" dirty="0" smtClean="0">
                <a:solidFill>
                  <a:schemeClr val="tx1"/>
                </a:solidFill>
              </a:rPr>
              <a:t/>
            </a:r>
            <a:br>
              <a:rPr kumimoji="1" lang="en-US" altLang="ja-JP" dirty="0" smtClean="0">
                <a:solidFill>
                  <a:schemeClr val="tx1"/>
                </a:solidFill>
              </a:rPr>
            </a:br>
            <a:r>
              <a:rPr kumimoji="1" lang="ja-JP" altLang="en-US" dirty="0" smtClean="0">
                <a:solidFill>
                  <a:schemeClr val="tx1"/>
                </a:solidFill>
              </a:rPr>
              <a:t>プログラム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4449860" y="130273"/>
            <a:ext cx="2744465" cy="2015462"/>
            <a:chOff x="4031814" y="1690690"/>
            <a:chExt cx="2744465" cy="2015462"/>
          </a:xfrm>
        </p:grpSpPr>
        <p:sp>
          <p:nvSpPr>
            <p:cNvPr id="9" name="正方形/長方形 8"/>
            <p:cNvSpPr/>
            <p:nvPr/>
          </p:nvSpPr>
          <p:spPr>
            <a:xfrm>
              <a:off x="4031814" y="1690690"/>
              <a:ext cx="2744465" cy="2015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192.168.1.81</a:t>
              </a:r>
              <a:r>
                <a:rPr kumimoji="1" lang="ja-JP" altLang="en-US" dirty="0" smtClean="0"/>
                <a:t>ラズパイ</a:t>
              </a:r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ja-JP" altLang="en-US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4572000" y="2112795"/>
              <a:ext cx="1570276" cy="6227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検索システム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フローチャート: 磁気ディスク 10"/>
            <p:cNvSpPr/>
            <p:nvPr/>
          </p:nvSpPr>
          <p:spPr>
            <a:xfrm>
              <a:off x="4769938" y="2766380"/>
              <a:ext cx="1174399" cy="782637"/>
            </a:xfrm>
            <a:prstGeom prst="flowChartMagneticDisk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観光地</a:t>
              </a:r>
              <a:r>
                <a:rPr kumimoji="1" lang="en-US" altLang="ja-JP" dirty="0" smtClean="0"/>
                <a:t>DB</a:t>
              </a:r>
              <a:endParaRPr kumimoji="1" lang="ja-JP" altLang="en-US" dirty="0"/>
            </a:p>
          </p:txBody>
        </p:sp>
      </p:grpSp>
      <p:grpSp>
        <p:nvGrpSpPr>
          <p:cNvPr id="12" name="グループ化 11"/>
          <p:cNvGrpSpPr/>
          <p:nvPr/>
        </p:nvGrpSpPr>
        <p:grpSpPr>
          <a:xfrm>
            <a:off x="4449860" y="2376799"/>
            <a:ext cx="2744465" cy="2015462"/>
            <a:chOff x="4031814" y="1690690"/>
            <a:chExt cx="2744465" cy="2015462"/>
          </a:xfrm>
        </p:grpSpPr>
        <p:sp>
          <p:nvSpPr>
            <p:cNvPr id="13" name="正方形/長方形 12"/>
            <p:cNvSpPr/>
            <p:nvPr/>
          </p:nvSpPr>
          <p:spPr>
            <a:xfrm>
              <a:off x="4031814" y="1690690"/>
              <a:ext cx="2744465" cy="2015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192.168.1.82</a:t>
              </a:r>
              <a:r>
                <a:rPr kumimoji="1" lang="ja-JP" altLang="en-US" dirty="0" smtClean="0"/>
                <a:t>ラズパイ</a:t>
              </a:r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ja-JP" altLang="en-US" dirty="0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4572000" y="2112795"/>
              <a:ext cx="1570276" cy="6227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検索システム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フローチャート: 磁気ディスク 14"/>
            <p:cNvSpPr/>
            <p:nvPr/>
          </p:nvSpPr>
          <p:spPr>
            <a:xfrm>
              <a:off x="4769938" y="2766380"/>
              <a:ext cx="1174399" cy="782637"/>
            </a:xfrm>
            <a:prstGeom prst="flowChartMagneticDisk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観光地</a:t>
              </a:r>
              <a:r>
                <a:rPr kumimoji="1" lang="en-US" altLang="ja-JP" dirty="0" smtClean="0"/>
                <a:t>DB</a:t>
              </a:r>
              <a:endParaRPr kumimoji="1" lang="ja-JP" altLang="en-US" dirty="0"/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4449859" y="4623325"/>
            <a:ext cx="2744465" cy="2015462"/>
            <a:chOff x="4031814" y="1690690"/>
            <a:chExt cx="2744465" cy="2015462"/>
          </a:xfrm>
        </p:grpSpPr>
        <p:sp>
          <p:nvSpPr>
            <p:cNvPr id="17" name="正方形/長方形 16"/>
            <p:cNvSpPr/>
            <p:nvPr/>
          </p:nvSpPr>
          <p:spPr>
            <a:xfrm>
              <a:off x="4031814" y="1690690"/>
              <a:ext cx="2744465" cy="2015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192.168.1.83</a:t>
              </a:r>
              <a:r>
                <a:rPr kumimoji="1" lang="ja-JP" altLang="en-US" dirty="0" smtClean="0"/>
                <a:t>ラズパイ</a:t>
              </a:r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ja-JP" altLang="en-US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4572000" y="2112795"/>
              <a:ext cx="1570276" cy="6227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検索システム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フローチャート: 磁気ディスク 18"/>
            <p:cNvSpPr/>
            <p:nvPr/>
          </p:nvSpPr>
          <p:spPr>
            <a:xfrm>
              <a:off x="4769938" y="2766380"/>
              <a:ext cx="1174399" cy="782637"/>
            </a:xfrm>
            <a:prstGeom prst="flowChartMagneticDisk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観光地</a:t>
              </a:r>
              <a:r>
                <a:rPr kumimoji="1" lang="en-US" altLang="ja-JP" dirty="0" smtClean="0"/>
                <a:t>DB</a:t>
              </a:r>
              <a:endParaRPr kumimoji="1" lang="ja-JP" altLang="en-US" dirty="0"/>
            </a:p>
          </p:txBody>
        </p:sp>
      </p:grpSp>
      <p:cxnSp>
        <p:nvCxnSpPr>
          <p:cNvPr id="20" name="直線矢印コネクタ 19"/>
          <p:cNvCxnSpPr>
            <a:stCxn id="11" idx="0"/>
          </p:cNvCxnSpPr>
          <p:nvPr/>
        </p:nvCxnSpPr>
        <p:spPr>
          <a:xfrm flipH="1" flipV="1">
            <a:off x="5769621" y="979136"/>
            <a:ext cx="5563" cy="4877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H="1" flipV="1">
            <a:off x="5769621" y="3208636"/>
            <a:ext cx="5563" cy="4877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flipH="1" flipV="1">
            <a:off x="5755966" y="5499965"/>
            <a:ext cx="5563" cy="4877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5" idx="2"/>
            <a:endCxn id="6" idx="0"/>
          </p:cNvCxnSpPr>
          <p:nvPr/>
        </p:nvCxnSpPr>
        <p:spPr>
          <a:xfrm>
            <a:off x="2411427" y="2499535"/>
            <a:ext cx="0" cy="3710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6" idx="2"/>
            <a:endCxn id="7" idx="0"/>
          </p:cNvCxnSpPr>
          <p:nvPr/>
        </p:nvCxnSpPr>
        <p:spPr>
          <a:xfrm>
            <a:off x="2411427" y="3657494"/>
            <a:ext cx="0" cy="2926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endCxn id="18" idx="1"/>
          </p:cNvCxnSpPr>
          <p:nvPr/>
        </p:nvCxnSpPr>
        <p:spPr>
          <a:xfrm>
            <a:off x="3191003" y="2337151"/>
            <a:ext cx="1799042" cy="3019679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5" idx="3"/>
            <a:endCxn id="14" idx="1"/>
          </p:cNvCxnSpPr>
          <p:nvPr/>
        </p:nvCxnSpPr>
        <p:spPr>
          <a:xfrm>
            <a:off x="3208492" y="2106087"/>
            <a:ext cx="1781554" cy="1004217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endCxn id="10" idx="1"/>
          </p:cNvCxnSpPr>
          <p:nvPr/>
        </p:nvCxnSpPr>
        <p:spPr>
          <a:xfrm flipV="1">
            <a:off x="3191003" y="863778"/>
            <a:ext cx="1799043" cy="110231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367237" y="338746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１日の平均を出すアーキテクチャー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6535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4294967295"/>
          </p:nvPr>
        </p:nvSpPr>
        <p:spPr>
          <a:xfrm>
            <a:off x="7314685" y="6611724"/>
            <a:ext cx="2057400" cy="365125"/>
          </a:xfrm>
        </p:spPr>
        <p:txBody>
          <a:bodyPr/>
          <a:lstStyle/>
          <a:p>
            <a:fld id="{C1A4E16F-9CEB-47A6-B8DF-28924D05829B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241813" y="2241722"/>
            <a:ext cx="2744465" cy="2082550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ja-JP" altLang="en-US" dirty="0"/>
          </a:p>
        </p:txBody>
      </p:sp>
      <p:sp>
        <p:nvSpPr>
          <p:cNvPr id="11" name="フローチャート: 磁気ディスク 10"/>
          <p:cNvSpPr/>
          <p:nvPr/>
        </p:nvSpPr>
        <p:spPr>
          <a:xfrm>
            <a:off x="4026847" y="3456314"/>
            <a:ext cx="1174399" cy="782637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観光地</a:t>
            </a:r>
            <a:r>
              <a:rPr kumimoji="1" lang="en-US" altLang="ja-JP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828909" y="2660198"/>
            <a:ext cx="1570276" cy="6227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検索システム</a:t>
            </a:r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425089" y="2247494"/>
            <a:ext cx="237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192.168.1.80</a:t>
            </a:r>
            <a:endParaRPr kumimoji="1" lang="ja-JP" altLang="en-US" dirty="0"/>
          </a:p>
        </p:txBody>
      </p:sp>
      <p:sp>
        <p:nvSpPr>
          <p:cNvPr id="31" name="下矢印 30"/>
          <p:cNvSpPr/>
          <p:nvPr/>
        </p:nvSpPr>
        <p:spPr>
          <a:xfrm rot="10800000">
            <a:off x="4294159" y="3185835"/>
            <a:ext cx="639774" cy="43740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6184219" y="2241722"/>
            <a:ext cx="2744465" cy="2082550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ja-JP" altLang="en-US" dirty="0"/>
          </a:p>
        </p:txBody>
      </p:sp>
      <p:sp>
        <p:nvSpPr>
          <p:cNvPr id="33" name="フローチャート: 磁気ディスク 32"/>
          <p:cNvSpPr/>
          <p:nvPr/>
        </p:nvSpPr>
        <p:spPr>
          <a:xfrm>
            <a:off x="6969253" y="3456314"/>
            <a:ext cx="1174399" cy="782637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観光地</a:t>
            </a:r>
            <a:r>
              <a:rPr kumimoji="1" lang="en-US" altLang="ja-JP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6771315" y="2660198"/>
            <a:ext cx="1570276" cy="6227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検索システム</a:t>
            </a:r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367495" y="2247494"/>
            <a:ext cx="237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192.168.1.80</a:t>
            </a:r>
            <a:endParaRPr kumimoji="1" lang="ja-JP" altLang="en-US" dirty="0"/>
          </a:p>
        </p:txBody>
      </p:sp>
      <p:sp>
        <p:nvSpPr>
          <p:cNvPr id="36" name="下矢印 35"/>
          <p:cNvSpPr/>
          <p:nvPr/>
        </p:nvSpPr>
        <p:spPr>
          <a:xfrm rot="10800000">
            <a:off x="7236565" y="3185835"/>
            <a:ext cx="639774" cy="43740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299407" y="2241722"/>
            <a:ext cx="2744465" cy="2082550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ja-JP" altLang="en-US" dirty="0"/>
          </a:p>
        </p:txBody>
      </p:sp>
      <p:sp>
        <p:nvSpPr>
          <p:cNvPr id="38" name="フローチャート: 磁気ディスク 37"/>
          <p:cNvSpPr/>
          <p:nvPr/>
        </p:nvSpPr>
        <p:spPr>
          <a:xfrm>
            <a:off x="1084441" y="3456314"/>
            <a:ext cx="1174399" cy="782637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観光地</a:t>
            </a:r>
            <a:r>
              <a:rPr kumimoji="1" lang="en-US" altLang="ja-JP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886503" y="2660198"/>
            <a:ext cx="1570276" cy="6227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検索システム</a:t>
            </a:r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82683" y="2247494"/>
            <a:ext cx="237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192.168.1.80</a:t>
            </a:r>
            <a:endParaRPr kumimoji="1" lang="ja-JP" altLang="en-US" dirty="0"/>
          </a:p>
        </p:txBody>
      </p:sp>
      <p:sp>
        <p:nvSpPr>
          <p:cNvPr id="41" name="下矢印 40"/>
          <p:cNvSpPr/>
          <p:nvPr/>
        </p:nvSpPr>
        <p:spPr>
          <a:xfrm rot="10800000">
            <a:off x="1351753" y="3185835"/>
            <a:ext cx="639774" cy="43740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6834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サーバ管理システム提案方式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1A4E16F-9CEB-47A6-B8DF-28924D05829B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102361" y="1728858"/>
            <a:ext cx="2487153" cy="867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現在の応答速度を取得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5214373" y="1831461"/>
            <a:ext cx="2487153" cy="867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１日の応答速度の平均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3184321" y="3155776"/>
            <a:ext cx="2487153" cy="867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現在と１日平均の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応答速度を</a:t>
            </a:r>
            <a:r>
              <a:rPr kumimoji="1" lang="ja-JP" altLang="en-US" dirty="0" smtClean="0">
                <a:solidFill>
                  <a:srgbClr val="FF0000"/>
                </a:solidFill>
              </a:rPr>
              <a:t>比較する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40" name="直線矢印コネクタ 39"/>
          <p:cNvCxnSpPr>
            <a:stCxn id="37" idx="2"/>
            <a:endCxn id="38" idx="3"/>
          </p:cNvCxnSpPr>
          <p:nvPr/>
        </p:nvCxnSpPr>
        <p:spPr>
          <a:xfrm flipH="1">
            <a:off x="5671474" y="2699204"/>
            <a:ext cx="786476" cy="8904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5" idx="2"/>
            <a:endCxn id="38" idx="1"/>
          </p:cNvCxnSpPr>
          <p:nvPr/>
        </p:nvCxnSpPr>
        <p:spPr>
          <a:xfrm>
            <a:off x="2345938" y="2596601"/>
            <a:ext cx="838383" cy="9930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フローチャート: 判断 48"/>
          <p:cNvSpPr/>
          <p:nvPr/>
        </p:nvSpPr>
        <p:spPr>
          <a:xfrm>
            <a:off x="3401491" y="4315796"/>
            <a:ext cx="2052814" cy="8223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平均よりも低い</a:t>
            </a:r>
            <a:endParaRPr kumimoji="1" lang="ja-JP" altLang="en-US" sz="1200" dirty="0"/>
          </a:p>
        </p:txBody>
      </p:sp>
      <p:cxnSp>
        <p:nvCxnSpPr>
          <p:cNvPr id="50" name="直線矢印コネクタ 49"/>
          <p:cNvCxnSpPr>
            <a:stCxn id="38" idx="2"/>
            <a:endCxn id="49" idx="0"/>
          </p:cNvCxnSpPr>
          <p:nvPr/>
        </p:nvCxnSpPr>
        <p:spPr>
          <a:xfrm>
            <a:off x="4427898" y="4023519"/>
            <a:ext cx="0" cy="2922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49" idx="2"/>
            <a:endCxn id="57" idx="0"/>
          </p:cNvCxnSpPr>
          <p:nvPr/>
        </p:nvCxnSpPr>
        <p:spPr>
          <a:xfrm flipH="1">
            <a:off x="4427897" y="5138107"/>
            <a:ext cx="1" cy="3989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正方形/長方形 56"/>
          <p:cNvSpPr/>
          <p:nvPr/>
        </p:nvSpPr>
        <p:spPr>
          <a:xfrm>
            <a:off x="3447150" y="5537069"/>
            <a:ext cx="1961493" cy="423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アラートを送信</a:t>
            </a:r>
            <a:endParaRPr kumimoji="1" lang="ja-JP" altLang="en-US" dirty="0"/>
          </a:p>
        </p:txBody>
      </p:sp>
      <p:grpSp>
        <p:nvGrpSpPr>
          <p:cNvPr id="80" name="グループ化 79"/>
          <p:cNvGrpSpPr/>
          <p:nvPr/>
        </p:nvGrpSpPr>
        <p:grpSpPr>
          <a:xfrm>
            <a:off x="6509857" y="2839976"/>
            <a:ext cx="2608806" cy="2608290"/>
            <a:chOff x="2298138" y="1351370"/>
            <a:chExt cx="3533798" cy="3536219"/>
          </a:xfrm>
        </p:grpSpPr>
        <p:sp>
          <p:nvSpPr>
            <p:cNvPr id="81" name="角丸四角形 80"/>
            <p:cNvSpPr/>
            <p:nvPr/>
          </p:nvSpPr>
          <p:spPr>
            <a:xfrm>
              <a:off x="2298138" y="1351370"/>
              <a:ext cx="3285366" cy="353621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82" name="図 8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0058" y="1620817"/>
              <a:ext cx="3271878" cy="2997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4325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164214" y="548824"/>
            <a:ext cx="3984215" cy="4910667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8" name="円柱 7"/>
          <p:cNvSpPr/>
          <p:nvPr/>
        </p:nvSpPr>
        <p:spPr>
          <a:xfrm>
            <a:off x="4211071" y="3785537"/>
            <a:ext cx="1881651" cy="1363980"/>
          </a:xfrm>
          <a:prstGeom prst="can">
            <a:avLst/>
          </a:prstGeom>
          <a:solidFill>
            <a:srgbClr val="FFD96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393768" y="1329799"/>
            <a:ext cx="1624986" cy="717728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rgbClr val="41719C"/>
                </a:solidFill>
              </a:rPr>
              <a:t>サーバ</a:t>
            </a:r>
            <a:r>
              <a:rPr kumimoji="1" lang="en-US" altLang="ja-JP" b="1" dirty="0" smtClean="0">
                <a:solidFill>
                  <a:srgbClr val="41719C"/>
                </a:solidFill>
              </a:rPr>
              <a:t>X</a:t>
            </a:r>
            <a:r>
              <a:rPr kumimoji="1" lang="ja-JP" altLang="en-US" b="1" dirty="0" smtClean="0">
                <a:solidFill>
                  <a:srgbClr val="41719C"/>
                </a:solidFill>
              </a:rPr>
              <a:t>の</a:t>
            </a:r>
            <a:r>
              <a:rPr kumimoji="1" lang="en-US" altLang="ja-JP" b="1" dirty="0" smtClean="0">
                <a:solidFill>
                  <a:srgbClr val="41719C"/>
                </a:solidFill>
              </a:rPr>
              <a:t/>
            </a:r>
            <a:br>
              <a:rPr kumimoji="1" lang="en-US" altLang="ja-JP" b="1" dirty="0" smtClean="0">
                <a:solidFill>
                  <a:srgbClr val="41719C"/>
                </a:solidFill>
              </a:rPr>
            </a:br>
            <a:r>
              <a:rPr kumimoji="1" lang="ja-JP" altLang="en-US" b="1" dirty="0" smtClean="0">
                <a:solidFill>
                  <a:srgbClr val="41719C"/>
                </a:solidFill>
              </a:rPr>
              <a:t>現在の速度</a:t>
            </a:r>
            <a:endParaRPr kumimoji="1" lang="ja-JP" altLang="en-US" b="1" dirty="0">
              <a:solidFill>
                <a:srgbClr val="41719C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248308" y="1329799"/>
            <a:ext cx="1624986" cy="717728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rgbClr val="41719C"/>
                </a:solidFill>
              </a:rPr>
              <a:t>サーバ</a:t>
            </a:r>
            <a:r>
              <a:rPr kumimoji="1" lang="en-US" altLang="ja-JP" b="1" dirty="0" smtClean="0">
                <a:solidFill>
                  <a:srgbClr val="41719C"/>
                </a:solidFill>
              </a:rPr>
              <a:t>X</a:t>
            </a:r>
            <a:r>
              <a:rPr kumimoji="1" lang="ja-JP" altLang="en-US" b="1" dirty="0" smtClean="0">
                <a:solidFill>
                  <a:srgbClr val="41719C"/>
                </a:solidFill>
              </a:rPr>
              <a:t>の</a:t>
            </a:r>
            <a:r>
              <a:rPr kumimoji="1" lang="en-US" altLang="ja-JP" b="1" dirty="0" smtClean="0">
                <a:solidFill>
                  <a:srgbClr val="41719C"/>
                </a:solidFill>
              </a:rPr>
              <a:t/>
            </a:r>
            <a:br>
              <a:rPr kumimoji="1" lang="en-US" altLang="ja-JP" b="1" dirty="0" smtClean="0">
                <a:solidFill>
                  <a:srgbClr val="41719C"/>
                </a:solidFill>
              </a:rPr>
            </a:br>
            <a:r>
              <a:rPr kumimoji="1" lang="ja-JP" altLang="en-US" b="1" dirty="0" smtClean="0">
                <a:solidFill>
                  <a:srgbClr val="41719C"/>
                </a:solidFill>
              </a:rPr>
              <a:t>平均速度</a:t>
            </a:r>
            <a:endParaRPr kumimoji="1" lang="ja-JP" altLang="en-US" b="1" dirty="0">
              <a:solidFill>
                <a:srgbClr val="41719C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881449" y="2592409"/>
            <a:ext cx="2549731" cy="611868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rgbClr val="41719C"/>
                </a:solidFill>
              </a:rPr>
              <a:t>サーバ応答速度</a:t>
            </a:r>
            <a:r>
              <a:rPr kumimoji="1" lang="en-US" altLang="ja-JP" b="1" dirty="0" smtClean="0">
                <a:solidFill>
                  <a:srgbClr val="41719C"/>
                </a:solidFill>
              </a:rPr>
              <a:t/>
            </a:r>
            <a:br>
              <a:rPr kumimoji="1" lang="en-US" altLang="ja-JP" b="1" dirty="0" smtClean="0">
                <a:solidFill>
                  <a:srgbClr val="41719C"/>
                </a:solidFill>
              </a:rPr>
            </a:br>
            <a:r>
              <a:rPr kumimoji="1" lang="ja-JP" altLang="en-US" b="1" dirty="0" smtClean="0">
                <a:solidFill>
                  <a:srgbClr val="41719C"/>
                </a:solidFill>
              </a:rPr>
              <a:t>評価アルゴリズム</a:t>
            </a:r>
            <a:endParaRPr kumimoji="1" lang="ja-JP" altLang="en-US" b="1" dirty="0">
              <a:solidFill>
                <a:srgbClr val="41719C"/>
              </a:solidFill>
            </a:endParaRPr>
          </a:p>
        </p:txBody>
      </p:sp>
      <p:sp>
        <p:nvSpPr>
          <p:cNvPr id="32" name="下矢印 31"/>
          <p:cNvSpPr/>
          <p:nvPr/>
        </p:nvSpPr>
        <p:spPr>
          <a:xfrm>
            <a:off x="4836428" y="2106246"/>
            <a:ext cx="639774" cy="43740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810092" y="747805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評価付けシステム</a:t>
            </a:r>
            <a:endParaRPr kumimoji="1" lang="ja-JP" altLang="en-US" sz="2400" b="1" dirty="0"/>
          </a:p>
        </p:txBody>
      </p:sp>
      <p:sp>
        <p:nvSpPr>
          <p:cNvPr id="41" name="下矢印 40"/>
          <p:cNvSpPr/>
          <p:nvPr/>
        </p:nvSpPr>
        <p:spPr>
          <a:xfrm>
            <a:off x="4813644" y="3276204"/>
            <a:ext cx="639774" cy="43740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929485" y="4219363"/>
            <a:ext cx="2377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評価済み</a:t>
            </a:r>
            <a:endParaRPr kumimoji="1" lang="en-US" altLang="ja-JP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kumimoji="1" lang="ja-JP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応答速度を</a:t>
            </a:r>
            <a:r>
              <a:rPr kumimoji="1" lang="en-US" altLang="ja-JP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kumimoji="1" lang="en-US" altLang="ja-JP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kumimoji="1" lang="en-US" altLang="ja-JP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r>
              <a:rPr kumimoji="1" lang="ja-JP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へ保管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177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/>
          <p:cNvGrpSpPr/>
          <p:nvPr/>
        </p:nvGrpSpPr>
        <p:grpSpPr>
          <a:xfrm>
            <a:off x="2635769" y="668866"/>
            <a:ext cx="3984215" cy="5200819"/>
            <a:chOff x="4591569" y="626533"/>
            <a:chExt cx="3984215" cy="5200819"/>
          </a:xfrm>
        </p:grpSpPr>
        <p:sp>
          <p:nvSpPr>
            <p:cNvPr id="23" name="正方形/長方形 22"/>
            <p:cNvSpPr/>
            <p:nvPr/>
          </p:nvSpPr>
          <p:spPr>
            <a:xfrm>
              <a:off x="4591569" y="626533"/>
              <a:ext cx="3984215" cy="5200819"/>
            </a:xfrm>
            <a:prstGeom prst="rect">
              <a:avLst/>
            </a:prstGeom>
            <a:solidFill>
              <a:srgbClr val="BDE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endParaRPr kumimoji="1" lang="ja-JP" altLang="en-US" b="1" dirty="0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4845376" y="1314565"/>
              <a:ext cx="3591662" cy="10255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ja-JP" alt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応答速度計測プログラム</a:t>
              </a:r>
              <a:endParaRPr kumimoji="1" lang="en-US" altLang="ja-JP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6365787" y="3582829"/>
              <a:ext cx="2056989" cy="657818"/>
            </a:xfrm>
            <a:prstGeom prst="rect">
              <a:avLst/>
            </a:prstGeom>
            <a:solidFill>
              <a:srgbClr val="DE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過去</a:t>
              </a:r>
              <a:r>
                <a:rPr kumimoji="1" lang="en-US" altLang="ja-JP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24</a:t>
              </a:r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時間のデータを抽出</a:t>
              </a:r>
              <a:endParaRPr kumimoji="1" lang="en-US" altLang="ja-JP" sz="1400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角丸四角形 25"/>
            <p:cNvSpPr/>
            <p:nvPr/>
          </p:nvSpPr>
          <p:spPr>
            <a:xfrm>
              <a:off x="5461951" y="1711633"/>
              <a:ext cx="2358511" cy="46243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>
                  <a:solidFill>
                    <a:schemeClr val="tx1"/>
                  </a:solidFill>
                </a:rPr>
                <a:t>1</a:t>
              </a:r>
              <a:r>
                <a:rPr kumimoji="1" lang="ja-JP" altLang="en-US" b="1" dirty="0" smtClean="0">
                  <a:solidFill>
                    <a:schemeClr val="tx1"/>
                  </a:solidFill>
                </a:rPr>
                <a:t>分に</a:t>
              </a:r>
              <a:r>
                <a:rPr kumimoji="1" lang="en-US" altLang="ja-JP" b="1" dirty="0" smtClean="0">
                  <a:solidFill>
                    <a:schemeClr val="tx1"/>
                  </a:solidFill>
                </a:rPr>
                <a:t>1</a:t>
              </a:r>
              <a:r>
                <a:rPr kumimoji="1" lang="ja-JP" altLang="en-US" b="1" dirty="0" smtClean="0">
                  <a:solidFill>
                    <a:schemeClr val="tx1"/>
                  </a:solidFill>
                </a:rPr>
                <a:t>回計測</a:t>
              </a:r>
              <a:endParaRPr kumimoji="1" lang="en-US" altLang="ja-JP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4798085" y="3575208"/>
              <a:ext cx="1461259" cy="657818"/>
            </a:xfrm>
            <a:prstGeom prst="rect">
              <a:avLst/>
            </a:prstGeom>
            <a:solidFill>
              <a:srgbClr val="DE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>
                  <a:solidFill>
                    <a:schemeClr val="accent1">
                      <a:lumMod val="50000"/>
                    </a:schemeClr>
                  </a:solidFill>
                </a:rPr>
                <a:t>直近</a:t>
              </a:r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の応答速度を抽出</a:t>
              </a:r>
              <a:endParaRPr kumimoji="1" lang="en-US" altLang="ja-JP" sz="1400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6718499" y="4757272"/>
              <a:ext cx="1467335" cy="657818"/>
            </a:xfrm>
            <a:prstGeom prst="rect">
              <a:avLst/>
            </a:prstGeom>
            <a:solidFill>
              <a:srgbClr val="FFD9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 smtClean="0">
                  <a:solidFill>
                    <a:schemeClr val="tx1"/>
                  </a:solidFill>
                </a:rPr>
                <a:t>平均の応答速度</a:t>
              </a:r>
              <a:endParaRPr kumimoji="1" lang="en-US" altLang="ja-JP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5414125" y="777831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b="1" dirty="0" smtClean="0"/>
                <a:t>応答速度の計測</a:t>
              </a:r>
              <a:endParaRPr kumimoji="1" lang="ja-JP" altLang="en-US" sz="2400" b="1" dirty="0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4841379" y="4754620"/>
              <a:ext cx="1467335" cy="6578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>
                  <a:solidFill>
                    <a:schemeClr val="tx1"/>
                  </a:solidFill>
                </a:rPr>
                <a:t>現在</a:t>
              </a:r>
              <a:r>
                <a:rPr kumimoji="1" lang="ja-JP" altLang="en-US" sz="1400" b="1" dirty="0" smtClean="0">
                  <a:solidFill>
                    <a:schemeClr val="tx1"/>
                  </a:solidFill>
                </a:rPr>
                <a:t>の応答速度</a:t>
              </a:r>
              <a:endParaRPr kumimoji="1" lang="en-US" altLang="ja-JP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4845376" y="2568001"/>
              <a:ext cx="3591662" cy="786896"/>
            </a:xfrm>
            <a:prstGeom prst="rect">
              <a:avLst/>
            </a:prstGeom>
            <a:solidFill>
              <a:srgbClr val="DE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 smtClean="0">
                  <a:solidFill>
                    <a:srgbClr val="41719C"/>
                  </a:solidFill>
                </a:rPr>
                <a:t>応</a:t>
              </a:r>
              <a:r>
                <a:rPr kumimoji="1" lang="ja-JP" alt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答計測テーブルへ挿入</a:t>
              </a:r>
              <a:endParaRPr kumimoji="1" lang="en-US" altLang="ja-JP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2" name="下矢印 41"/>
            <p:cNvSpPr/>
            <p:nvPr/>
          </p:nvSpPr>
          <p:spPr>
            <a:xfrm>
              <a:off x="6321319" y="2192087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下矢印 42"/>
            <p:cNvSpPr/>
            <p:nvPr/>
          </p:nvSpPr>
          <p:spPr>
            <a:xfrm>
              <a:off x="5262270" y="3191596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下矢印 43"/>
            <p:cNvSpPr/>
            <p:nvPr/>
          </p:nvSpPr>
          <p:spPr>
            <a:xfrm>
              <a:off x="7074394" y="3208671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下矢印 44"/>
            <p:cNvSpPr/>
            <p:nvPr/>
          </p:nvSpPr>
          <p:spPr>
            <a:xfrm>
              <a:off x="7074394" y="4289386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下矢印 45"/>
            <p:cNvSpPr/>
            <p:nvPr/>
          </p:nvSpPr>
          <p:spPr>
            <a:xfrm>
              <a:off x="5259156" y="4289582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815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/>
          <p:cNvGrpSpPr/>
          <p:nvPr/>
        </p:nvGrpSpPr>
        <p:grpSpPr>
          <a:xfrm>
            <a:off x="2635769" y="668866"/>
            <a:ext cx="3984215" cy="5200819"/>
            <a:chOff x="4591569" y="626533"/>
            <a:chExt cx="3984215" cy="5200819"/>
          </a:xfrm>
        </p:grpSpPr>
        <p:sp>
          <p:nvSpPr>
            <p:cNvPr id="23" name="正方形/長方形 22"/>
            <p:cNvSpPr/>
            <p:nvPr/>
          </p:nvSpPr>
          <p:spPr>
            <a:xfrm>
              <a:off x="4591569" y="626533"/>
              <a:ext cx="3984215" cy="5200819"/>
            </a:xfrm>
            <a:prstGeom prst="rect">
              <a:avLst/>
            </a:prstGeom>
            <a:solidFill>
              <a:srgbClr val="BDE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endParaRPr kumimoji="1" lang="ja-JP" altLang="en-US" b="1" dirty="0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4845376" y="1314565"/>
              <a:ext cx="3591662" cy="10255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ja-JP" alt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応答速度計測プログラム</a:t>
              </a:r>
              <a:endParaRPr kumimoji="1" lang="en-US" altLang="ja-JP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6365787" y="3582829"/>
              <a:ext cx="2056989" cy="657818"/>
            </a:xfrm>
            <a:prstGeom prst="rect">
              <a:avLst/>
            </a:prstGeom>
            <a:solidFill>
              <a:srgbClr val="DE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過去</a:t>
              </a:r>
              <a:r>
                <a:rPr kumimoji="1" lang="en-US" altLang="ja-JP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24</a:t>
              </a:r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時間のデータを抽出</a:t>
              </a:r>
              <a:endParaRPr kumimoji="1" lang="en-US" altLang="ja-JP" sz="1400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角丸四角形 25"/>
            <p:cNvSpPr/>
            <p:nvPr/>
          </p:nvSpPr>
          <p:spPr>
            <a:xfrm>
              <a:off x="5461951" y="1711633"/>
              <a:ext cx="2358511" cy="46243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>
                  <a:solidFill>
                    <a:schemeClr val="tx1"/>
                  </a:solidFill>
                </a:rPr>
                <a:t>1</a:t>
              </a:r>
              <a:r>
                <a:rPr kumimoji="1" lang="ja-JP" altLang="en-US" b="1" dirty="0" smtClean="0">
                  <a:solidFill>
                    <a:schemeClr val="tx1"/>
                  </a:solidFill>
                </a:rPr>
                <a:t>分に</a:t>
              </a:r>
              <a:r>
                <a:rPr kumimoji="1" lang="en-US" altLang="ja-JP" b="1" dirty="0" smtClean="0">
                  <a:solidFill>
                    <a:schemeClr val="tx1"/>
                  </a:solidFill>
                </a:rPr>
                <a:t>1</a:t>
              </a:r>
              <a:r>
                <a:rPr kumimoji="1" lang="ja-JP" altLang="en-US" b="1" dirty="0" smtClean="0">
                  <a:solidFill>
                    <a:schemeClr val="tx1"/>
                  </a:solidFill>
                </a:rPr>
                <a:t>回計測</a:t>
              </a:r>
              <a:endParaRPr kumimoji="1" lang="en-US" altLang="ja-JP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4798085" y="3575208"/>
              <a:ext cx="1461259" cy="657818"/>
            </a:xfrm>
            <a:prstGeom prst="rect">
              <a:avLst/>
            </a:prstGeom>
            <a:solidFill>
              <a:srgbClr val="DE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>
                  <a:solidFill>
                    <a:schemeClr val="accent1">
                      <a:lumMod val="50000"/>
                    </a:schemeClr>
                  </a:solidFill>
                </a:rPr>
                <a:t>直近</a:t>
              </a:r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の応答速度を抽出</a:t>
              </a:r>
              <a:endParaRPr kumimoji="1" lang="en-US" altLang="ja-JP" sz="1400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6718499" y="4757272"/>
              <a:ext cx="1467335" cy="657818"/>
            </a:xfrm>
            <a:prstGeom prst="rect">
              <a:avLst/>
            </a:prstGeom>
            <a:solidFill>
              <a:srgbClr val="FFD9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 smtClean="0">
                  <a:solidFill>
                    <a:schemeClr val="tx1"/>
                  </a:solidFill>
                </a:rPr>
                <a:t>平均の応答速度</a:t>
              </a:r>
              <a:endParaRPr kumimoji="1" lang="en-US" altLang="ja-JP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5414125" y="777831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b="1" dirty="0" smtClean="0"/>
                <a:t>応答速度の計測</a:t>
              </a:r>
              <a:endParaRPr kumimoji="1" lang="ja-JP" altLang="en-US" sz="2400" b="1" dirty="0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4841379" y="4754620"/>
              <a:ext cx="1467335" cy="6578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>
                  <a:solidFill>
                    <a:schemeClr val="tx1"/>
                  </a:solidFill>
                </a:rPr>
                <a:t>現在</a:t>
              </a:r>
              <a:r>
                <a:rPr kumimoji="1" lang="ja-JP" altLang="en-US" sz="1400" b="1" dirty="0" smtClean="0">
                  <a:solidFill>
                    <a:schemeClr val="tx1"/>
                  </a:solidFill>
                </a:rPr>
                <a:t>の応答速度</a:t>
              </a:r>
              <a:endParaRPr kumimoji="1" lang="en-US" altLang="ja-JP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42" name="下矢印 41"/>
            <p:cNvSpPr/>
            <p:nvPr/>
          </p:nvSpPr>
          <p:spPr>
            <a:xfrm>
              <a:off x="6321319" y="2192087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下矢印 42"/>
            <p:cNvSpPr/>
            <p:nvPr/>
          </p:nvSpPr>
          <p:spPr>
            <a:xfrm>
              <a:off x="5262270" y="3191596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下矢印 43"/>
            <p:cNvSpPr/>
            <p:nvPr/>
          </p:nvSpPr>
          <p:spPr>
            <a:xfrm>
              <a:off x="7074394" y="3208671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下矢印 44"/>
            <p:cNvSpPr/>
            <p:nvPr/>
          </p:nvSpPr>
          <p:spPr>
            <a:xfrm>
              <a:off x="7074394" y="4289386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下矢印 45"/>
            <p:cNvSpPr/>
            <p:nvPr/>
          </p:nvSpPr>
          <p:spPr>
            <a:xfrm>
              <a:off x="5259156" y="4289582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77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2900777" y="104063"/>
            <a:ext cx="2744466" cy="6508514"/>
            <a:chOff x="5076711" y="95597"/>
            <a:chExt cx="2744466" cy="6508514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5076711" y="95597"/>
              <a:ext cx="2744466" cy="6508514"/>
              <a:chOff x="5076711" y="95597"/>
              <a:chExt cx="2744466" cy="6508514"/>
            </a:xfrm>
          </p:grpSpPr>
          <p:sp>
            <p:nvSpPr>
              <p:cNvPr id="36" name="正方形/長方形 35"/>
              <p:cNvSpPr/>
              <p:nvPr/>
            </p:nvSpPr>
            <p:spPr>
              <a:xfrm>
                <a:off x="5076712" y="95597"/>
                <a:ext cx="2744465" cy="2015462"/>
              </a:xfrm>
              <a:prstGeom prst="rect">
                <a:avLst/>
              </a:prstGeom>
              <a:solidFill>
                <a:srgbClr val="BDE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700" b="1" dirty="0" smtClean="0">
                    <a:solidFill>
                      <a:schemeClr val="tx1"/>
                    </a:solidFill>
                  </a:rPr>
                  <a:t>192.168.1.81raspberry </a:t>
                </a:r>
                <a:r>
                  <a:rPr kumimoji="1" lang="en-US" altLang="ja-JP" sz="1700" b="1" dirty="0">
                    <a:solidFill>
                      <a:schemeClr val="tx1"/>
                    </a:solidFill>
                  </a:rPr>
                  <a:t>pi 4</a:t>
                </a:r>
              </a:p>
              <a:p>
                <a:pPr algn="ctr"/>
                <a:endParaRPr kumimoji="1" lang="en-US" altLang="ja-JP" sz="1700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sz="1700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sz="1700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sz="1700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sz="1700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sz="1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正方形/長方形 36"/>
              <p:cNvSpPr/>
              <p:nvPr/>
            </p:nvSpPr>
            <p:spPr>
              <a:xfrm>
                <a:off x="5616898" y="517702"/>
                <a:ext cx="1570276" cy="622799"/>
              </a:xfrm>
              <a:prstGeom prst="rect">
                <a:avLst/>
              </a:prstGeom>
              <a:solidFill>
                <a:srgbClr val="DEEBF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検索システム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38" name="フローチャート: 磁気ディスク 37"/>
              <p:cNvSpPr/>
              <p:nvPr/>
            </p:nvSpPr>
            <p:spPr>
              <a:xfrm>
                <a:off x="5814836" y="1234461"/>
                <a:ext cx="1174399" cy="782637"/>
              </a:xfrm>
              <a:prstGeom prst="flowChartMagneticDisk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観光地</a:t>
                </a:r>
                <a:r>
                  <a:rPr kumimoji="1" lang="en-US" altLang="ja-JP" b="1" dirty="0" smtClean="0">
                    <a:solidFill>
                      <a:srgbClr val="41719C"/>
                    </a:solidFill>
                  </a:rPr>
                  <a:t>DB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39" name="正方形/長方形 38"/>
              <p:cNvSpPr/>
              <p:nvPr/>
            </p:nvSpPr>
            <p:spPr>
              <a:xfrm>
                <a:off x="5076712" y="2342123"/>
                <a:ext cx="2744465" cy="2015462"/>
              </a:xfrm>
              <a:prstGeom prst="rect">
                <a:avLst/>
              </a:prstGeom>
              <a:solidFill>
                <a:srgbClr val="BDE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700" b="1" dirty="0" smtClean="0">
                    <a:solidFill>
                      <a:schemeClr val="tx1"/>
                    </a:solidFill>
                  </a:rPr>
                  <a:t>192.168.1.82 </a:t>
                </a:r>
                <a:r>
                  <a:rPr kumimoji="1" lang="en-US" altLang="ja-JP" sz="1700" b="1" dirty="0">
                    <a:solidFill>
                      <a:schemeClr val="tx1"/>
                    </a:solidFill>
                  </a:rPr>
                  <a:t>raspberry pi 4</a:t>
                </a: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正方形/長方形 39"/>
              <p:cNvSpPr/>
              <p:nvPr/>
            </p:nvSpPr>
            <p:spPr>
              <a:xfrm>
                <a:off x="5616898" y="2764228"/>
                <a:ext cx="1570276" cy="622799"/>
              </a:xfrm>
              <a:prstGeom prst="rect">
                <a:avLst/>
              </a:prstGeom>
              <a:solidFill>
                <a:srgbClr val="DEEBF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検索システム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41" name="フローチャート: 磁気ディスク 40"/>
              <p:cNvSpPr/>
              <p:nvPr/>
            </p:nvSpPr>
            <p:spPr>
              <a:xfrm>
                <a:off x="5814836" y="3480987"/>
                <a:ext cx="1174399" cy="782637"/>
              </a:xfrm>
              <a:prstGeom prst="flowChartMagneticDisk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観光地</a:t>
                </a:r>
                <a:r>
                  <a:rPr kumimoji="1" lang="en-US" altLang="ja-JP" b="1" dirty="0" smtClean="0">
                    <a:solidFill>
                      <a:srgbClr val="41719C"/>
                    </a:solidFill>
                  </a:rPr>
                  <a:t>DB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42" name="正方形/長方形 41"/>
              <p:cNvSpPr/>
              <p:nvPr/>
            </p:nvSpPr>
            <p:spPr>
              <a:xfrm>
                <a:off x="5076711" y="4588649"/>
                <a:ext cx="2744465" cy="2015462"/>
              </a:xfrm>
              <a:prstGeom prst="rect">
                <a:avLst/>
              </a:prstGeom>
              <a:solidFill>
                <a:srgbClr val="BDE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700" b="1" dirty="0" smtClean="0">
                    <a:solidFill>
                      <a:schemeClr val="tx1"/>
                    </a:solidFill>
                  </a:rPr>
                  <a:t>192.168.1.83 </a:t>
                </a:r>
                <a:r>
                  <a:rPr kumimoji="1" lang="en-US" altLang="ja-JP" sz="1700" b="1" dirty="0">
                    <a:solidFill>
                      <a:schemeClr val="tx1"/>
                    </a:solidFill>
                  </a:rPr>
                  <a:t>raspberry pi 4</a:t>
                </a: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正方形/長方形 42"/>
              <p:cNvSpPr/>
              <p:nvPr/>
            </p:nvSpPr>
            <p:spPr>
              <a:xfrm>
                <a:off x="5616897" y="5010754"/>
                <a:ext cx="1570276" cy="622799"/>
              </a:xfrm>
              <a:prstGeom prst="rect">
                <a:avLst/>
              </a:prstGeom>
              <a:solidFill>
                <a:srgbClr val="DEEBF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検索システム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44" name="フローチャート: 磁気ディスク 43"/>
              <p:cNvSpPr/>
              <p:nvPr/>
            </p:nvSpPr>
            <p:spPr>
              <a:xfrm>
                <a:off x="5814836" y="5727513"/>
                <a:ext cx="1174399" cy="782637"/>
              </a:xfrm>
              <a:prstGeom prst="flowChartMagneticDisk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観光地</a:t>
                </a:r>
                <a:r>
                  <a:rPr kumimoji="1" lang="en-US" altLang="ja-JP" b="1" dirty="0" smtClean="0">
                    <a:solidFill>
                      <a:srgbClr val="41719C"/>
                    </a:solidFill>
                  </a:rPr>
                  <a:t>DB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</p:grpSp>
        <p:sp>
          <p:nvSpPr>
            <p:cNvPr id="66" name="下矢印 65"/>
            <p:cNvSpPr/>
            <p:nvPr/>
          </p:nvSpPr>
          <p:spPr>
            <a:xfrm rot="10800000">
              <a:off x="6224721" y="3257909"/>
              <a:ext cx="354627" cy="403202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下矢印 66"/>
            <p:cNvSpPr/>
            <p:nvPr/>
          </p:nvSpPr>
          <p:spPr>
            <a:xfrm rot="10800000">
              <a:off x="6224721" y="938899"/>
              <a:ext cx="354627" cy="403202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下矢印 67"/>
            <p:cNvSpPr/>
            <p:nvPr/>
          </p:nvSpPr>
          <p:spPr>
            <a:xfrm rot="10800000">
              <a:off x="6224721" y="5431951"/>
              <a:ext cx="354627" cy="403202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626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363172"/>
              </p:ext>
            </p:extLst>
          </p:nvPr>
        </p:nvGraphicFramePr>
        <p:xfrm>
          <a:off x="1523999" y="1405466"/>
          <a:ext cx="4568050" cy="2123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92468">
                  <a:extLst>
                    <a:ext uri="{9D8B030D-6E8A-4147-A177-3AD203B41FA5}">
                      <a16:colId xmlns:a16="http://schemas.microsoft.com/office/drawing/2014/main" val="2128745079"/>
                    </a:ext>
                  </a:extLst>
                </a:gridCol>
                <a:gridCol w="1400493">
                  <a:extLst>
                    <a:ext uri="{9D8B030D-6E8A-4147-A177-3AD203B41FA5}">
                      <a16:colId xmlns:a16="http://schemas.microsoft.com/office/drawing/2014/main" val="1451391942"/>
                    </a:ext>
                  </a:extLst>
                </a:gridCol>
                <a:gridCol w="2475089">
                  <a:extLst>
                    <a:ext uri="{9D8B030D-6E8A-4147-A177-3AD203B41FA5}">
                      <a16:colId xmlns:a16="http://schemas.microsoft.com/office/drawing/2014/main" val="909392004"/>
                    </a:ext>
                  </a:extLst>
                </a:gridCol>
              </a:tblGrid>
              <a:tr h="63161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時刻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応答速度</a:t>
                      </a:r>
                      <a:r>
                        <a:rPr kumimoji="1" lang="en-US" altLang="ja-JP" dirty="0" smtClean="0"/>
                        <a:t>(S)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ロードバランサの</a:t>
                      </a:r>
                      <a:r>
                        <a:rPr kumimoji="1" lang="en-US" altLang="ja-JP" dirty="0" smtClean="0"/>
                        <a:t/>
                      </a:r>
                      <a:br>
                        <a:rPr kumimoji="1" lang="en-US" altLang="ja-JP" dirty="0" smtClean="0"/>
                      </a:br>
                      <a:r>
                        <a:rPr kumimoji="1" lang="ja-JP" altLang="en-US" dirty="0" smtClean="0"/>
                        <a:t>リバース先</a:t>
                      </a:r>
                      <a:r>
                        <a:rPr kumimoji="1" lang="en-US" altLang="ja-JP" dirty="0" smtClean="0"/>
                        <a:t>(IP)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2750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1:00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0.5536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192.168.1.81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4607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2:00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0.4328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192.168.1.82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7667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3:00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0.3254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192.168.1.83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9572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4:00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0.2329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192.168.1.81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0723252"/>
                  </a:ext>
                </a:extLst>
              </a:tr>
            </a:tbl>
          </a:graphicData>
        </a:graphic>
      </p:graphicFrame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685" y="4260930"/>
            <a:ext cx="4341752" cy="226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345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角丸四角形 12"/>
          <p:cNvSpPr/>
          <p:nvPr/>
        </p:nvSpPr>
        <p:spPr>
          <a:xfrm rot="16200000">
            <a:off x="3493235" y="705248"/>
            <a:ext cx="1944129" cy="6844159"/>
          </a:xfrm>
          <a:prstGeom prst="roundRect">
            <a:avLst/>
          </a:prstGeom>
          <a:solidFill>
            <a:schemeClr val="accent5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 rotWithShape="1">
          <a:blip r:embed="rId2"/>
          <a:srcRect t="68231"/>
          <a:stretch/>
        </p:blipFill>
        <p:spPr>
          <a:xfrm>
            <a:off x="5442252" y="3293135"/>
            <a:ext cx="1753870" cy="1390531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2"/>
          <a:srcRect t="33267" b="32459"/>
          <a:stretch/>
        </p:blipFill>
        <p:spPr>
          <a:xfrm>
            <a:off x="3472415" y="3278816"/>
            <a:ext cx="1753870" cy="1457252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 rotWithShape="1">
          <a:blip r:embed="rId2"/>
          <a:srcRect t="-613" b="66339"/>
          <a:stretch/>
        </p:blipFill>
        <p:spPr>
          <a:xfrm>
            <a:off x="1502578" y="3293135"/>
            <a:ext cx="1753870" cy="1459409"/>
          </a:xfrm>
          <a:prstGeom prst="rect">
            <a:avLst/>
          </a:prstGeom>
        </p:spPr>
      </p:pic>
      <p:sp>
        <p:nvSpPr>
          <p:cNvPr id="19" name="正方形/長方形 18"/>
          <p:cNvSpPr/>
          <p:nvPr/>
        </p:nvSpPr>
        <p:spPr>
          <a:xfrm>
            <a:off x="1583579" y="3371563"/>
            <a:ext cx="1505612" cy="211896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3580067" y="3396277"/>
            <a:ext cx="1505612" cy="211896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5584102" y="3397421"/>
            <a:ext cx="1505612" cy="211896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 rot="16200000">
            <a:off x="7421028" y="3602003"/>
            <a:ext cx="473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>
                <a:solidFill>
                  <a:schemeClr val="bg1"/>
                </a:solidFill>
              </a:rPr>
              <a:t>・</a:t>
            </a:r>
            <a:endParaRPr kumimoji="1" lang="en-US" altLang="ja-JP" sz="1200" b="1" dirty="0" smtClean="0">
              <a:solidFill>
                <a:schemeClr val="bg1"/>
              </a:solidFill>
            </a:endParaRPr>
          </a:p>
          <a:p>
            <a:r>
              <a:rPr kumimoji="1" lang="ja-JP" altLang="en-US" sz="1200" b="1" dirty="0" smtClean="0">
                <a:solidFill>
                  <a:schemeClr val="bg1"/>
                </a:solidFill>
              </a:rPr>
              <a:t>・</a:t>
            </a:r>
            <a:endParaRPr kumimoji="1" lang="ja-JP" altLang="en-US" sz="1200" b="1" dirty="0">
              <a:solidFill>
                <a:schemeClr val="bg1"/>
              </a:solidFill>
            </a:endParaRPr>
          </a:p>
          <a:p>
            <a:r>
              <a:rPr kumimoji="1" lang="ja-JP" altLang="en-US" sz="1200" b="1" dirty="0">
                <a:solidFill>
                  <a:schemeClr val="bg1"/>
                </a:solidFill>
              </a:rPr>
              <a:t>・</a:t>
            </a:r>
          </a:p>
          <a:p>
            <a:endParaRPr kumimoji="1" lang="ja-JP" altLang="en-US" b="1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395118" y="4621251"/>
            <a:ext cx="188253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>
                    <a:lumMod val="95000"/>
                  </a:schemeClr>
                </a:solidFill>
              </a:rPr>
              <a:t>WEB</a:t>
            </a:r>
            <a:r>
              <a:rPr kumimoji="1" lang="ja-JP" altLang="en-US" sz="2400" b="1" dirty="0" smtClean="0">
                <a:solidFill>
                  <a:schemeClr val="bg1">
                    <a:lumMod val="95000"/>
                  </a:schemeClr>
                </a:solidFill>
              </a:rPr>
              <a:t>サーバ</a:t>
            </a:r>
            <a:r>
              <a:rPr kumimoji="1" lang="en-US" altLang="ja-JP" sz="2400" b="1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kumimoji="1" lang="ja-JP" altLang="en-U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423072" y="4629489"/>
            <a:ext cx="188253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>
                    <a:lumMod val="95000"/>
                  </a:schemeClr>
                </a:solidFill>
              </a:rPr>
              <a:t>WEB</a:t>
            </a:r>
            <a:r>
              <a:rPr kumimoji="1" lang="ja-JP" altLang="en-US" sz="2400" b="1" dirty="0" smtClean="0">
                <a:solidFill>
                  <a:schemeClr val="bg1">
                    <a:lumMod val="95000"/>
                  </a:schemeClr>
                </a:solidFill>
              </a:rPr>
              <a:t>サーバ</a:t>
            </a:r>
            <a:r>
              <a:rPr kumimoji="1" lang="en-US" altLang="ja-JP" sz="2400" b="1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kumimoji="1" lang="ja-JP" altLang="en-U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417674" y="4637727"/>
            <a:ext cx="188253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>
                    <a:lumMod val="95000"/>
                  </a:schemeClr>
                </a:solidFill>
              </a:rPr>
              <a:t>WEB</a:t>
            </a:r>
            <a:r>
              <a:rPr kumimoji="1" lang="ja-JP" altLang="en-US" sz="2400" b="1" dirty="0" smtClean="0">
                <a:solidFill>
                  <a:schemeClr val="bg1">
                    <a:lumMod val="95000"/>
                  </a:schemeClr>
                </a:solidFill>
              </a:rPr>
              <a:t>サーバ</a:t>
            </a:r>
            <a:r>
              <a:rPr kumimoji="1" lang="en-US" altLang="ja-JP" sz="2400" b="1" dirty="0" smtClean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kumimoji="1" lang="ja-JP" altLang="en-U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626609" y="3278816"/>
            <a:ext cx="18825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smtClean="0"/>
              <a:t>192.168.1.81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591767" y="3278816"/>
            <a:ext cx="18825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smtClean="0"/>
              <a:t>192.168.1.82</a:t>
            </a:r>
            <a:endParaRPr kumimoji="1" lang="ja-JP" altLang="en-US" sz="2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556925" y="3278816"/>
            <a:ext cx="18825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smtClean="0"/>
              <a:t>192.168.1.83</a:t>
            </a:r>
            <a:endParaRPr kumimoji="1" lang="ja-JP" altLang="en-US" sz="2000" b="1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313" y="172338"/>
            <a:ext cx="4761389" cy="29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6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2035543" y="1351055"/>
            <a:ext cx="3984215" cy="3819677"/>
            <a:chOff x="2035543" y="1351055"/>
            <a:chExt cx="3984215" cy="3819677"/>
          </a:xfrm>
        </p:grpSpPr>
        <p:grpSp>
          <p:nvGrpSpPr>
            <p:cNvPr id="5" name="グループ化 4"/>
            <p:cNvGrpSpPr/>
            <p:nvPr/>
          </p:nvGrpSpPr>
          <p:grpSpPr>
            <a:xfrm>
              <a:off x="2035543" y="1351055"/>
              <a:ext cx="3984215" cy="3819677"/>
              <a:chOff x="4179634" y="893568"/>
              <a:chExt cx="3984215" cy="3811749"/>
            </a:xfrm>
            <a:solidFill>
              <a:srgbClr val="BDEDFF"/>
            </a:solidFill>
          </p:grpSpPr>
          <p:sp>
            <p:nvSpPr>
              <p:cNvPr id="4" name="正方形/長方形 3"/>
              <p:cNvSpPr/>
              <p:nvPr/>
            </p:nvSpPr>
            <p:spPr>
              <a:xfrm>
                <a:off x="4179634" y="893568"/>
                <a:ext cx="3984215" cy="38117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endParaRPr kumimoji="1" lang="ja-JP" altLang="en-US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5002190" y="1093189"/>
                <a:ext cx="2339102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b="1" dirty="0" smtClean="0"/>
                  <a:t>ロードバランサ</a:t>
                </a:r>
                <a:endParaRPr kumimoji="1" lang="ja-JP" altLang="en-US" sz="2400" b="1" dirty="0"/>
              </a:p>
            </p:txBody>
          </p:sp>
          <p:sp>
            <p:nvSpPr>
              <p:cNvPr id="14" name="テキスト ボックス 13"/>
              <p:cNvSpPr txBox="1"/>
              <p:nvPr/>
            </p:nvSpPr>
            <p:spPr>
              <a:xfrm>
                <a:off x="4274301" y="1599528"/>
                <a:ext cx="3331361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If(</a:t>
                </a:r>
                <a:r>
                  <a:rPr kumimoji="1" lang="ja-JP" altLang="en-US" sz="2400" b="1" dirty="0" smtClean="0">
                    <a:solidFill>
                      <a:srgbClr val="41719C"/>
                    </a:solidFill>
                  </a:rPr>
                  <a:t>サーバ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1,2,3 &gt;= </a:t>
                </a:r>
                <a:r>
                  <a:rPr kumimoji="1" lang="ja-JP" altLang="en-US" sz="2400" b="1" dirty="0" smtClean="0">
                    <a:solidFill>
                      <a:srgbClr val="41719C"/>
                    </a:solidFill>
                  </a:rPr>
                  <a:t>評価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C)</a:t>
                </a:r>
                <a:endParaRPr kumimoji="1" lang="ja-JP" altLang="en-US" sz="2400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15" name="テキスト ボックス 14"/>
              <p:cNvSpPr txBox="1"/>
              <p:nvPr/>
            </p:nvSpPr>
            <p:spPr>
              <a:xfrm>
                <a:off x="4437133" y="3003864"/>
                <a:ext cx="3469219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b="1" dirty="0">
                    <a:solidFill>
                      <a:srgbClr val="41719C"/>
                    </a:solidFill>
                  </a:rPr>
                  <a:t>e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lse If(</a:t>
                </a:r>
                <a:r>
                  <a:rPr kumimoji="1" lang="ja-JP" altLang="en-US" sz="2400" b="1" dirty="0" smtClean="0">
                    <a:solidFill>
                      <a:srgbClr val="41719C"/>
                    </a:solidFill>
                  </a:rPr>
                  <a:t>サーバ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X</a:t>
                </a:r>
                <a:r>
                  <a:rPr kumimoji="1" lang="ja-JP" altLang="en-US" sz="2400" b="1" dirty="0" smtClean="0">
                    <a:solidFill>
                      <a:srgbClr val="41719C"/>
                    </a:solidFill>
                  </a:rPr>
                  <a:t> 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== D</a:t>
                </a:r>
                <a:r>
                  <a:rPr kumimoji="1" lang="ja-JP" altLang="en-US" sz="2400" b="1" dirty="0" smtClean="0">
                    <a:solidFill>
                      <a:srgbClr val="41719C"/>
                    </a:solidFill>
                  </a:rPr>
                  <a:t>評価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)</a:t>
                </a:r>
                <a:endParaRPr kumimoji="1" lang="ja-JP" altLang="en-US" sz="2400" b="1" dirty="0">
                  <a:solidFill>
                    <a:srgbClr val="41719C"/>
                  </a:solidFill>
                </a:endParaRPr>
              </a:p>
            </p:txBody>
          </p:sp>
        </p:grpSp>
        <p:sp>
          <p:nvSpPr>
            <p:cNvPr id="17" name="正方形/長方形 16"/>
            <p:cNvSpPr/>
            <p:nvPr/>
          </p:nvSpPr>
          <p:spPr>
            <a:xfrm>
              <a:off x="2243045" y="2543166"/>
              <a:ext cx="3569216" cy="717728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41719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rgbClr val="41719C"/>
                  </a:solidFill>
                </a:rPr>
                <a:t>最小接続を使う</a:t>
              </a:r>
              <a:br>
                <a:rPr kumimoji="1" lang="ja-JP" altLang="en-US" b="1" dirty="0">
                  <a:solidFill>
                    <a:srgbClr val="41719C"/>
                  </a:solidFill>
                </a:rPr>
              </a:br>
              <a:r>
                <a:rPr kumimoji="1" lang="ja-JP" altLang="en-US" b="1" dirty="0">
                  <a:solidFill>
                    <a:srgbClr val="41719C"/>
                  </a:solidFill>
                </a:rPr>
                <a:t>（リーストコネクション）</a:t>
              </a: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2243045" y="3945612"/>
              <a:ext cx="3569216" cy="717728"/>
            </a:xfrm>
            <a:prstGeom prst="rect">
              <a:avLst/>
            </a:prstGeom>
            <a:solidFill>
              <a:srgbClr val="FFD966"/>
            </a:solidFill>
            <a:ln>
              <a:solidFill>
                <a:srgbClr val="41719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>
                  <a:solidFill>
                    <a:srgbClr val="41719C"/>
                  </a:solidFill>
                </a:rPr>
                <a:t>X</a:t>
              </a:r>
              <a:r>
                <a:rPr kumimoji="1" lang="ja-JP" altLang="en-US" b="1" dirty="0">
                  <a:solidFill>
                    <a:srgbClr val="41719C"/>
                  </a:solidFill>
                </a:rPr>
                <a:t>サーバの重みづけを下げる</a:t>
              </a:r>
              <a:br>
                <a:rPr kumimoji="1" lang="ja-JP" altLang="en-US" b="1" dirty="0">
                  <a:solidFill>
                    <a:srgbClr val="41719C"/>
                  </a:solidFill>
                </a:rPr>
              </a:br>
              <a:r>
                <a:rPr kumimoji="1" lang="ja-JP" altLang="en-US" b="1" dirty="0">
                  <a:solidFill>
                    <a:srgbClr val="41719C"/>
                  </a:solidFill>
                </a:rPr>
                <a:t>（コンフィグの設定変更）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488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019067" y="1515812"/>
            <a:ext cx="2552641" cy="1626814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136693" y="1933629"/>
            <a:ext cx="2350340" cy="461665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ロードバランサ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676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19" y="221171"/>
            <a:ext cx="2415909" cy="2981964"/>
          </a:xfrm>
          <a:prstGeom prst="rect">
            <a:avLst/>
          </a:prstGeom>
        </p:spPr>
      </p:pic>
      <p:sp>
        <p:nvSpPr>
          <p:cNvPr id="209" name="右矢印 208"/>
          <p:cNvSpPr/>
          <p:nvPr/>
        </p:nvSpPr>
        <p:spPr>
          <a:xfrm>
            <a:off x="1001140" y="4634836"/>
            <a:ext cx="1610193" cy="34058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025" name="屈折矢印 1024"/>
          <p:cNvSpPr/>
          <p:nvPr/>
        </p:nvSpPr>
        <p:spPr>
          <a:xfrm rot="16200000">
            <a:off x="6160299" y="603042"/>
            <a:ext cx="1136510" cy="2036976"/>
          </a:xfrm>
          <a:prstGeom prst="bent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6400800" y="1744134"/>
            <a:ext cx="2472266" cy="4656666"/>
          </a:xfrm>
          <a:prstGeom prst="roundRect">
            <a:avLst/>
          </a:prstGeom>
          <a:solidFill>
            <a:schemeClr val="accent5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465" y="1939131"/>
            <a:ext cx="1753870" cy="4182006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8618" y="4435956"/>
            <a:ext cx="864014" cy="712052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933" y="4527078"/>
            <a:ext cx="1017555" cy="620930"/>
          </a:xfrm>
          <a:prstGeom prst="rect">
            <a:avLst/>
          </a:prstGeom>
        </p:spPr>
      </p:pic>
      <p:sp>
        <p:nvSpPr>
          <p:cNvPr id="1024" name="テキスト ボックス 1023"/>
          <p:cNvSpPr txBox="1"/>
          <p:nvPr/>
        </p:nvSpPr>
        <p:spPr>
          <a:xfrm>
            <a:off x="6363304" y="6223141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 smtClean="0"/>
              <a:t>冗長的で不均一な性能の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>WEB</a:t>
            </a:r>
            <a:r>
              <a:rPr kumimoji="1" lang="ja-JP" altLang="en-US" b="1" dirty="0" smtClean="0"/>
              <a:t>サーバ</a:t>
            </a:r>
            <a:endParaRPr kumimoji="1" lang="ja-JP" altLang="en-US" b="1" dirty="0"/>
          </a:p>
        </p:txBody>
      </p:sp>
      <p:sp>
        <p:nvSpPr>
          <p:cNvPr id="1027" name="右矢印 1026"/>
          <p:cNvSpPr/>
          <p:nvPr/>
        </p:nvSpPr>
        <p:spPr>
          <a:xfrm rot="10800000">
            <a:off x="2691652" y="1335814"/>
            <a:ext cx="767827" cy="63697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0" name="右矢印 209"/>
          <p:cNvSpPr/>
          <p:nvPr/>
        </p:nvSpPr>
        <p:spPr>
          <a:xfrm rot="20104714">
            <a:off x="5266929" y="4424942"/>
            <a:ext cx="1755046" cy="189535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41719C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1333" y="3517477"/>
            <a:ext cx="2754004" cy="2640132"/>
          </a:xfrm>
          <a:prstGeom prst="rect">
            <a:avLst/>
          </a:prstGeom>
        </p:spPr>
      </p:pic>
      <p:sp>
        <p:nvSpPr>
          <p:cNvPr id="205" name="屈折矢印 204"/>
          <p:cNvSpPr/>
          <p:nvPr/>
        </p:nvSpPr>
        <p:spPr>
          <a:xfrm rot="5400000">
            <a:off x="1359691" y="3095551"/>
            <a:ext cx="1419332" cy="1261479"/>
          </a:xfrm>
          <a:prstGeom prst="bentUpArrow">
            <a:avLst>
              <a:gd name="adj1" fmla="val 25000"/>
              <a:gd name="adj2" fmla="val 25795"/>
              <a:gd name="adj3" fmla="val 2292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0" name="正方形/長方形 1029"/>
          <p:cNvSpPr/>
          <p:nvPr/>
        </p:nvSpPr>
        <p:spPr>
          <a:xfrm>
            <a:off x="6400800" y="460607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各サーバの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応答速度を測る</a:t>
            </a:r>
            <a:endParaRPr kumimoji="1" lang="ja-JP" altLang="en-US" b="1" dirty="0"/>
          </a:p>
        </p:txBody>
      </p:sp>
      <p:sp>
        <p:nvSpPr>
          <p:cNvPr id="212" name="正方形/長方形 211"/>
          <p:cNvSpPr/>
          <p:nvPr/>
        </p:nvSpPr>
        <p:spPr>
          <a:xfrm>
            <a:off x="3900785" y="6003130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応答速度に基づいて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割り振りを行う</a:t>
            </a:r>
            <a:endParaRPr kumimoji="1" lang="ja-JP" altLang="en-US" b="1" dirty="0"/>
          </a:p>
        </p:txBody>
      </p:sp>
      <p:sp>
        <p:nvSpPr>
          <p:cNvPr id="213" name="正方形/長方形 212"/>
          <p:cNvSpPr/>
          <p:nvPr/>
        </p:nvSpPr>
        <p:spPr>
          <a:xfrm>
            <a:off x="183833" y="3174960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保存された評価で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割り振る指標にする</a:t>
            </a:r>
            <a:endParaRPr kumimoji="1" lang="ja-JP" altLang="en-US" b="1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3719" y="291982"/>
            <a:ext cx="2293458" cy="299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5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084776"/>
              </p:ext>
            </p:extLst>
          </p:nvPr>
        </p:nvGraphicFramePr>
        <p:xfrm>
          <a:off x="974654" y="767974"/>
          <a:ext cx="3860955" cy="1645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86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6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245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ID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Speed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 smtClean="0"/>
                        <a:t>Datetime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306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0.3652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2021-07-06 15:50:15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307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0.2371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2021-07-06 15:51:15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724050"/>
              </p:ext>
            </p:extLst>
          </p:nvPr>
        </p:nvGraphicFramePr>
        <p:xfrm>
          <a:off x="425294" y="3266888"/>
          <a:ext cx="7773930" cy="157381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95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6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6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115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ID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err="1" smtClean="0"/>
                        <a:t>Now_speed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err="1" smtClean="0"/>
                        <a:t>Now_speed_score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err="1" smtClean="0"/>
                        <a:t>Ave_speed</a:t>
                      </a:r>
                      <a:endParaRPr kumimoji="1" lang="ja-JP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err="1" smtClean="0"/>
                        <a:t>Ave_speed_score</a:t>
                      </a:r>
                      <a:endParaRPr kumimoji="1" lang="ja-JP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err="1" smtClean="0"/>
                        <a:t>Datetime</a:t>
                      </a:r>
                      <a:endParaRPr kumimoji="1" lang="ja-JP" altLang="en-US" sz="11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2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0.3652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B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0.15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2021-07-06 15:51:23</a:t>
                      </a:r>
                      <a:endParaRPr kumimoji="1" lang="ja-JP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46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0.4561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B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0.16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2021-07-06 15:52:23</a:t>
                      </a:r>
                      <a:endParaRPr kumimoji="1" lang="ja-JP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1889468" y="39864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応答速度テーブル</a:t>
            </a:r>
            <a:endParaRPr kumimoji="1" lang="ja-JP" altLang="en-US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527429" y="289755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評価テーブル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81199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5469920" y="424675"/>
            <a:ext cx="2603157" cy="42311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987122" y="91505"/>
            <a:ext cx="156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Integrated.py</a:t>
            </a:r>
            <a:endParaRPr kumimoji="1" lang="ja-JP" altLang="en-US" b="1" dirty="0"/>
          </a:p>
        </p:txBody>
      </p:sp>
      <p:sp>
        <p:nvSpPr>
          <p:cNvPr id="17" name="正方形/長方形 16"/>
          <p:cNvSpPr/>
          <p:nvPr/>
        </p:nvSpPr>
        <p:spPr>
          <a:xfrm>
            <a:off x="5667437" y="570124"/>
            <a:ext cx="2208124" cy="388584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 smtClean="0">
                <a:solidFill>
                  <a:srgbClr val="41719C"/>
                </a:solidFill>
              </a:rPr>
              <a:t>応答速計測</a:t>
            </a:r>
            <a:endParaRPr kumimoji="1" lang="ja-JP" altLang="en-US" sz="1000" b="1" dirty="0">
              <a:solidFill>
                <a:srgbClr val="41719C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5667437" y="1119716"/>
            <a:ext cx="2208124" cy="229523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b="1" dirty="0" smtClean="0">
                <a:solidFill>
                  <a:srgbClr val="41719C"/>
                </a:solidFill>
              </a:rPr>
              <a:t>計測結果を応答</a:t>
            </a:r>
            <a:r>
              <a:rPr kumimoji="1" lang="ja-JP" altLang="en-US" sz="900" b="1" dirty="0">
                <a:solidFill>
                  <a:srgbClr val="41719C"/>
                </a:solidFill>
              </a:rPr>
              <a:t>速度テーブル</a:t>
            </a:r>
            <a:r>
              <a:rPr kumimoji="1" lang="ja-JP" altLang="en-US" sz="900" b="1" dirty="0" smtClean="0">
                <a:solidFill>
                  <a:srgbClr val="41719C"/>
                </a:solidFill>
              </a:rPr>
              <a:t>へ挿入</a:t>
            </a:r>
            <a:endParaRPr kumimoji="1" lang="ja-JP" altLang="en-US" sz="900" b="1" dirty="0">
              <a:solidFill>
                <a:srgbClr val="41719C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5667437" y="1510247"/>
            <a:ext cx="2208124" cy="245238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 smtClean="0">
                <a:solidFill>
                  <a:srgbClr val="41719C"/>
                </a:solidFill>
              </a:rPr>
              <a:t>応答速度を評価</a:t>
            </a:r>
            <a:endParaRPr kumimoji="1" lang="ja-JP" altLang="en-US" sz="1000" b="1" dirty="0">
              <a:solidFill>
                <a:srgbClr val="41719C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5667437" y="1916493"/>
            <a:ext cx="2208124" cy="264227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b="1" dirty="0" smtClean="0">
                <a:solidFill>
                  <a:srgbClr val="41719C"/>
                </a:solidFill>
              </a:rPr>
              <a:t>評価済み速度を評価テーブルへ挿入</a:t>
            </a:r>
            <a:endParaRPr kumimoji="1" lang="ja-JP" altLang="en-US" sz="1000" b="1" dirty="0">
              <a:solidFill>
                <a:srgbClr val="41719C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5667437" y="2325969"/>
            <a:ext cx="2208124" cy="397496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b="1" dirty="0" smtClean="0">
                <a:solidFill>
                  <a:srgbClr val="41719C"/>
                </a:solidFill>
              </a:rPr>
              <a:t>応答速度テーブルから</a:t>
            </a:r>
            <a:r>
              <a:rPr kumimoji="1" lang="en-US" altLang="ja-JP" sz="900" b="1" dirty="0" smtClean="0">
                <a:solidFill>
                  <a:srgbClr val="41719C"/>
                </a:solidFill>
              </a:rPr>
              <a:t/>
            </a:r>
            <a:br>
              <a:rPr kumimoji="1" lang="en-US" altLang="ja-JP" sz="900" b="1" dirty="0" smtClean="0">
                <a:solidFill>
                  <a:srgbClr val="41719C"/>
                </a:solidFill>
              </a:rPr>
            </a:br>
            <a:r>
              <a:rPr kumimoji="1" lang="ja-JP" altLang="en-US" sz="900" b="1" dirty="0" smtClean="0">
                <a:solidFill>
                  <a:srgbClr val="41719C"/>
                </a:solidFill>
              </a:rPr>
              <a:t>過去</a:t>
            </a:r>
            <a:r>
              <a:rPr kumimoji="1" lang="en-US" altLang="ja-JP" sz="900" b="1" dirty="0" smtClean="0">
                <a:solidFill>
                  <a:srgbClr val="41719C"/>
                </a:solidFill>
              </a:rPr>
              <a:t>24</a:t>
            </a:r>
            <a:r>
              <a:rPr kumimoji="1" lang="ja-JP" altLang="en-US" sz="900" b="1" dirty="0" smtClean="0">
                <a:solidFill>
                  <a:srgbClr val="41719C"/>
                </a:solidFill>
              </a:rPr>
              <a:t>時間の平均を取り出す</a:t>
            </a:r>
            <a:endParaRPr kumimoji="1" lang="ja-JP" altLang="en-US" sz="900" b="1" dirty="0">
              <a:solidFill>
                <a:srgbClr val="41719C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5667437" y="3452347"/>
            <a:ext cx="2208124" cy="350108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 smtClean="0">
                <a:solidFill>
                  <a:srgbClr val="41719C"/>
                </a:solidFill>
              </a:rPr>
              <a:t>平均を評価</a:t>
            </a:r>
            <a:endParaRPr kumimoji="1" lang="ja-JP" altLang="en-US" sz="1000" b="1" dirty="0">
              <a:solidFill>
                <a:srgbClr val="41719C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5667437" y="3967964"/>
            <a:ext cx="2208124" cy="391479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 smtClean="0">
                <a:solidFill>
                  <a:srgbClr val="41719C"/>
                </a:solidFill>
              </a:rPr>
              <a:t>評価済み平均速度を</a:t>
            </a:r>
            <a:endParaRPr kumimoji="1" lang="en-US" altLang="ja-JP" sz="1000" b="1" dirty="0" smtClean="0">
              <a:solidFill>
                <a:srgbClr val="41719C"/>
              </a:solidFill>
            </a:endParaRPr>
          </a:p>
          <a:p>
            <a:pPr algn="ctr"/>
            <a:r>
              <a:rPr kumimoji="1" lang="ja-JP" altLang="en-US" sz="1000" b="1" dirty="0" smtClean="0">
                <a:solidFill>
                  <a:srgbClr val="41719C"/>
                </a:solidFill>
              </a:rPr>
              <a:t>評価</a:t>
            </a:r>
            <a:r>
              <a:rPr kumimoji="1" lang="ja-JP" altLang="en-US" sz="1000" b="1" dirty="0">
                <a:solidFill>
                  <a:srgbClr val="41719C"/>
                </a:solidFill>
              </a:rPr>
              <a:t>テーブルへ挿入</a:t>
            </a:r>
            <a:endParaRPr kumimoji="1" lang="ja-JP" altLang="en-US" sz="1050" b="1" dirty="0">
              <a:solidFill>
                <a:srgbClr val="41719C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5667437" y="2869295"/>
            <a:ext cx="2208124" cy="417543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 smtClean="0">
                <a:solidFill>
                  <a:srgbClr val="41719C"/>
                </a:solidFill>
              </a:rPr>
              <a:t>抽出した平均を挿入</a:t>
            </a:r>
            <a:endParaRPr kumimoji="1" lang="ja-JP" altLang="en-US" sz="1000" b="1" dirty="0">
              <a:solidFill>
                <a:srgbClr val="41719C"/>
              </a:solidFill>
            </a:endParaRPr>
          </a:p>
        </p:txBody>
      </p:sp>
      <p:sp>
        <p:nvSpPr>
          <p:cNvPr id="26" name="下矢印 25"/>
          <p:cNvSpPr/>
          <p:nvPr/>
        </p:nvSpPr>
        <p:spPr>
          <a:xfrm>
            <a:off x="6673825" y="954207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下矢印 26"/>
          <p:cNvSpPr/>
          <p:nvPr/>
        </p:nvSpPr>
        <p:spPr>
          <a:xfrm>
            <a:off x="6673825" y="1338290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下矢印 27"/>
          <p:cNvSpPr/>
          <p:nvPr/>
        </p:nvSpPr>
        <p:spPr>
          <a:xfrm>
            <a:off x="6671142" y="1745118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下矢印 28"/>
          <p:cNvSpPr/>
          <p:nvPr/>
        </p:nvSpPr>
        <p:spPr>
          <a:xfrm>
            <a:off x="6671142" y="2147969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下矢印 29"/>
          <p:cNvSpPr/>
          <p:nvPr/>
        </p:nvSpPr>
        <p:spPr>
          <a:xfrm>
            <a:off x="6671142" y="2712215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下矢印 30"/>
          <p:cNvSpPr/>
          <p:nvPr/>
        </p:nvSpPr>
        <p:spPr>
          <a:xfrm>
            <a:off x="6671142" y="3284017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下矢印 31"/>
          <p:cNvSpPr/>
          <p:nvPr/>
        </p:nvSpPr>
        <p:spPr>
          <a:xfrm>
            <a:off x="6671141" y="3801892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361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618" y="305276"/>
            <a:ext cx="2692294" cy="148076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07" y="3159384"/>
            <a:ext cx="4585738" cy="120545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0667" y="483287"/>
            <a:ext cx="3151905" cy="464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2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右矢印 208"/>
          <p:cNvSpPr/>
          <p:nvPr/>
        </p:nvSpPr>
        <p:spPr>
          <a:xfrm>
            <a:off x="1001140" y="4634836"/>
            <a:ext cx="1610193" cy="34058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025" name="屈折矢印 1024"/>
          <p:cNvSpPr/>
          <p:nvPr/>
        </p:nvSpPr>
        <p:spPr>
          <a:xfrm rot="16200000">
            <a:off x="6160299" y="603042"/>
            <a:ext cx="1136510" cy="2036976"/>
          </a:xfrm>
          <a:prstGeom prst="bent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6400800" y="1744134"/>
            <a:ext cx="2472266" cy="4656666"/>
          </a:xfrm>
          <a:prstGeom prst="roundRect">
            <a:avLst/>
          </a:prstGeom>
          <a:solidFill>
            <a:schemeClr val="accent5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プレゼン】見やすいプレゼン資料の作り方【初心者用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454" y="-5977115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465" y="1939131"/>
            <a:ext cx="1753870" cy="4182006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5480" y="291982"/>
            <a:ext cx="2337611" cy="304890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266" y="291982"/>
            <a:ext cx="2411738" cy="2976817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8618" y="4435956"/>
            <a:ext cx="864014" cy="712052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933" y="4527078"/>
            <a:ext cx="1017555" cy="620930"/>
          </a:xfrm>
          <a:prstGeom prst="rect">
            <a:avLst/>
          </a:prstGeom>
        </p:spPr>
      </p:pic>
      <p:sp>
        <p:nvSpPr>
          <p:cNvPr id="1024" name="テキスト ボックス 1023"/>
          <p:cNvSpPr txBox="1"/>
          <p:nvPr/>
        </p:nvSpPr>
        <p:spPr>
          <a:xfrm>
            <a:off x="6439535" y="6411131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冗長的な</a:t>
            </a:r>
            <a:r>
              <a:rPr kumimoji="1" lang="en-US" altLang="ja-JP" b="1" dirty="0" smtClean="0"/>
              <a:t>WEB</a:t>
            </a:r>
            <a:r>
              <a:rPr kumimoji="1" lang="ja-JP" altLang="en-US" b="1" dirty="0" smtClean="0"/>
              <a:t>サーバ</a:t>
            </a:r>
            <a:endParaRPr kumimoji="1" lang="ja-JP" altLang="en-US" b="1" dirty="0"/>
          </a:p>
        </p:txBody>
      </p:sp>
      <p:sp>
        <p:nvSpPr>
          <p:cNvPr id="1027" name="右矢印 1026"/>
          <p:cNvSpPr/>
          <p:nvPr/>
        </p:nvSpPr>
        <p:spPr>
          <a:xfrm rot="10800000">
            <a:off x="2691653" y="1335814"/>
            <a:ext cx="663827" cy="63697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0" name="右矢印 209"/>
          <p:cNvSpPr/>
          <p:nvPr/>
        </p:nvSpPr>
        <p:spPr>
          <a:xfrm rot="20104714">
            <a:off x="5266929" y="4424942"/>
            <a:ext cx="1755046" cy="189535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41719C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1333" y="3517477"/>
            <a:ext cx="2754004" cy="2640132"/>
          </a:xfrm>
          <a:prstGeom prst="rect">
            <a:avLst/>
          </a:prstGeom>
        </p:spPr>
      </p:pic>
      <p:sp>
        <p:nvSpPr>
          <p:cNvPr id="205" name="屈折矢印 204"/>
          <p:cNvSpPr/>
          <p:nvPr/>
        </p:nvSpPr>
        <p:spPr>
          <a:xfrm rot="5400000">
            <a:off x="1359691" y="3095551"/>
            <a:ext cx="1419332" cy="1261479"/>
          </a:xfrm>
          <a:prstGeom prst="bentUpArrow">
            <a:avLst>
              <a:gd name="adj1" fmla="val 25000"/>
              <a:gd name="adj2" fmla="val 25795"/>
              <a:gd name="adj3" fmla="val 2292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0" name="正方形/長方形 1029"/>
          <p:cNvSpPr/>
          <p:nvPr/>
        </p:nvSpPr>
        <p:spPr>
          <a:xfrm>
            <a:off x="6400800" y="460607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各サーバの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応答速度を測る</a:t>
            </a:r>
            <a:endParaRPr kumimoji="1" lang="ja-JP" altLang="en-US" b="1" dirty="0"/>
          </a:p>
        </p:txBody>
      </p:sp>
      <p:sp>
        <p:nvSpPr>
          <p:cNvPr id="212" name="正方形/長方形 211"/>
          <p:cNvSpPr/>
          <p:nvPr/>
        </p:nvSpPr>
        <p:spPr>
          <a:xfrm>
            <a:off x="3900785" y="6003130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応答速度に基づいて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割り振りを行う</a:t>
            </a:r>
            <a:endParaRPr kumimoji="1" lang="ja-JP" altLang="en-US" b="1" dirty="0"/>
          </a:p>
        </p:txBody>
      </p:sp>
      <p:sp>
        <p:nvSpPr>
          <p:cNvPr id="213" name="正方形/長方形 212"/>
          <p:cNvSpPr/>
          <p:nvPr/>
        </p:nvSpPr>
        <p:spPr>
          <a:xfrm>
            <a:off x="196669" y="3240624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応答評価</a:t>
            </a:r>
            <a:r>
              <a:rPr kumimoji="1" lang="en-US" altLang="ja-JP" b="1" dirty="0" smtClean="0"/>
              <a:t>DB</a:t>
            </a:r>
            <a:r>
              <a:rPr kumimoji="1" lang="ja-JP" altLang="en-US" b="1" dirty="0"/>
              <a:t>を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割り振る指標にする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43309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027979"/>
              </p:ext>
            </p:extLst>
          </p:nvPr>
        </p:nvGraphicFramePr>
        <p:xfrm>
          <a:off x="547225" y="2190259"/>
          <a:ext cx="7884676" cy="2762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5874">
                  <a:extLst>
                    <a:ext uri="{9D8B030D-6E8A-4147-A177-3AD203B41FA5}">
                      <a16:colId xmlns:a16="http://schemas.microsoft.com/office/drawing/2014/main" val="3485652126"/>
                    </a:ext>
                  </a:extLst>
                </a:gridCol>
                <a:gridCol w="837309">
                  <a:extLst>
                    <a:ext uri="{9D8B030D-6E8A-4147-A177-3AD203B41FA5}">
                      <a16:colId xmlns:a16="http://schemas.microsoft.com/office/drawing/2014/main" val="359627915"/>
                    </a:ext>
                  </a:extLst>
                </a:gridCol>
                <a:gridCol w="859154">
                  <a:extLst>
                    <a:ext uri="{9D8B030D-6E8A-4147-A177-3AD203B41FA5}">
                      <a16:colId xmlns:a16="http://schemas.microsoft.com/office/drawing/2014/main" val="2145896562"/>
                    </a:ext>
                  </a:extLst>
                </a:gridCol>
                <a:gridCol w="1314113">
                  <a:extLst>
                    <a:ext uri="{9D8B030D-6E8A-4147-A177-3AD203B41FA5}">
                      <a16:colId xmlns:a16="http://schemas.microsoft.com/office/drawing/2014/main" val="4221901698"/>
                    </a:ext>
                  </a:extLst>
                </a:gridCol>
                <a:gridCol w="1314113">
                  <a:extLst>
                    <a:ext uri="{9D8B030D-6E8A-4147-A177-3AD203B41FA5}">
                      <a16:colId xmlns:a16="http://schemas.microsoft.com/office/drawing/2014/main" val="4025677375"/>
                    </a:ext>
                  </a:extLst>
                </a:gridCol>
                <a:gridCol w="1314113">
                  <a:extLst>
                    <a:ext uri="{9D8B030D-6E8A-4147-A177-3AD203B41FA5}">
                      <a16:colId xmlns:a16="http://schemas.microsoft.com/office/drawing/2014/main" val="713905081"/>
                    </a:ext>
                  </a:extLst>
                </a:gridCol>
              </a:tblGrid>
              <a:tr h="460345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8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9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11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12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9108592"/>
                  </a:ext>
                </a:extLst>
              </a:tr>
              <a:tr h="4603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計測システム作成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121953"/>
                  </a:ext>
                </a:extLst>
              </a:tr>
              <a:tr h="4603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評価システム作成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112469"/>
                  </a:ext>
                </a:extLst>
              </a:tr>
              <a:tr h="4603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ロードバランサ実装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083884"/>
                  </a:ext>
                </a:extLst>
              </a:tr>
              <a:tr h="4603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実験・評価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515737"/>
                  </a:ext>
                </a:extLst>
              </a:tr>
              <a:tr h="4603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論文執筆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077780"/>
                  </a:ext>
                </a:extLst>
              </a:tr>
            </a:tbl>
          </a:graphicData>
        </a:graphic>
      </p:graphicFrame>
      <p:sp>
        <p:nvSpPr>
          <p:cNvPr id="2" name="スライド番号プレースホルダー 1"/>
          <p:cNvSpPr>
            <a:spLocks noGrp="1"/>
          </p:cNvSpPr>
          <p:nvPr>
            <p:ph type="sldNum" sz="quarter" idx="4294967295"/>
          </p:nvPr>
        </p:nvSpPr>
        <p:spPr>
          <a:xfrm>
            <a:off x="6457950" y="5991225"/>
            <a:ext cx="2057400" cy="365125"/>
          </a:xfrm>
        </p:spPr>
        <p:txBody>
          <a:bodyPr/>
          <a:lstStyle/>
          <a:p>
            <a:fld id="{C1A4E16F-9CEB-47A6-B8DF-28924D05829B}" type="slidenum">
              <a:rPr kumimoji="1" lang="ja-JP" altLang="en-US" smtClean="0"/>
              <a:t>28</a:t>
            </a:fld>
            <a:endParaRPr kumimoji="1" lang="ja-JP" altLang="en-US"/>
          </a:p>
        </p:txBody>
      </p:sp>
      <p:sp>
        <p:nvSpPr>
          <p:cNvPr id="11" name="右矢印 10"/>
          <p:cNvSpPr/>
          <p:nvPr/>
        </p:nvSpPr>
        <p:spPr>
          <a:xfrm>
            <a:off x="2913132" y="3195429"/>
            <a:ext cx="1246173" cy="260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右矢印 12"/>
          <p:cNvSpPr/>
          <p:nvPr/>
        </p:nvSpPr>
        <p:spPr>
          <a:xfrm>
            <a:off x="4033667" y="3641203"/>
            <a:ext cx="882464" cy="3158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矢印 13"/>
          <p:cNvSpPr/>
          <p:nvPr/>
        </p:nvSpPr>
        <p:spPr>
          <a:xfrm>
            <a:off x="4863752" y="4142444"/>
            <a:ext cx="1594198" cy="3000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>
            <a:off x="6627815" y="4571322"/>
            <a:ext cx="1367116" cy="3162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矢印 15"/>
          <p:cNvSpPr/>
          <p:nvPr/>
        </p:nvSpPr>
        <p:spPr>
          <a:xfrm>
            <a:off x="2913131" y="2776507"/>
            <a:ext cx="687825" cy="2334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38886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円柱 8"/>
          <p:cNvSpPr/>
          <p:nvPr/>
        </p:nvSpPr>
        <p:spPr>
          <a:xfrm>
            <a:off x="3598101" y="708660"/>
            <a:ext cx="2487686" cy="1627332"/>
          </a:xfrm>
          <a:prstGeom prst="can">
            <a:avLst/>
          </a:prstGeom>
          <a:solidFill>
            <a:srgbClr val="FFD966"/>
          </a:solidFill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応答速度</a:t>
            </a:r>
            <a:endParaRPr kumimoji="1" lang="en-US" altLang="ja-JP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データベース</a:t>
            </a:r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四角形吹き出し 6"/>
          <p:cNvSpPr/>
          <p:nvPr/>
        </p:nvSpPr>
        <p:spPr>
          <a:xfrm>
            <a:off x="2023110" y="2680912"/>
            <a:ext cx="5433060" cy="2948940"/>
          </a:xfrm>
          <a:prstGeom prst="wedgeRectCallout">
            <a:avLst>
              <a:gd name="adj1" fmla="val -7649"/>
              <a:gd name="adj2" fmla="val -65407"/>
            </a:avLst>
          </a:prstGeom>
          <a:solidFill>
            <a:srgbClr val="BDEDFF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493" y="2750820"/>
            <a:ext cx="2692294" cy="148076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771" y="4231582"/>
            <a:ext cx="4585738" cy="120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2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19" y="617681"/>
            <a:ext cx="2415909" cy="2981964"/>
          </a:xfrm>
          <a:prstGeom prst="rect">
            <a:avLst/>
          </a:prstGeom>
          <a:ln w="12700">
            <a:solidFill>
              <a:srgbClr val="01B0F1"/>
            </a:solidFill>
          </a:ln>
        </p:spPr>
      </p:pic>
      <p:sp>
        <p:nvSpPr>
          <p:cNvPr id="209" name="右矢印 208"/>
          <p:cNvSpPr/>
          <p:nvPr/>
        </p:nvSpPr>
        <p:spPr>
          <a:xfrm>
            <a:off x="1001140" y="5031346"/>
            <a:ext cx="1682064" cy="34058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025" name="屈折矢印 1024"/>
          <p:cNvSpPr/>
          <p:nvPr/>
        </p:nvSpPr>
        <p:spPr>
          <a:xfrm rot="16200000">
            <a:off x="6279894" y="999551"/>
            <a:ext cx="1136510" cy="2036976"/>
          </a:xfrm>
          <a:prstGeom prst="bent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6400800" y="2140643"/>
            <a:ext cx="2472266" cy="3231287"/>
          </a:xfrm>
          <a:prstGeom prst="roundRect">
            <a:avLst/>
          </a:prstGeom>
          <a:solidFill>
            <a:schemeClr val="accent5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618" y="4832466"/>
            <a:ext cx="864014" cy="712052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933" y="4923588"/>
            <a:ext cx="1017555" cy="620930"/>
          </a:xfrm>
          <a:prstGeom prst="rect">
            <a:avLst/>
          </a:prstGeom>
        </p:spPr>
      </p:pic>
      <p:sp>
        <p:nvSpPr>
          <p:cNvPr id="1024" name="テキスト ボックス 1023"/>
          <p:cNvSpPr txBox="1"/>
          <p:nvPr/>
        </p:nvSpPr>
        <p:spPr>
          <a:xfrm>
            <a:off x="6275020" y="5404657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 smtClean="0"/>
              <a:t>冗長的で不均一な性能の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>WEB</a:t>
            </a:r>
            <a:r>
              <a:rPr kumimoji="1" lang="ja-JP" altLang="en-US" b="1" dirty="0" smtClean="0"/>
              <a:t>サーバ</a:t>
            </a:r>
            <a:endParaRPr kumimoji="1" lang="ja-JP" altLang="en-US" b="1" dirty="0"/>
          </a:p>
        </p:txBody>
      </p:sp>
      <p:sp>
        <p:nvSpPr>
          <p:cNvPr id="1027" name="右矢印 1026"/>
          <p:cNvSpPr/>
          <p:nvPr/>
        </p:nvSpPr>
        <p:spPr>
          <a:xfrm rot="10800000">
            <a:off x="2687247" y="1449783"/>
            <a:ext cx="767827" cy="63697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5" name="屈折矢印 204"/>
          <p:cNvSpPr/>
          <p:nvPr/>
        </p:nvSpPr>
        <p:spPr>
          <a:xfrm rot="5400000">
            <a:off x="1359691" y="3492061"/>
            <a:ext cx="1419332" cy="1261479"/>
          </a:xfrm>
          <a:prstGeom prst="bentUpArrow">
            <a:avLst>
              <a:gd name="adj1" fmla="val 25000"/>
              <a:gd name="adj2" fmla="val 25795"/>
              <a:gd name="adj3" fmla="val 2292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0" name="正方形/長方形 1029"/>
          <p:cNvSpPr/>
          <p:nvPr/>
        </p:nvSpPr>
        <p:spPr>
          <a:xfrm>
            <a:off x="6400800" y="857117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各サーバの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応答速度を測る</a:t>
            </a:r>
            <a:endParaRPr kumimoji="1" lang="ja-JP" altLang="en-US" b="1" dirty="0"/>
          </a:p>
        </p:txBody>
      </p:sp>
      <p:sp>
        <p:nvSpPr>
          <p:cNvPr id="213" name="正方形/長方形 212"/>
          <p:cNvSpPr/>
          <p:nvPr/>
        </p:nvSpPr>
        <p:spPr>
          <a:xfrm>
            <a:off x="254887" y="3559581"/>
            <a:ext cx="2291158" cy="610913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応答速度を</a:t>
            </a:r>
            <a:r>
              <a:rPr lang="en-US" altLang="ja-JP" b="1" dirty="0" smtClean="0"/>
              <a:t>L1</a:t>
            </a:r>
            <a:r>
              <a:rPr lang="ja-JP" altLang="en-US" b="1" dirty="0" smtClean="0"/>
              <a:t>～</a:t>
            </a:r>
            <a:r>
              <a:rPr lang="en-US" altLang="ja-JP" b="1" dirty="0" smtClean="0"/>
              <a:t>Ln</a:t>
            </a:r>
            <a:r>
              <a:rPr lang="ja-JP" altLang="en-US" b="1" dirty="0" smtClean="0"/>
              <a:t>の</a:t>
            </a:r>
            <a:r>
              <a:rPr lang="en-US" altLang="ja-JP" b="1" dirty="0"/>
              <a:t>n</a:t>
            </a:r>
            <a:r>
              <a:rPr lang="ja-JP" altLang="en-US" b="1" dirty="0" smtClean="0"/>
              <a:t>段階で評価</a:t>
            </a:r>
            <a:endParaRPr lang="en-US" altLang="ja-JP" b="1" dirty="0"/>
          </a:p>
        </p:txBody>
      </p:sp>
      <p:cxnSp>
        <p:nvCxnSpPr>
          <p:cNvPr id="9" name="直線矢印コネクタ 8"/>
          <p:cNvCxnSpPr>
            <a:stCxn id="33" idx="3"/>
          </p:cNvCxnSpPr>
          <p:nvPr/>
        </p:nvCxnSpPr>
        <p:spPr>
          <a:xfrm flipV="1">
            <a:off x="5139845" y="2856489"/>
            <a:ext cx="1588709" cy="1944025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33" idx="3"/>
            <a:endCxn id="23" idx="1"/>
          </p:cNvCxnSpPr>
          <p:nvPr/>
        </p:nvCxnSpPr>
        <p:spPr>
          <a:xfrm flipV="1">
            <a:off x="5139845" y="3507319"/>
            <a:ext cx="1649529" cy="1293195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33" idx="3"/>
            <a:endCxn id="24" idx="1"/>
          </p:cNvCxnSpPr>
          <p:nvPr/>
        </p:nvCxnSpPr>
        <p:spPr>
          <a:xfrm flipV="1">
            <a:off x="5139845" y="4745224"/>
            <a:ext cx="1648272" cy="55290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2700097" y="4081581"/>
            <a:ext cx="2552641" cy="1367900"/>
          </a:xfrm>
          <a:prstGeom prst="rect">
            <a:avLst/>
          </a:prstGeom>
          <a:solidFill>
            <a:srgbClr val="BDEDFF"/>
          </a:solidFill>
          <a:ln>
            <a:solidFill>
              <a:srgbClr val="01B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789505" y="4569681"/>
            <a:ext cx="2350340" cy="461665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ロードバランサ</a:t>
            </a:r>
            <a:endParaRPr kumimoji="1" lang="ja-JP" altLang="en-US" sz="2400" b="1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499849" y="3803026"/>
            <a:ext cx="473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>
                <a:solidFill>
                  <a:schemeClr val="bg1"/>
                </a:solidFill>
              </a:rPr>
              <a:t>・</a:t>
            </a:r>
            <a:endParaRPr kumimoji="1" lang="en-US" altLang="ja-JP" sz="1200" b="1" dirty="0" smtClean="0">
              <a:solidFill>
                <a:schemeClr val="bg1"/>
              </a:solidFill>
            </a:endParaRPr>
          </a:p>
          <a:p>
            <a:r>
              <a:rPr kumimoji="1" lang="ja-JP" altLang="en-US" sz="1200" b="1" dirty="0" smtClean="0">
                <a:solidFill>
                  <a:schemeClr val="bg1"/>
                </a:solidFill>
              </a:rPr>
              <a:t>・</a:t>
            </a:r>
            <a:endParaRPr kumimoji="1" lang="ja-JP" altLang="en-US" sz="1200" b="1" dirty="0">
              <a:solidFill>
                <a:schemeClr val="bg1"/>
              </a:solidFill>
            </a:endParaRPr>
          </a:p>
          <a:p>
            <a:r>
              <a:rPr kumimoji="1" lang="ja-JP" altLang="en-US" sz="1200" b="1" dirty="0">
                <a:solidFill>
                  <a:schemeClr val="bg1"/>
                </a:solidFill>
              </a:rPr>
              <a:t>・</a:t>
            </a:r>
          </a:p>
          <a:p>
            <a:endParaRPr kumimoji="1" lang="ja-JP" altLang="en-US" b="1" dirty="0"/>
          </a:p>
        </p:txBody>
      </p:sp>
      <p:sp>
        <p:nvSpPr>
          <p:cNvPr id="212" name="正方形/長方形 211"/>
          <p:cNvSpPr/>
          <p:nvPr/>
        </p:nvSpPr>
        <p:spPr>
          <a:xfrm>
            <a:off x="3898369" y="5234053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応答速度に基づいて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>
                <a:solidFill>
                  <a:srgbClr val="FF0000"/>
                </a:solidFill>
              </a:rPr>
              <a:t>動的</a:t>
            </a:r>
            <a:r>
              <a:rPr kumimoji="1" lang="ja-JP" altLang="en-US" b="1" dirty="0" smtClean="0"/>
              <a:t>割り振りを行う</a:t>
            </a:r>
            <a:endParaRPr kumimoji="1" lang="ja-JP" altLang="en-US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6798833" y="2373757"/>
            <a:ext cx="1697628" cy="633761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chemeClr val="tx1"/>
                </a:solidFill>
              </a:rPr>
              <a:t>IP</a:t>
            </a:r>
            <a:r>
              <a:rPr kumimoji="1" lang="ja-JP" altLang="en-US" sz="1400" b="1" dirty="0" smtClean="0">
                <a:solidFill>
                  <a:schemeClr val="tx1"/>
                </a:solidFill>
              </a:rPr>
              <a:t>アドレス</a:t>
            </a:r>
            <a:r>
              <a:rPr kumimoji="1" lang="en-US" altLang="ja-JP" sz="1400" b="1" dirty="0">
                <a:solidFill>
                  <a:schemeClr val="tx1"/>
                </a:solidFill>
              </a:rPr>
              <a:t>1</a:t>
            </a:r>
            <a:endParaRPr kumimoji="1" lang="en-US" altLang="ja-JP" sz="14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400" b="1" dirty="0" smtClean="0">
                <a:solidFill>
                  <a:schemeClr val="tx1"/>
                </a:solidFill>
              </a:rPr>
              <a:t>Web</a:t>
            </a:r>
            <a:r>
              <a:rPr kumimoji="1" lang="ja-JP" altLang="en-US" sz="1400" b="1" dirty="0" smtClean="0">
                <a:solidFill>
                  <a:schemeClr val="tx1"/>
                </a:solidFill>
              </a:rPr>
              <a:t>サービス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6789374" y="3190438"/>
            <a:ext cx="1697628" cy="633761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chemeClr val="tx1"/>
                </a:solidFill>
              </a:rPr>
              <a:t>IP</a:t>
            </a:r>
            <a:r>
              <a:rPr kumimoji="1" lang="ja-JP" altLang="en-US" sz="1400" b="1" dirty="0" smtClean="0">
                <a:solidFill>
                  <a:schemeClr val="tx1"/>
                </a:solidFill>
              </a:rPr>
              <a:t>アドレス</a:t>
            </a:r>
            <a:r>
              <a:rPr kumimoji="1" lang="en-US" altLang="ja-JP" sz="1400" b="1" dirty="0" smtClean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kumimoji="1" lang="en-US" altLang="ja-JP" sz="1400" b="1" dirty="0" smtClean="0">
                <a:solidFill>
                  <a:schemeClr val="tx1"/>
                </a:solidFill>
              </a:rPr>
              <a:t>Web</a:t>
            </a:r>
            <a:r>
              <a:rPr kumimoji="1" lang="ja-JP" altLang="en-US" sz="1400" b="1" dirty="0" smtClean="0">
                <a:solidFill>
                  <a:schemeClr val="tx1"/>
                </a:solidFill>
              </a:rPr>
              <a:t>サービス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6788117" y="4428343"/>
            <a:ext cx="1697628" cy="633761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chemeClr val="tx1"/>
                </a:solidFill>
              </a:rPr>
              <a:t>IP</a:t>
            </a:r>
            <a:r>
              <a:rPr kumimoji="1" lang="ja-JP" altLang="en-US" sz="1400" b="1" dirty="0" smtClean="0">
                <a:solidFill>
                  <a:schemeClr val="tx1"/>
                </a:solidFill>
              </a:rPr>
              <a:t>アドレス</a:t>
            </a:r>
            <a:r>
              <a:rPr kumimoji="1" lang="en-US" altLang="ja-JP" sz="1400" b="1" dirty="0">
                <a:solidFill>
                  <a:schemeClr val="tx1"/>
                </a:solidFill>
              </a:rPr>
              <a:t>n</a:t>
            </a:r>
            <a:endParaRPr kumimoji="1" lang="en-US" altLang="ja-JP" sz="14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400" b="1" dirty="0" smtClean="0">
                <a:solidFill>
                  <a:schemeClr val="tx1"/>
                </a:solidFill>
              </a:rPr>
              <a:t>Web</a:t>
            </a:r>
            <a:r>
              <a:rPr kumimoji="1" lang="ja-JP" altLang="en-US" sz="1400" b="1" dirty="0" smtClean="0">
                <a:solidFill>
                  <a:schemeClr val="tx1"/>
                </a:solidFill>
              </a:rPr>
              <a:t>サービス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4361" y="406400"/>
            <a:ext cx="2615300" cy="341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74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角丸四角形 14"/>
          <p:cNvSpPr/>
          <p:nvPr/>
        </p:nvSpPr>
        <p:spPr>
          <a:xfrm>
            <a:off x="3241902" y="4341702"/>
            <a:ext cx="1629502" cy="113177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96" b="10847"/>
          <a:stretch/>
        </p:blipFill>
        <p:spPr>
          <a:xfrm>
            <a:off x="1394901" y="313867"/>
            <a:ext cx="6347073" cy="2825841"/>
          </a:xfrm>
          <a:prstGeom prst="rect">
            <a:avLst/>
          </a:prstGeom>
        </p:spPr>
      </p:pic>
      <p:sp>
        <p:nvSpPr>
          <p:cNvPr id="4" name="右矢印 3"/>
          <p:cNvSpPr/>
          <p:nvPr/>
        </p:nvSpPr>
        <p:spPr>
          <a:xfrm>
            <a:off x="1826528" y="4737296"/>
            <a:ext cx="1415373" cy="34058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369" y="4551562"/>
            <a:ext cx="864014" cy="71205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123" y="4629538"/>
            <a:ext cx="1017555" cy="620930"/>
          </a:xfrm>
          <a:prstGeom prst="rect">
            <a:avLst/>
          </a:prstGeom>
        </p:spPr>
      </p:pic>
      <p:sp>
        <p:nvSpPr>
          <p:cNvPr id="7" name="直方体 6"/>
          <p:cNvSpPr/>
          <p:nvPr/>
        </p:nvSpPr>
        <p:spPr>
          <a:xfrm>
            <a:off x="3359686" y="4719512"/>
            <a:ext cx="1406523" cy="608803"/>
          </a:xfrm>
          <a:prstGeom prst="cube">
            <a:avLst/>
          </a:prstGeom>
          <a:solidFill>
            <a:srgbClr val="BDED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chemeClr val="tx1"/>
                </a:solidFill>
              </a:rPr>
              <a:t>ロードバランサ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直方体 11"/>
          <p:cNvSpPr/>
          <p:nvPr/>
        </p:nvSpPr>
        <p:spPr>
          <a:xfrm>
            <a:off x="6165518" y="3803278"/>
            <a:ext cx="931197" cy="513173"/>
          </a:xfrm>
          <a:prstGeom prst="cube">
            <a:avLst/>
          </a:prstGeom>
          <a:solidFill>
            <a:srgbClr val="BDED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chemeClr val="tx1"/>
                </a:solidFill>
              </a:rPr>
              <a:t>サーバ１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直方体 12"/>
          <p:cNvSpPr/>
          <p:nvPr/>
        </p:nvSpPr>
        <p:spPr>
          <a:xfrm>
            <a:off x="6165517" y="4464025"/>
            <a:ext cx="931197" cy="513173"/>
          </a:xfrm>
          <a:prstGeom prst="cube">
            <a:avLst/>
          </a:prstGeom>
          <a:solidFill>
            <a:srgbClr val="BDED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chemeClr val="tx1"/>
                </a:solidFill>
              </a:rPr>
              <a:t>サーバ２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直方体 13"/>
          <p:cNvSpPr/>
          <p:nvPr/>
        </p:nvSpPr>
        <p:spPr>
          <a:xfrm>
            <a:off x="6165516" y="5179607"/>
            <a:ext cx="931197" cy="513173"/>
          </a:xfrm>
          <a:prstGeom prst="cube">
            <a:avLst/>
          </a:prstGeom>
          <a:solidFill>
            <a:srgbClr val="BDED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chemeClr val="tx1"/>
                </a:solidFill>
              </a:rPr>
              <a:t>サーバ３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7" name="直線矢印コネクタ 16"/>
          <p:cNvCxnSpPr>
            <a:stCxn id="7" idx="5"/>
            <a:endCxn id="12" idx="2"/>
          </p:cNvCxnSpPr>
          <p:nvPr/>
        </p:nvCxnSpPr>
        <p:spPr>
          <a:xfrm flipV="1">
            <a:off x="4766209" y="4124011"/>
            <a:ext cx="1399309" cy="823802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7" idx="5"/>
            <a:endCxn id="14" idx="2"/>
          </p:cNvCxnSpPr>
          <p:nvPr/>
        </p:nvCxnSpPr>
        <p:spPr>
          <a:xfrm>
            <a:off x="4766209" y="4947813"/>
            <a:ext cx="1399307" cy="552527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7" idx="5"/>
            <a:endCxn id="13" idx="2"/>
          </p:cNvCxnSpPr>
          <p:nvPr/>
        </p:nvCxnSpPr>
        <p:spPr>
          <a:xfrm flipV="1">
            <a:off x="4766209" y="4784758"/>
            <a:ext cx="1399308" cy="163055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4207243" y="3715986"/>
            <a:ext cx="1796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ここが遅いと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ボトルネックに</a:t>
            </a:r>
            <a:endParaRPr kumimoji="1" lang="ja-JP" altLang="en-US" b="1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411399" y="4358175"/>
            <a:ext cx="134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WEB</a:t>
            </a:r>
            <a:r>
              <a:rPr kumimoji="1" lang="ja-JP" altLang="en-US" b="1" dirty="0" smtClean="0"/>
              <a:t>サーバ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302526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19" y="617681"/>
            <a:ext cx="2415909" cy="2981964"/>
          </a:xfrm>
          <a:prstGeom prst="rect">
            <a:avLst/>
          </a:prstGeom>
          <a:ln w="12700">
            <a:solidFill>
              <a:srgbClr val="01B0F1"/>
            </a:solidFill>
          </a:ln>
        </p:spPr>
      </p:pic>
      <p:sp>
        <p:nvSpPr>
          <p:cNvPr id="209" name="右矢印 208"/>
          <p:cNvSpPr/>
          <p:nvPr/>
        </p:nvSpPr>
        <p:spPr>
          <a:xfrm>
            <a:off x="1001140" y="5031346"/>
            <a:ext cx="1682064" cy="34058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025" name="屈折矢印 1024"/>
          <p:cNvSpPr/>
          <p:nvPr/>
        </p:nvSpPr>
        <p:spPr>
          <a:xfrm rot="16200000">
            <a:off x="6160299" y="999552"/>
            <a:ext cx="1136510" cy="2036976"/>
          </a:xfrm>
          <a:prstGeom prst="bent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6400800" y="2140643"/>
            <a:ext cx="2472266" cy="3231287"/>
          </a:xfrm>
          <a:prstGeom prst="roundRect">
            <a:avLst/>
          </a:prstGeom>
          <a:solidFill>
            <a:schemeClr val="accent5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618" y="4832466"/>
            <a:ext cx="864014" cy="712052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933" y="4923588"/>
            <a:ext cx="1017555" cy="620930"/>
          </a:xfrm>
          <a:prstGeom prst="rect">
            <a:avLst/>
          </a:prstGeom>
        </p:spPr>
      </p:pic>
      <p:sp>
        <p:nvSpPr>
          <p:cNvPr id="1024" name="テキスト ボックス 1023"/>
          <p:cNvSpPr txBox="1"/>
          <p:nvPr/>
        </p:nvSpPr>
        <p:spPr>
          <a:xfrm>
            <a:off x="6275020" y="5404657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 smtClean="0"/>
              <a:t>冗長的で不均一な性能の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>WEB</a:t>
            </a:r>
            <a:r>
              <a:rPr kumimoji="1" lang="ja-JP" altLang="en-US" b="1" dirty="0" smtClean="0"/>
              <a:t>サーバ</a:t>
            </a:r>
            <a:endParaRPr kumimoji="1" lang="ja-JP" altLang="en-US" b="1" dirty="0"/>
          </a:p>
        </p:txBody>
      </p:sp>
      <p:sp>
        <p:nvSpPr>
          <p:cNvPr id="1027" name="右矢印 1026"/>
          <p:cNvSpPr/>
          <p:nvPr/>
        </p:nvSpPr>
        <p:spPr>
          <a:xfrm rot="10800000">
            <a:off x="2691652" y="1732324"/>
            <a:ext cx="767827" cy="63697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5" name="屈折矢印 204"/>
          <p:cNvSpPr/>
          <p:nvPr/>
        </p:nvSpPr>
        <p:spPr>
          <a:xfrm rot="5400000">
            <a:off x="1359691" y="3492061"/>
            <a:ext cx="1419332" cy="1261479"/>
          </a:xfrm>
          <a:prstGeom prst="bentUpArrow">
            <a:avLst>
              <a:gd name="adj1" fmla="val 25000"/>
              <a:gd name="adj2" fmla="val 25795"/>
              <a:gd name="adj3" fmla="val 2292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0" name="正方形/長方形 1029"/>
          <p:cNvSpPr/>
          <p:nvPr/>
        </p:nvSpPr>
        <p:spPr>
          <a:xfrm>
            <a:off x="6400800" y="857117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各サーバの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応答速度を測る</a:t>
            </a:r>
            <a:endParaRPr kumimoji="1" lang="ja-JP" altLang="en-US" b="1" dirty="0"/>
          </a:p>
        </p:txBody>
      </p:sp>
      <p:sp>
        <p:nvSpPr>
          <p:cNvPr id="213" name="正方形/長方形 212"/>
          <p:cNvSpPr/>
          <p:nvPr/>
        </p:nvSpPr>
        <p:spPr>
          <a:xfrm>
            <a:off x="254887" y="3559581"/>
            <a:ext cx="2291158" cy="610913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応答速度を</a:t>
            </a:r>
            <a:r>
              <a:rPr lang="en-US" altLang="ja-JP" b="1" dirty="0" smtClean="0"/>
              <a:t>L1</a:t>
            </a:r>
            <a:r>
              <a:rPr lang="ja-JP" altLang="en-US" b="1" dirty="0" smtClean="0"/>
              <a:t>～</a:t>
            </a:r>
            <a:r>
              <a:rPr lang="en-US" altLang="ja-JP" b="1" dirty="0" smtClean="0"/>
              <a:t>Ln</a:t>
            </a:r>
            <a:r>
              <a:rPr lang="ja-JP" altLang="en-US" b="1" dirty="0" smtClean="0"/>
              <a:t>の</a:t>
            </a:r>
            <a:r>
              <a:rPr lang="en-US" altLang="ja-JP" b="1" dirty="0"/>
              <a:t>n</a:t>
            </a:r>
            <a:r>
              <a:rPr lang="ja-JP" altLang="en-US" b="1" dirty="0" smtClean="0"/>
              <a:t>段階で評価</a:t>
            </a:r>
            <a:endParaRPr lang="en-US" altLang="ja-JP" b="1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3719" y="688492"/>
            <a:ext cx="2293458" cy="2991314"/>
          </a:xfrm>
          <a:prstGeom prst="rect">
            <a:avLst/>
          </a:prstGeom>
          <a:ln w="12700">
            <a:solidFill>
              <a:srgbClr val="01B0F1"/>
            </a:solidFill>
          </a:ln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9791" y="2398489"/>
            <a:ext cx="2094283" cy="2284673"/>
          </a:xfrm>
          <a:prstGeom prst="rect">
            <a:avLst/>
          </a:prstGeom>
        </p:spPr>
      </p:pic>
      <p:cxnSp>
        <p:nvCxnSpPr>
          <p:cNvPr id="9" name="直線矢印コネクタ 8"/>
          <p:cNvCxnSpPr>
            <a:stCxn id="33" idx="3"/>
          </p:cNvCxnSpPr>
          <p:nvPr/>
        </p:nvCxnSpPr>
        <p:spPr>
          <a:xfrm flipV="1">
            <a:off x="5139845" y="2856489"/>
            <a:ext cx="1588709" cy="1944025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33" idx="3"/>
          </p:cNvCxnSpPr>
          <p:nvPr/>
        </p:nvCxnSpPr>
        <p:spPr>
          <a:xfrm flipV="1">
            <a:off x="5139845" y="3695787"/>
            <a:ext cx="1520922" cy="1104727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33" idx="3"/>
          </p:cNvCxnSpPr>
          <p:nvPr/>
        </p:nvCxnSpPr>
        <p:spPr>
          <a:xfrm flipV="1">
            <a:off x="5139845" y="4327662"/>
            <a:ext cx="1520922" cy="472852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2700097" y="4081581"/>
            <a:ext cx="2552641" cy="1367900"/>
          </a:xfrm>
          <a:prstGeom prst="rect">
            <a:avLst/>
          </a:prstGeom>
          <a:solidFill>
            <a:srgbClr val="BDEDFF"/>
          </a:solidFill>
          <a:ln>
            <a:solidFill>
              <a:srgbClr val="01B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789505" y="4569681"/>
            <a:ext cx="2350340" cy="461665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ロードバランサ</a:t>
            </a:r>
            <a:endParaRPr kumimoji="1" lang="ja-JP" altLang="en-US" sz="2400" b="1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490185" y="4690443"/>
            <a:ext cx="473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>
                <a:solidFill>
                  <a:schemeClr val="bg1"/>
                </a:solidFill>
              </a:rPr>
              <a:t>・</a:t>
            </a:r>
            <a:endParaRPr kumimoji="1" lang="en-US" altLang="ja-JP" sz="1200" b="1" dirty="0" smtClean="0">
              <a:solidFill>
                <a:schemeClr val="bg1"/>
              </a:solidFill>
            </a:endParaRPr>
          </a:p>
          <a:p>
            <a:r>
              <a:rPr kumimoji="1" lang="ja-JP" altLang="en-US" sz="1200" b="1" dirty="0" smtClean="0">
                <a:solidFill>
                  <a:schemeClr val="bg1"/>
                </a:solidFill>
              </a:rPr>
              <a:t>・</a:t>
            </a:r>
            <a:endParaRPr kumimoji="1" lang="ja-JP" altLang="en-US" sz="1200" b="1" dirty="0">
              <a:solidFill>
                <a:schemeClr val="bg1"/>
              </a:solidFill>
            </a:endParaRPr>
          </a:p>
          <a:p>
            <a:r>
              <a:rPr kumimoji="1" lang="ja-JP" altLang="en-US" sz="1200" b="1" dirty="0">
                <a:solidFill>
                  <a:schemeClr val="bg1"/>
                </a:solidFill>
              </a:rPr>
              <a:t>・</a:t>
            </a:r>
          </a:p>
          <a:p>
            <a:endParaRPr kumimoji="1" lang="ja-JP" altLang="en-US" b="1" dirty="0"/>
          </a:p>
        </p:txBody>
      </p:sp>
      <p:sp>
        <p:nvSpPr>
          <p:cNvPr id="212" name="正方形/長方形 211"/>
          <p:cNvSpPr/>
          <p:nvPr/>
        </p:nvSpPr>
        <p:spPr>
          <a:xfrm>
            <a:off x="3898369" y="5234053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応答速度に基づいて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>
                <a:solidFill>
                  <a:srgbClr val="FF0000"/>
                </a:solidFill>
              </a:rPr>
              <a:t>動的</a:t>
            </a:r>
            <a:r>
              <a:rPr kumimoji="1" lang="ja-JP" altLang="en-US" b="1" dirty="0" smtClean="0"/>
              <a:t>割り振りを行う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57913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角丸四角形 20"/>
          <p:cNvSpPr/>
          <p:nvPr/>
        </p:nvSpPr>
        <p:spPr>
          <a:xfrm rot="16200000">
            <a:off x="275490" y="-504088"/>
            <a:ext cx="5282555" cy="6087531"/>
          </a:xfrm>
          <a:prstGeom prst="roundRect">
            <a:avLst/>
          </a:prstGeom>
          <a:solidFill>
            <a:schemeClr val="accent5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右矢印 22"/>
          <p:cNvSpPr/>
          <p:nvPr/>
        </p:nvSpPr>
        <p:spPr>
          <a:xfrm rot="19680766">
            <a:off x="1921274" y="5477945"/>
            <a:ext cx="2115926" cy="34058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屈折矢印 23"/>
          <p:cNvSpPr/>
          <p:nvPr/>
        </p:nvSpPr>
        <p:spPr>
          <a:xfrm rot="16200000">
            <a:off x="6285531" y="728275"/>
            <a:ext cx="1136511" cy="1786509"/>
          </a:xfrm>
          <a:prstGeom prst="bent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/>
          <p:cNvSpPr/>
          <p:nvPr/>
        </p:nvSpPr>
        <p:spPr>
          <a:xfrm>
            <a:off x="6400800" y="1744134"/>
            <a:ext cx="2472266" cy="4656666"/>
          </a:xfrm>
          <a:prstGeom prst="roundRect">
            <a:avLst/>
          </a:prstGeom>
          <a:solidFill>
            <a:schemeClr val="accent5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878" y="5228649"/>
            <a:ext cx="864014" cy="712052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117" y="5779870"/>
            <a:ext cx="1017555" cy="620930"/>
          </a:xfrm>
          <a:prstGeom prst="rect">
            <a:avLst/>
          </a:prstGeom>
        </p:spPr>
      </p:pic>
      <p:sp>
        <p:nvSpPr>
          <p:cNvPr id="39" name="屈折矢印 38"/>
          <p:cNvSpPr/>
          <p:nvPr/>
        </p:nvSpPr>
        <p:spPr>
          <a:xfrm rot="5400000">
            <a:off x="1446181" y="3436741"/>
            <a:ext cx="1468282" cy="1449583"/>
          </a:xfrm>
          <a:prstGeom prst="bentUpArrow">
            <a:avLst>
              <a:gd name="adj1" fmla="val 25000"/>
              <a:gd name="adj2" fmla="val 25795"/>
              <a:gd name="adj3" fmla="val 2292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6400800" y="460607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各サーバの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応答速度を測る</a:t>
            </a:r>
            <a:endParaRPr kumimoji="1" lang="ja-JP" altLang="en-US" b="1" dirty="0"/>
          </a:p>
        </p:txBody>
      </p:sp>
      <p:sp>
        <p:nvSpPr>
          <p:cNvPr id="43" name="正方形/長方形 42"/>
          <p:cNvSpPr/>
          <p:nvPr/>
        </p:nvSpPr>
        <p:spPr>
          <a:xfrm>
            <a:off x="73647" y="4826731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各サーバの評価値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>S</a:t>
            </a:r>
            <a:r>
              <a:rPr kumimoji="1" lang="ja-JP" altLang="en-US" b="1" dirty="0" smtClean="0"/>
              <a:t>～</a:t>
            </a:r>
            <a:r>
              <a:rPr kumimoji="1" lang="en-US" altLang="ja-JP" b="1" dirty="0" smtClean="0"/>
              <a:t>D</a:t>
            </a:r>
            <a:r>
              <a:rPr kumimoji="1" lang="ja-JP" altLang="en-US" b="1" dirty="0" smtClean="0"/>
              <a:t>を与える</a:t>
            </a:r>
            <a:endParaRPr kumimoji="1" lang="ja-JP" altLang="en-US" b="1" dirty="0"/>
          </a:p>
        </p:txBody>
      </p:sp>
      <p:sp>
        <p:nvSpPr>
          <p:cNvPr id="62" name="正方形/長方形 61"/>
          <p:cNvSpPr/>
          <p:nvPr/>
        </p:nvSpPr>
        <p:spPr>
          <a:xfrm>
            <a:off x="4011482" y="5164455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応答速度に基づいて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>
                <a:solidFill>
                  <a:srgbClr val="FF0000"/>
                </a:solidFill>
              </a:rPr>
              <a:t>動的</a:t>
            </a:r>
            <a:r>
              <a:rPr kumimoji="1" lang="ja-JP" altLang="en-US" b="1" dirty="0" smtClean="0"/>
              <a:t>割り振りを行う</a:t>
            </a:r>
            <a:endParaRPr kumimoji="1" lang="ja-JP" altLang="en-US" b="1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125" y="387594"/>
            <a:ext cx="2619989" cy="3663169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7695" y="387594"/>
            <a:ext cx="2602371" cy="3048037"/>
          </a:xfrm>
          <a:prstGeom prst="rect">
            <a:avLst/>
          </a:prstGeom>
        </p:spPr>
      </p:pic>
      <p:sp>
        <p:nvSpPr>
          <p:cNvPr id="20" name="右矢印 19"/>
          <p:cNvSpPr/>
          <p:nvPr/>
        </p:nvSpPr>
        <p:spPr>
          <a:xfrm rot="10800000">
            <a:off x="2663985" y="1625600"/>
            <a:ext cx="586495" cy="564185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4688" y="-99715"/>
            <a:ext cx="460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>
                <a:solidFill>
                  <a:schemeClr val="bg1"/>
                </a:solidFill>
              </a:rPr>
              <a:t>192.168.1.80</a:t>
            </a:r>
            <a:r>
              <a:rPr kumimoji="1" lang="ja-JP" altLang="en-US" sz="2800" b="1" dirty="0">
                <a:solidFill>
                  <a:schemeClr val="bg1"/>
                </a:solidFill>
              </a:rPr>
              <a:t> </a:t>
            </a:r>
            <a:r>
              <a:rPr kumimoji="1" lang="en-US" altLang="ja-JP" sz="2800" b="1" dirty="0">
                <a:solidFill>
                  <a:schemeClr val="bg1"/>
                </a:solidFill>
              </a:rPr>
              <a:t>raspberry pi 4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0042" y="1904999"/>
            <a:ext cx="1840033" cy="4367011"/>
          </a:xfrm>
          <a:prstGeom prst="rect">
            <a:avLst/>
          </a:prstGeom>
        </p:spPr>
      </p:pic>
      <p:sp>
        <p:nvSpPr>
          <p:cNvPr id="36" name="右矢印 35"/>
          <p:cNvSpPr/>
          <p:nvPr/>
        </p:nvSpPr>
        <p:spPr>
          <a:xfrm rot="20784576">
            <a:off x="5136361" y="4282515"/>
            <a:ext cx="1838144" cy="30034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41719C"/>
              </a:solidFill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2996171" y="3771214"/>
            <a:ext cx="2552641" cy="1134654"/>
          </a:xfrm>
          <a:prstGeom prst="rect">
            <a:avLst/>
          </a:prstGeom>
          <a:solidFill>
            <a:srgbClr val="BDEDFF"/>
          </a:solidFill>
          <a:ln>
            <a:solidFill>
              <a:srgbClr val="01B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091348" y="3992302"/>
            <a:ext cx="2350340" cy="769441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 smtClean="0"/>
              <a:t>ロードバランサ</a:t>
            </a:r>
            <a:endParaRPr kumimoji="1" lang="en-US" altLang="ja-JP" sz="2400" b="1" dirty="0" smtClean="0"/>
          </a:p>
          <a:p>
            <a:pPr algn="ctr"/>
            <a:r>
              <a:rPr kumimoji="1" lang="en-US" altLang="ja-JP" sz="2000" b="1" dirty="0"/>
              <a:t>NGINX</a:t>
            </a:r>
            <a:endParaRPr kumimoji="1" lang="ja-JP" altLang="en-US" sz="2000" b="1" dirty="0"/>
          </a:p>
        </p:txBody>
      </p:sp>
      <p:sp>
        <p:nvSpPr>
          <p:cNvPr id="48" name="正方形/長方形 47"/>
          <p:cNvSpPr/>
          <p:nvPr/>
        </p:nvSpPr>
        <p:spPr>
          <a:xfrm>
            <a:off x="4690553" y="6467946"/>
            <a:ext cx="4326466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冗長的な</a:t>
            </a:r>
            <a:r>
              <a:rPr kumimoji="1" lang="en-US" altLang="ja-JP" b="1" dirty="0"/>
              <a:t>Web</a:t>
            </a:r>
            <a:r>
              <a:rPr kumimoji="1" lang="ja-JP" altLang="en-US" b="1" dirty="0"/>
              <a:t>サービスを積んだサーバ群</a:t>
            </a:r>
            <a:r>
              <a:rPr kumimoji="1" lang="en-US" altLang="ja-JP" b="1" dirty="0"/>
              <a:t/>
            </a:r>
            <a:br>
              <a:rPr kumimoji="1" lang="en-US" altLang="ja-JP" b="1" dirty="0"/>
            </a:br>
            <a:r>
              <a:rPr kumimoji="1" lang="ja-JP" altLang="en-US" b="1" dirty="0"/>
              <a:t>性能制限で異種環境を再現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569313" y="3013376"/>
            <a:ext cx="1330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7030A0"/>
                </a:solidFill>
              </a:rPr>
              <a:t>メモリ制限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7813996" y="4521965"/>
            <a:ext cx="1330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 smtClean="0">
                <a:solidFill>
                  <a:srgbClr val="7030A0"/>
                </a:solidFill>
              </a:rPr>
              <a:t>CPU</a:t>
            </a:r>
            <a:r>
              <a:rPr kumimoji="1" lang="ja-JP" altLang="en-US" sz="1400" b="1" dirty="0" smtClean="0">
                <a:solidFill>
                  <a:srgbClr val="7030A0"/>
                </a:solidFill>
              </a:rPr>
              <a:t>制限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7033917" y="6028628"/>
            <a:ext cx="1687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7030A0"/>
                </a:solidFill>
              </a:rPr>
              <a:t>トラフィック制限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38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2635769" y="668865"/>
            <a:ext cx="3984215" cy="4671877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endParaRPr kumimoji="1" lang="ja-JP" altLang="en-US" b="1" dirty="0"/>
          </a:p>
        </p:txBody>
      </p:sp>
      <p:sp>
        <p:nvSpPr>
          <p:cNvPr id="13" name="正方形/長方形 12"/>
          <p:cNvSpPr/>
          <p:nvPr/>
        </p:nvSpPr>
        <p:spPr>
          <a:xfrm>
            <a:off x="2889576" y="1356898"/>
            <a:ext cx="3591662" cy="10255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b="1" dirty="0" smtClean="0">
                <a:solidFill>
                  <a:schemeClr val="accent1">
                    <a:lumMod val="50000"/>
                  </a:schemeClr>
                </a:solidFill>
              </a:rPr>
              <a:t>応答速度計測プログラム</a:t>
            </a:r>
            <a:endParaRPr kumimoji="1" lang="en-US" altLang="ja-JP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3506151" y="1753966"/>
            <a:ext cx="2358511" cy="46243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</a:rPr>
              <a:t>1</a:t>
            </a:r>
            <a:r>
              <a:rPr kumimoji="1" lang="ja-JP" altLang="en-US" b="1" dirty="0" smtClean="0">
                <a:solidFill>
                  <a:schemeClr val="tx1"/>
                </a:solidFill>
              </a:rPr>
              <a:t>分に</a:t>
            </a:r>
            <a:r>
              <a:rPr kumimoji="1" lang="en-US" altLang="ja-JP" b="1" dirty="0" smtClean="0">
                <a:solidFill>
                  <a:schemeClr val="tx1"/>
                </a:solidFill>
              </a:rPr>
              <a:t>1</a:t>
            </a:r>
            <a:r>
              <a:rPr kumimoji="1" lang="ja-JP" altLang="en-US" b="1" dirty="0" smtClean="0">
                <a:solidFill>
                  <a:schemeClr val="tx1"/>
                </a:solidFill>
              </a:rPr>
              <a:t>回計測</a:t>
            </a:r>
            <a:endParaRPr kumimoji="1" lang="en-US" altLang="ja-JP" b="1" dirty="0" smtClean="0">
              <a:solidFill>
                <a:schemeClr val="tx1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458325" y="82016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応答速度の計測</a:t>
            </a:r>
            <a:endParaRPr kumimoji="1" lang="ja-JP" altLang="en-US" sz="2400" b="1" dirty="0"/>
          </a:p>
        </p:txBody>
      </p:sp>
      <p:sp>
        <p:nvSpPr>
          <p:cNvPr id="19" name="正方形/長方形 18"/>
          <p:cNvSpPr/>
          <p:nvPr/>
        </p:nvSpPr>
        <p:spPr>
          <a:xfrm>
            <a:off x="3894208" y="2689841"/>
            <a:ext cx="1467335" cy="6578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現在</a:t>
            </a:r>
            <a:r>
              <a:rPr kumimoji="1" lang="ja-JP" altLang="en-US" sz="1400" b="1" dirty="0" smtClean="0">
                <a:solidFill>
                  <a:schemeClr val="tx1"/>
                </a:solidFill>
              </a:rPr>
              <a:t>の応答速度</a:t>
            </a:r>
            <a:endParaRPr kumimoji="1" lang="en-US" altLang="ja-JP" sz="1400" b="1" dirty="0" smtClean="0">
              <a:solidFill>
                <a:schemeClr val="tx1"/>
              </a:solidFill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4365518" y="2216405"/>
            <a:ext cx="639774" cy="47343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柱 25"/>
          <p:cNvSpPr/>
          <p:nvPr/>
        </p:nvSpPr>
        <p:spPr>
          <a:xfrm>
            <a:off x="3687049" y="3741986"/>
            <a:ext cx="1881651" cy="1204429"/>
          </a:xfrm>
          <a:prstGeom prst="can">
            <a:avLst/>
          </a:prstGeom>
          <a:solidFill>
            <a:srgbClr val="FFD96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496448" y="4175913"/>
            <a:ext cx="2377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応答速度を</a:t>
            </a:r>
            <a:r>
              <a:rPr kumimoji="1" lang="en-US" altLang="ja-JP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kumimoji="1" lang="en-US" altLang="ja-JP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kumimoji="1" lang="en-US" altLang="ja-JP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r>
              <a:rPr kumimoji="1" lang="ja-JP" alt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へ保管</a:t>
            </a:r>
            <a:endParaRPr kumimoji="1" lang="ja-JP" altLang="en-US" dirty="0"/>
          </a:p>
        </p:txBody>
      </p:sp>
      <p:sp>
        <p:nvSpPr>
          <p:cNvPr id="28" name="下矢印 27"/>
          <p:cNvSpPr/>
          <p:nvPr/>
        </p:nvSpPr>
        <p:spPr>
          <a:xfrm>
            <a:off x="4365518" y="3349591"/>
            <a:ext cx="639774" cy="47343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0294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651004" y="856321"/>
            <a:ext cx="3984215" cy="5563351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416792" y="3791210"/>
            <a:ext cx="2549731" cy="611868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rgbClr val="41719C"/>
                </a:solidFill>
              </a:rPr>
              <a:t>サーバ応答速度</a:t>
            </a:r>
            <a:r>
              <a:rPr kumimoji="1" lang="en-US" altLang="ja-JP" b="1" dirty="0" smtClean="0">
                <a:solidFill>
                  <a:srgbClr val="41719C"/>
                </a:solidFill>
              </a:rPr>
              <a:t/>
            </a:r>
            <a:br>
              <a:rPr kumimoji="1" lang="en-US" altLang="ja-JP" b="1" dirty="0" smtClean="0">
                <a:solidFill>
                  <a:srgbClr val="41719C"/>
                </a:solidFill>
              </a:rPr>
            </a:br>
            <a:r>
              <a:rPr kumimoji="1" lang="ja-JP" altLang="en-US" b="1" dirty="0" smtClean="0">
                <a:solidFill>
                  <a:srgbClr val="41719C"/>
                </a:solidFill>
              </a:rPr>
              <a:t>評価アルゴリズム</a:t>
            </a:r>
            <a:endParaRPr kumimoji="1" lang="ja-JP" altLang="en-US" b="1" dirty="0">
              <a:solidFill>
                <a:srgbClr val="41719C"/>
              </a:solidFill>
            </a:endParaRPr>
          </a:p>
        </p:txBody>
      </p:sp>
      <p:sp>
        <p:nvSpPr>
          <p:cNvPr id="7" name="下矢印 6"/>
          <p:cNvSpPr/>
          <p:nvPr/>
        </p:nvSpPr>
        <p:spPr>
          <a:xfrm>
            <a:off x="3364448" y="3353804"/>
            <a:ext cx="639774" cy="43740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360896" y="1053229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評価付けシステム</a:t>
            </a:r>
            <a:endParaRPr kumimoji="1" lang="ja-JP" altLang="en-US" sz="2400" b="1" dirty="0"/>
          </a:p>
        </p:txBody>
      </p:sp>
      <p:sp>
        <p:nvSpPr>
          <p:cNvPr id="9" name="下矢印 8"/>
          <p:cNvSpPr/>
          <p:nvPr/>
        </p:nvSpPr>
        <p:spPr>
          <a:xfrm>
            <a:off x="3348987" y="4387992"/>
            <a:ext cx="639774" cy="43740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2686098" y="4834719"/>
            <a:ext cx="1996474" cy="1520217"/>
            <a:chOff x="2209253" y="5899123"/>
            <a:chExt cx="2377914" cy="1622126"/>
          </a:xfrm>
        </p:grpSpPr>
        <p:sp>
          <p:nvSpPr>
            <p:cNvPr id="3" name="円柱 2"/>
            <p:cNvSpPr/>
            <p:nvPr/>
          </p:nvSpPr>
          <p:spPr>
            <a:xfrm>
              <a:off x="2438970" y="5899123"/>
              <a:ext cx="1881651" cy="1363980"/>
            </a:xfrm>
            <a:prstGeom prst="can">
              <a:avLst/>
            </a:prstGeom>
            <a:solidFill>
              <a:srgbClr val="FFD966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2209253" y="6338980"/>
              <a:ext cx="2377914" cy="11822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評価済み</a:t>
              </a:r>
              <a:endParaRPr kumimoji="1" lang="en-US" altLang="ja-JP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kumimoji="1" lang="ja-JP" altLang="en-US" sz="16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応答速度を</a:t>
              </a:r>
              <a:r>
                <a:rPr kumimoji="1" lang="en-US" altLang="ja-JP" sz="16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/>
              </a:r>
              <a:br>
                <a:rPr kumimoji="1" lang="en-US" altLang="ja-JP" sz="16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kumimoji="1" lang="en-US" altLang="ja-JP" sz="16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DB</a:t>
              </a:r>
              <a:r>
                <a:rPr kumimoji="1" lang="ja-JP" altLang="en-US" sz="16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へ保管</a:t>
              </a:r>
            </a:p>
            <a:p>
              <a:endParaRPr kumimoji="1" lang="ja-JP" altLang="en-US" sz="1600" dirty="0"/>
            </a:p>
          </p:txBody>
        </p:sp>
      </p:grpSp>
      <p:sp>
        <p:nvSpPr>
          <p:cNvPr id="11" name="正方形/長方形 10"/>
          <p:cNvSpPr/>
          <p:nvPr/>
        </p:nvSpPr>
        <p:spPr>
          <a:xfrm>
            <a:off x="2835698" y="2695986"/>
            <a:ext cx="1697275" cy="6578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chemeClr val="tx1"/>
                </a:solidFill>
              </a:rPr>
              <a:t>24</a:t>
            </a:r>
            <a:r>
              <a:rPr kumimoji="1" lang="ja-JP" altLang="en-US" sz="1400" b="1" dirty="0" smtClean="0">
                <a:solidFill>
                  <a:schemeClr val="tx1"/>
                </a:solidFill>
              </a:rPr>
              <a:t>時間の平均速度</a:t>
            </a:r>
            <a:endParaRPr kumimoji="1" lang="en-US" altLang="ja-JP" sz="1400" b="1" dirty="0" smtClean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2442582" y="1661798"/>
            <a:ext cx="2549731" cy="611868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rgbClr val="41719C"/>
                </a:solidFill>
              </a:rPr>
              <a:t>DB</a:t>
            </a:r>
            <a:r>
              <a:rPr kumimoji="1" lang="ja-JP" altLang="en-US" b="1" dirty="0" smtClean="0">
                <a:solidFill>
                  <a:srgbClr val="41719C"/>
                </a:solidFill>
              </a:rPr>
              <a:t>から抽出</a:t>
            </a:r>
            <a:endParaRPr kumimoji="1" lang="en-US" altLang="ja-JP" b="1" dirty="0" smtClean="0">
              <a:solidFill>
                <a:srgbClr val="41719C"/>
              </a:solidFill>
            </a:endParaRPr>
          </a:p>
        </p:txBody>
      </p:sp>
      <p:sp>
        <p:nvSpPr>
          <p:cNvPr id="13" name="下矢印 12"/>
          <p:cNvSpPr/>
          <p:nvPr/>
        </p:nvSpPr>
        <p:spPr>
          <a:xfrm>
            <a:off x="3371770" y="2273666"/>
            <a:ext cx="639774" cy="43740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2610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2744800" y="4190703"/>
            <a:ext cx="2552641" cy="1367900"/>
          </a:xfrm>
          <a:prstGeom prst="rect">
            <a:avLst/>
          </a:prstGeom>
          <a:solidFill>
            <a:srgbClr val="BDEDFF"/>
          </a:solidFill>
          <a:ln>
            <a:solidFill>
              <a:srgbClr val="01B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822463" y="4686343"/>
            <a:ext cx="2350340" cy="461665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ロードバランサ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81859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54" y="1293378"/>
            <a:ext cx="4761389" cy="29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789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3943</TotalTime>
  <Words>1101</Words>
  <Application>Microsoft Office PowerPoint</Application>
  <PresentationFormat>画面に合わせる (4:3)</PresentationFormat>
  <Paragraphs>294</Paragraphs>
  <Slides>30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7" baseType="lpstr">
      <vt:lpstr>ＭＳ Ｐゴシック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サーバ管理システム提案方式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松尾 祐介</dc:creator>
  <cp:lastModifiedBy>松尾 祐介</cp:lastModifiedBy>
  <cp:revision>136</cp:revision>
  <cp:lastPrinted>2021-11-04T19:33:38Z</cp:lastPrinted>
  <dcterms:created xsi:type="dcterms:W3CDTF">2021-04-16T03:36:38Z</dcterms:created>
  <dcterms:modified xsi:type="dcterms:W3CDTF">2021-12-14T07:34:51Z</dcterms:modified>
</cp:coreProperties>
</file>