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3" r:id="rId7"/>
    <p:sldId id="265"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73669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68701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1329268"/>
            <a:ext cx="8015909" cy="5508050"/>
          </a:xfrm>
        </p:spPr>
        <p:txBody>
          <a:bodyPr>
            <a:noAutofit/>
          </a:bodyPr>
          <a:lstStyle/>
          <a:p>
            <a:r>
              <a:rPr lang="en-US" altLang="ja-JP" sz="2200" dirty="0" smtClean="0"/>
              <a:t>WEB</a:t>
            </a:r>
            <a:r>
              <a:rPr lang="ja-JP" altLang="en-US" sz="2200" dirty="0"/>
              <a:t>ページは電気や水道などと同じく重要なライフラインになりつつある</a:t>
            </a:r>
            <a:r>
              <a:rPr lang="ja-JP" altLang="en-US" sz="2200" dirty="0" smtClean="0"/>
              <a:t>。サービス</a:t>
            </a:r>
            <a:r>
              <a:rPr lang="ja-JP" altLang="en-US" sz="2200" dirty="0"/>
              <a:t>を止めることなく、サーバの保守や修理拡張等が行える</a:t>
            </a:r>
            <a:r>
              <a:rPr lang="ja-JP" altLang="en-US" sz="2200" dirty="0">
                <a:solidFill>
                  <a:srgbClr val="FF0000"/>
                </a:solidFill>
              </a:rPr>
              <a:t>ロードバランサーの需要は</a:t>
            </a:r>
            <a:r>
              <a:rPr lang="ja-JP" altLang="en-US" sz="2200" dirty="0" smtClean="0">
                <a:solidFill>
                  <a:srgbClr val="FF0000"/>
                </a:solidFill>
              </a:rPr>
              <a:t>今後増加</a:t>
            </a:r>
            <a:r>
              <a:rPr lang="ja-JP" altLang="en-US" sz="2200" dirty="0">
                <a:solidFill>
                  <a:srgbClr val="FF0000"/>
                </a:solidFill>
              </a:rPr>
              <a:t>傾向</a:t>
            </a:r>
            <a:r>
              <a:rPr lang="ja-JP" altLang="en-US" sz="2200" dirty="0"/>
              <a:t>になると予想される</a:t>
            </a:r>
            <a:r>
              <a:rPr lang="ja-JP" altLang="en-US" sz="2200" dirty="0" smtClean="0"/>
              <a:t>。</a:t>
            </a:r>
            <a:endParaRPr lang="en-US" altLang="ja-JP" sz="2200" dirty="0" smtClean="0"/>
          </a:p>
          <a:p>
            <a:endParaRPr lang="ja-JP" altLang="en-US" sz="2200" dirty="0"/>
          </a:p>
          <a:p>
            <a:r>
              <a:rPr lang="ja-JP" altLang="en-US" sz="2200" dirty="0"/>
              <a:t>ロードバランサーは企業に限った話ではない。個人サイトレベルでも必要になりつつ</a:t>
            </a:r>
            <a:r>
              <a:rPr lang="ja-JP" altLang="en-US" sz="2200" dirty="0" smtClean="0"/>
              <a:t>ある</a:t>
            </a:r>
            <a:r>
              <a:rPr lang="ja-JP" altLang="en-US" sz="2200" dirty="0"/>
              <a:t>。</a:t>
            </a:r>
            <a:r>
              <a:rPr lang="en-US" altLang="ja-JP" sz="2200" dirty="0" smtClean="0"/>
              <a:t>Google</a:t>
            </a:r>
            <a:r>
              <a:rPr lang="ja-JP" altLang="en-US" sz="2200" dirty="0"/>
              <a:t>の発表した情報による</a:t>
            </a:r>
            <a:r>
              <a:rPr lang="ja-JP" altLang="en-US" sz="2200" dirty="0" smtClean="0"/>
              <a:t>と競合</a:t>
            </a:r>
            <a:r>
              <a:rPr lang="ja-JP" altLang="en-US" sz="2200" dirty="0"/>
              <a:t>サイトと比較し自身のサイトの表示速度が遅い</a:t>
            </a:r>
            <a:r>
              <a:rPr lang="ja-JP" altLang="en-US" sz="2200" dirty="0" smtClean="0"/>
              <a:t>とランキング</a:t>
            </a:r>
            <a:r>
              <a:rPr lang="ja-JP" altLang="en-US" sz="2200" dirty="0"/>
              <a:t>評価で不利に</a:t>
            </a:r>
            <a:r>
              <a:rPr lang="ja-JP" altLang="en-US" sz="2200" dirty="0" smtClean="0"/>
              <a:t>なるとされている。</a:t>
            </a:r>
            <a:r>
              <a:rPr lang="ja-JP" altLang="en-US" sz="2200" dirty="0" smtClean="0">
                <a:solidFill>
                  <a:srgbClr val="FF0000"/>
                </a:solidFill>
              </a:rPr>
              <a:t>自身</a:t>
            </a:r>
            <a:r>
              <a:rPr lang="ja-JP" altLang="en-US" sz="2200" dirty="0">
                <a:solidFill>
                  <a:srgbClr val="FF0000"/>
                </a:solidFill>
              </a:rPr>
              <a:t>のサイトを上位にランクインさせるためには応答速度も重要な要素</a:t>
            </a:r>
            <a:r>
              <a:rPr lang="ja-JP" altLang="en-US" sz="2200" dirty="0"/>
              <a:t>となる。</a:t>
            </a:r>
          </a:p>
          <a:p>
            <a:endParaRPr lang="ja-JP" altLang="en-US" sz="2200" dirty="0"/>
          </a:p>
          <a:p>
            <a:r>
              <a:rPr lang="ja-JP" altLang="en-US" sz="2200" dirty="0"/>
              <a:t>個人で高性能なサーバをいくつ</a:t>
            </a:r>
            <a:r>
              <a:rPr lang="ja-JP" altLang="en-US" sz="2200" dirty="0" smtClean="0"/>
              <a:t>も</a:t>
            </a:r>
            <a:r>
              <a:rPr lang="ja-JP" altLang="en-US" sz="2200" dirty="0"/>
              <a:t>作り</a:t>
            </a:r>
            <a:r>
              <a:rPr lang="ja-JP" altLang="en-US" sz="2200" dirty="0" smtClean="0"/>
              <a:t>、</a:t>
            </a:r>
            <a:r>
              <a:rPr lang="ja-JP" altLang="en-US" sz="2200" dirty="0"/>
              <a:t>負荷分散するのはコスト面で難しい</a:t>
            </a:r>
            <a:r>
              <a:rPr lang="ja-JP" altLang="en-US" sz="2200" dirty="0" smtClean="0"/>
              <a:t>。不要</a:t>
            </a:r>
            <a:r>
              <a:rPr lang="ja-JP" altLang="en-US" sz="2200" dirty="0"/>
              <a:t>なコンピューターや型落ちのサーバ等が利用</a:t>
            </a:r>
            <a:r>
              <a:rPr lang="ja-JP" altLang="en-US" sz="2200" dirty="0" smtClean="0"/>
              <a:t>され、</a:t>
            </a:r>
            <a:r>
              <a:rPr lang="ja-JP" altLang="en-US" sz="2200" dirty="0" smtClean="0">
                <a:solidFill>
                  <a:srgbClr val="FF0000"/>
                </a:solidFill>
              </a:rPr>
              <a:t>不均一な性能でロードバランスされるケース</a:t>
            </a:r>
            <a:r>
              <a:rPr lang="ja-JP" altLang="en-US" sz="2200" dirty="0">
                <a:solidFill>
                  <a:srgbClr val="FF0000"/>
                </a:solidFill>
              </a:rPr>
              <a:t>も少なくない</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5" name="テキスト ボックス 4"/>
          <p:cNvSpPr txBox="1"/>
          <p:nvPr/>
        </p:nvSpPr>
        <p:spPr>
          <a:xfrm>
            <a:off x="1032933" y="186221"/>
            <a:ext cx="7611626" cy="1477328"/>
          </a:xfrm>
          <a:prstGeom prst="rect">
            <a:avLst/>
          </a:prstGeom>
          <a:noFill/>
        </p:spPr>
        <p:txBody>
          <a:bodyPr wrap="square" rtlCol="0">
            <a:spAutoFit/>
          </a:bodyPr>
          <a:lstStyle/>
          <a:p>
            <a:pPr algn="r"/>
            <a:r>
              <a:rPr lang="ja-JP" altLang="en-US" dirty="0"/>
              <a:t>観光地検索システム</a:t>
            </a:r>
            <a:r>
              <a:rPr lang="ja-JP" altLang="en-US" dirty="0" smtClean="0"/>
              <a:t>における</a:t>
            </a:r>
            <a:r>
              <a:rPr lang="en-US" altLang="ja-JP" dirty="0" smtClean="0"/>
              <a:t/>
            </a:r>
            <a:br>
              <a:rPr lang="en-US" altLang="ja-JP" dirty="0" smtClean="0"/>
            </a:br>
            <a:r>
              <a:rPr lang="ja-JP" altLang="en-US" dirty="0" smtClean="0"/>
              <a:t>レスポンス</a:t>
            </a:r>
            <a:r>
              <a:rPr lang="ja-JP" altLang="en-US" dirty="0"/>
              <a:t>速度を考慮したロードバランサー</a:t>
            </a:r>
            <a:endParaRPr lang="en-US" altLang="ja-JP" dirty="0" smtClean="0"/>
          </a:p>
          <a:p>
            <a:pPr algn="r"/>
            <a:r>
              <a:rPr lang="ja-JP" altLang="en-US" dirty="0" smtClean="0"/>
              <a:t>学籍</a:t>
            </a:r>
            <a:r>
              <a:rPr lang="ja-JP" altLang="en-US" dirty="0"/>
              <a:t>番号：</a:t>
            </a:r>
            <a:r>
              <a:rPr lang="en-US" altLang="ja-JP" dirty="0" smtClean="0"/>
              <a:t>1821086  </a:t>
            </a:r>
            <a:r>
              <a:rPr lang="ja-JP" altLang="en-US" dirty="0" smtClean="0"/>
              <a:t>氏名</a:t>
            </a:r>
            <a:r>
              <a:rPr lang="ja-JP" altLang="en-US" dirty="0"/>
              <a:t>：松尾祐</a:t>
            </a:r>
            <a:r>
              <a:rPr lang="ja-JP" altLang="en-US" dirty="0" smtClean="0"/>
              <a:t>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7038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a:bodyPr>
          <a:lstStyle/>
          <a:p>
            <a:pPr>
              <a:lnSpc>
                <a:spcPct val="120000"/>
              </a:lnSpc>
            </a:pPr>
            <a:r>
              <a:rPr lang="ja-JP" altLang="en-US" dirty="0"/>
              <a:t>既存技術では、導入のしやすさから順に</a:t>
            </a:r>
            <a:r>
              <a:rPr lang="ja-JP" altLang="en-US" dirty="0" smtClean="0"/>
              <a:t>割り振る「ラウンドロビン」や最も</a:t>
            </a:r>
            <a:r>
              <a:rPr lang="ja-JP" altLang="en-US" dirty="0"/>
              <a:t>空いているサーバに</a:t>
            </a:r>
            <a:r>
              <a:rPr lang="ja-JP" altLang="en-US" dirty="0" smtClean="0"/>
              <a:t>割り振る「リーストコネクション」</a:t>
            </a:r>
            <a:r>
              <a:rPr lang="en-US" altLang="ja-JP" dirty="0" smtClean="0"/>
              <a:t>(</a:t>
            </a:r>
            <a:r>
              <a:rPr lang="ja-JP" altLang="en-US" dirty="0"/>
              <a:t>最小接続</a:t>
            </a:r>
            <a:r>
              <a:rPr lang="en-US" altLang="ja-JP" dirty="0"/>
              <a:t>) </a:t>
            </a:r>
            <a:r>
              <a:rPr lang="ja-JP" altLang="en-US" dirty="0"/>
              <a:t>がよく利用されている。</a:t>
            </a:r>
          </a:p>
          <a:p>
            <a:pPr>
              <a:lnSpc>
                <a:spcPct val="120000"/>
              </a:lnSpc>
            </a:pPr>
            <a:endParaRPr lang="ja-JP" altLang="en-US" dirty="0"/>
          </a:p>
          <a:p>
            <a:pPr>
              <a:lnSpc>
                <a:spcPct val="120000"/>
              </a:lnSpc>
            </a:pPr>
            <a:r>
              <a:rPr lang="ja-JP" altLang="en-US" dirty="0"/>
              <a:t>しかし、サーバ</a:t>
            </a:r>
            <a:r>
              <a:rPr lang="ja-JP" altLang="en-US" dirty="0" smtClean="0"/>
              <a:t>の性能に</a:t>
            </a:r>
            <a:r>
              <a:rPr lang="ja-JP" altLang="en-US" dirty="0">
                <a:solidFill>
                  <a:srgbClr val="FF0000"/>
                </a:solidFill>
              </a:rPr>
              <a:t>バラつき</a:t>
            </a:r>
            <a:r>
              <a:rPr lang="ja-JP" altLang="en-US" dirty="0" smtClean="0">
                <a:solidFill>
                  <a:srgbClr val="FF0000"/>
                </a:solidFill>
              </a:rPr>
              <a:t>がある場合</a:t>
            </a:r>
            <a:r>
              <a:rPr lang="ja-JP" altLang="en-US" dirty="0" smtClean="0"/>
              <a:t>、応答</a:t>
            </a:r>
            <a:r>
              <a:rPr lang="ja-JP" altLang="en-US" dirty="0"/>
              <a:t>速度が一定とは限らない</a:t>
            </a:r>
            <a:r>
              <a:rPr lang="ja-JP" altLang="en-US" dirty="0" smtClean="0"/>
              <a:t>。単純</a:t>
            </a:r>
            <a:r>
              <a:rPr lang="ja-JP" altLang="en-US" dirty="0"/>
              <a:t>に空いて</a:t>
            </a:r>
            <a:r>
              <a:rPr lang="ja-JP" altLang="en-US" dirty="0" smtClean="0"/>
              <a:t>いるサーバ</a:t>
            </a:r>
            <a:r>
              <a:rPr lang="ja-JP" altLang="en-US" dirty="0"/>
              <a:t>へ割り振るだけ</a:t>
            </a:r>
            <a:r>
              <a:rPr lang="ja-JP" altLang="en-US" dirty="0" smtClean="0"/>
              <a:t>ではなく、</a:t>
            </a:r>
            <a:r>
              <a:rPr lang="ja-JP" altLang="en-US" dirty="0" smtClean="0">
                <a:solidFill>
                  <a:srgbClr val="FF0000"/>
                </a:solidFill>
              </a:rPr>
              <a:t>応答</a:t>
            </a:r>
            <a:r>
              <a:rPr lang="ja-JP" altLang="en-US" dirty="0">
                <a:solidFill>
                  <a:srgbClr val="FF0000"/>
                </a:solidFill>
              </a:rPr>
              <a:t>速度も加味</a:t>
            </a:r>
            <a:r>
              <a:rPr lang="ja-JP" altLang="en-US" dirty="0" smtClean="0">
                <a:solidFill>
                  <a:srgbClr val="FF0000"/>
                </a:solidFill>
              </a:rPr>
              <a:t>してロードバランスを行う必要がある。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3471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a:t>ロードバランサーは順</a:t>
            </a:r>
            <a:r>
              <a:rPr lang="ja-JP" altLang="en-US" dirty="0" smtClean="0"/>
              <a:t>に割り振る方式が頻繫に利用されている。しかし、この方法では、応答</a:t>
            </a:r>
            <a:r>
              <a:rPr lang="ja-JP" altLang="en-US" dirty="0"/>
              <a:t>速度が遅いサーバにつないでしまうと</a:t>
            </a:r>
            <a:r>
              <a:rPr lang="ja-JP" altLang="en-US" dirty="0" smtClean="0"/>
              <a:t>返って</a:t>
            </a:r>
            <a:r>
              <a:rPr lang="en-US" altLang="ja-JP" dirty="0" smtClean="0"/>
              <a:t>WEB</a:t>
            </a:r>
            <a:r>
              <a:rPr lang="ja-JP" altLang="en-US" dirty="0" smtClean="0"/>
              <a:t>の表示速度</a:t>
            </a:r>
            <a:r>
              <a:rPr lang="ja-JP" altLang="en-US" dirty="0"/>
              <a:t>が落ちてしまう。</a:t>
            </a:r>
          </a:p>
          <a:p>
            <a:endParaRPr lang="ja-JP" altLang="en-US" dirty="0"/>
          </a:p>
          <a:p>
            <a:r>
              <a:rPr lang="ja-JP" altLang="en-US" dirty="0" smtClean="0"/>
              <a:t>負荷分散をしたいが、同一で高性能なサーバを揃えるのが難しい個人を対象に、応答速度を考慮した割り振りをするロードバランサーを作成することで、</a:t>
            </a:r>
            <a:r>
              <a:rPr lang="ja-JP" altLang="en-US" dirty="0">
                <a:solidFill>
                  <a:srgbClr val="FF0000"/>
                </a:solidFill>
              </a:rPr>
              <a:t>ネットワークの</a:t>
            </a:r>
            <a:r>
              <a:rPr lang="ja-JP" altLang="en-US" dirty="0" smtClean="0">
                <a:solidFill>
                  <a:srgbClr val="FF0000"/>
                </a:solidFill>
              </a:rPr>
              <a:t>ボトルネック</a:t>
            </a:r>
            <a:r>
              <a:rPr lang="ja-JP" altLang="en-US" dirty="0">
                <a:solidFill>
                  <a:srgbClr val="FF0000"/>
                </a:solidFill>
              </a:rPr>
              <a:t>削減</a:t>
            </a:r>
            <a:r>
              <a:rPr lang="ja-JP" altLang="en-US" dirty="0" smtClean="0">
                <a:solidFill>
                  <a:srgbClr val="FF0000"/>
                </a:solidFill>
              </a:rPr>
              <a:t>、サイトの稼働率や</a:t>
            </a:r>
            <a:r>
              <a:rPr lang="en-US" altLang="ja-JP" dirty="0" smtClean="0">
                <a:solidFill>
                  <a:srgbClr val="FF0000"/>
                </a:solidFill>
              </a:rPr>
              <a:t>SEO</a:t>
            </a:r>
            <a:r>
              <a:rPr lang="ja-JP" altLang="en-US" dirty="0" smtClean="0">
                <a:solidFill>
                  <a:srgbClr val="FF0000"/>
                </a:solidFill>
              </a:rPr>
              <a:t>の向上</a:t>
            </a:r>
            <a:r>
              <a:rPr lang="ja-JP" altLang="en-US" dirty="0" smtClean="0"/>
              <a:t>が出来ないかと考えた。</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19225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3369733"/>
            <a:ext cx="7886700" cy="2900363"/>
          </a:xfrm>
        </p:spPr>
        <p:txBody>
          <a:bodyPr>
            <a:normAutofit lnSpcReduction="10000"/>
          </a:bodyPr>
          <a:lstStyle/>
          <a:p>
            <a:r>
              <a:rPr lang="ja-JP" altLang="en-US" dirty="0"/>
              <a:t>応答速度を考慮した</a:t>
            </a:r>
            <a:r>
              <a:rPr lang="ja-JP" altLang="en-US" dirty="0" smtClean="0"/>
              <a:t>ロードバランサーを構築。</a:t>
            </a:r>
            <a:endParaRPr lang="en-US" altLang="ja-JP" dirty="0"/>
          </a:p>
          <a:p>
            <a:endParaRPr lang="ja-JP" altLang="en-US" dirty="0"/>
          </a:p>
          <a:p>
            <a:r>
              <a:rPr lang="ja-JP" altLang="en-US" dirty="0"/>
              <a:t>サーバを監視し評価するシステム</a:t>
            </a:r>
            <a:r>
              <a:rPr lang="ja-JP" altLang="en-US" dirty="0" smtClean="0"/>
              <a:t>の</a:t>
            </a:r>
            <a:r>
              <a:rPr lang="ja-JP" altLang="en-US" dirty="0"/>
              <a:t>作成</a:t>
            </a:r>
            <a:r>
              <a:rPr lang="ja-JP" altLang="en-US" dirty="0" smtClean="0"/>
              <a:t>。</a:t>
            </a:r>
            <a:endParaRPr lang="ja-JP" altLang="en-US" dirty="0"/>
          </a:p>
          <a:p>
            <a:endParaRPr lang="ja-JP" altLang="en-US" dirty="0"/>
          </a:p>
          <a:p>
            <a:r>
              <a:rPr lang="ja-JP" altLang="en-US" dirty="0"/>
              <a:t>応答</a:t>
            </a:r>
            <a:r>
              <a:rPr lang="ja-JP" altLang="en-US" dirty="0" smtClean="0"/>
              <a:t>速度によってサーバの割り振り先を決める</a:t>
            </a:r>
            <a:r>
              <a:rPr lang="en-US" altLang="ja-JP" dirty="0" smtClean="0"/>
              <a:t/>
            </a:r>
            <a:br>
              <a:rPr lang="en-US" altLang="ja-JP" dirty="0" smtClean="0"/>
            </a:br>
            <a:r>
              <a:rPr lang="ja-JP" altLang="en-US" dirty="0" smtClean="0"/>
              <a:t>アルゴリズムの提案。</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16" name="図 15"/>
          <p:cNvPicPr>
            <a:picLocks noChangeAspect="1"/>
          </p:cNvPicPr>
          <p:nvPr/>
        </p:nvPicPr>
        <p:blipFill>
          <a:blip r:embed="rId2"/>
          <a:stretch>
            <a:fillRect/>
          </a:stretch>
        </p:blipFill>
        <p:spPr>
          <a:xfrm>
            <a:off x="1161595" y="1027907"/>
            <a:ext cx="6325055" cy="2062052"/>
          </a:xfrm>
          <a:prstGeom prst="rect">
            <a:avLst/>
          </a:prstGeom>
        </p:spPr>
      </p:pic>
    </p:spTree>
    <p:extLst>
      <p:ext uri="{BB962C8B-B14F-4D97-AF65-F5344CB8AC3E}">
        <p14:creationId xmlns:p14="http://schemas.microsoft.com/office/powerpoint/2010/main" val="3368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r>
              <a:rPr lang="ja-JP" altLang="en-US" dirty="0" smtClean="0">
                <a:latin typeface="ＭＳ Ｐゴシック" panose="020B0600070205080204" pitchFamily="50" charset="-128"/>
              </a:rPr>
              <a:t>」</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279485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方式図</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3" name="図 2"/>
          <p:cNvPicPr>
            <a:picLocks noChangeAspect="1"/>
          </p:cNvPicPr>
          <p:nvPr/>
        </p:nvPicPr>
        <p:blipFill>
          <a:blip r:embed="rId2"/>
          <a:stretch>
            <a:fillRect/>
          </a:stretch>
        </p:blipFill>
        <p:spPr>
          <a:xfrm>
            <a:off x="696384" y="1126904"/>
            <a:ext cx="7453364" cy="5671829"/>
          </a:xfrm>
          <a:prstGeom prst="rect">
            <a:avLst/>
          </a:prstGeom>
        </p:spPr>
      </p:pic>
      <p:sp>
        <p:nvSpPr>
          <p:cNvPr id="5" name="正方形/長方形 4"/>
          <p:cNvSpPr/>
          <p:nvPr/>
        </p:nvSpPr>
        <p:spPr>
          <a:xfrm>
            <a:off x="4021667" y="211667"/>
            <a:ext cx="4859866" cy="846666"/>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ＭＳ Ｐゴシック" panose="020B0600070205080204" pitchFamily="50" charset="-128"/>
              </a:rPr>
              <a:t>観光地検索システムを積んだ冗長的なサーバを</a:t>
            </a:r>
            <a:r>
              <a:rPr lang="en-US" altLang="ja-JP" dirty="0">
                <a:latin typeface="ＭＳ Ｐゴシック" panose="020B0600070205080204" pitchFamily="50" charset="-128"/>
              </a:rPr>
              <a:t>3</a:t>
            </a:r>
            <a:r>
              <a:rPr lang="ja-JP" altLang="en-US" dirty="0">
                <a:latin typeface="ＭＳ Ｐゴシック" panose="020B0600070205080204" pitchFamily="50" charset="-128"/>
              </a:rPr>
              <a:t>台用意し、応答速度を計測し評価。ロードバランサーはこの評価を割り振る指標として判断する。</a:t>
            </a:r>
            <a:endParaRPr kumimoji="1" lang="ja-JP" altLang="en-US" dirty="0"/>
          </a:p>
        </p:txBody>
      </p:sp>
    </p:spTree>
    <p:extLst>
      <p:ext uri="{BB962C8B-B14F-4D97-AF65-F5344CB8AC3E}">
        <p14:creationId xmlns:p14="http://schemas.microsoft.com/office/powerpoint/2010/main" val="37266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050" y="431533"/>
            <a:ext cx="7886700" cy="1325563"/>
          </a:xfrm>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pic>
        <p:nvPicPr>
          <p:cNvPr id="11" name="図 10"/>
          <p:cNvPicPr>
            <a:picLocks noChangeAspect="1"/>
          </p:cNvPicPr>
          <p:nvPr/>
        </p:nvPicPr>
        <p:blipFill>
          <a:blip r:embed="rId2"/>
          <a:stretch>
            <a:fillRect/>
          </a:stretch>
        </p:blipFill>
        <p:spPr>
          <a:xfrm>
            <a:off x="211580" y="2023533"/>
            <a:ext cx="8720839" cy="3302000"/>
          </a:xfrm>
          <a:prstGeom prst="rect">
            <a:avLst/>
          </a:prstGeom>
        </p:spPr>
      </p:pic>
    </p:spTree>
    <p:extLst>
      <p:ext uri="{BB962C8B-B14F-4D97-AF65-F5344CB8AC3E}">
        <p14:creationId xmlns:p14="http://schemas.microsoft.com/office/powerpoint/2010/main" val="7937957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499</Words>
  <Application>Microsoft Office PowerPoint</Application>
  <PresentationFormat>画面に合わせる (4:3)</PresentationFormat>
  <Paragraphs>41</Paragraphs>
  <Slides>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Arial</vt:lpstr>
      <vt:lpstr>Calibri</vt:lpstr>
      <vt:lpstr>Calibri Light</vt:lpstr>
      <vt:lpstr>Office テーマ</vt:lpstr>
      <vt:lpstr>研究背景</vt:lpstr>
      <vt:lpstr>研究課題</vt:lpstr>
      <vt:lpstr>研究動機</vt:lpstr>
      <vt:lpstr>研究目的</vt:lpstr>
      <vt:lpstr>関連研究</vt:lpstr>
      <vt:lpstr>提案方式図</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14</cp:revision>
  <dcterms:created xsi:type="dcterms:W3CDTF">2018-06-14T09:18:55Z</dcterms:created>
  <dcterms:modified xsi:type="dcterms:W3CDTF">2021-07-21T05:20:05Z</dcterms:modified>
</cp:coreProperties>
</file>