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3" r:id="rId4"/>
    <p:sldId id="284" r:id="rId5"/>
    <p:sldId id="258" r:id="rId6"/>
    <p:sldId id="286" r:id="rId7"/>
    <p:sldId id="292" r:id="rId8"/>
    <p:sldId id="291" r:id="rId9"/>
    <p:sldId id="267" r:id="rId10"/>
    <p:sldId id="293" r:id="rId11"/>
    <p:sldId id="287" r:id="rId12"/>
    <p:sldId id="289" r:id="rId13"/>
    <p:sldId id="290"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8709" autoAdjust="0"/>
  </p:normalViewPr>
  <p:slideViewPr>
    <p:cSldViewPr snapToGrid="0">
      <p:cViewPr varScale="1">
        <p:scale>
          <a:sx n="79" d="100"/>
          <a:sy n="79" d="100"/>
        </p:scale>
        <p:origin x="90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ja-JP" dirty="0" smtClean="0"/>
              <a:t>評価基準１と評価基準２を満足に満たしたことから，提案システムによる自動生成は正常に行えることが確認できた．</a:t>
            </a:r>
            <a:endParaRPr lang="en-US" altLang="ja-JP" dirty="0" smtClean="0"/>
          </a:p>
          <a:p>
            <a:r>
              <a:rPr lang="ja-JP" altLang="ja-JP" dirty="0" smtClean="0"/>
              <a:t>評価基準３と評価基準５が高い割合で結果が現れていることから，提案システムは論理的思考力とコーディング力を養うための学習支援が行えることが確認できた．</a:t>
            </a:r>
            <a:endParaRPr lang="en-US" altLang="ja-JP" dirty="0" smtClean="0"/>
          </a:p>
          <a:p>
            <a:r>
              <a:rPr lang="ja-JP" altLang="ja-JP" dirty="0" smtClean="0"/>
              <a:t>評価基準４の結果から，出題される問題の種類の分散はある程度に抑えられていることが確認できた．</a:t>
            </a:r>
            <a:endParaRPr lang="en-US" altLang="ja-JP" dirty="0" smtClean="0"/>
          </a:p>
          <a:p>
            <a:r>
              <a:rPr lang="ja-JP" altLang="ja-JP" dirty="0" smtClean="0"/>
              <a:t>穴埋め問題の自動生成によって選択肢が不備なく生成されていること，生成された内容が学習のために利用できる内容であることから，提案システムの実現可能性を示した．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11</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２０２０年度よりプログラミング教育の必修化が全面実施される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プログラミングを学習する導入としてブロックプログラミングと呼ばれるシステムを利用されることがある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しかし、実際にシステム開発の現場ではプログラミング言語を用いたコーディングが必要とされる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ブロックプログラミングによって論理的思考力を鍛えると共に、コーディング力の養成にも円滑に移行できる教育支援を考えていく必要がある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en-US" dirty="0" smtClean="0"/>
              <a:t>ブロックプログラミングと連携してコーディング用の穴埋めとアルゴリズムの提案をしていることがポイント</a:t>
            </a:r>
            <a:endParaRPr lang="en-US" altLang="ja-JP" dirty="0" smtClean="0"/>
          </a:p>
          <a:p>
            <a:endParaRPr lang="en-US" altLang="ja-JP" dirty="0" smtClean="0"/>
          </a:p>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視覚的にプログラミングのアルゴリズムに触れられる．</a:t>
            </a:r>
            <a:endParaRPr lang="en-US" altLang="ja-JP" dirty="0" smtClean="0"/>
          </a:p>
          <a:p>
            <a:pPr algn="just"/>
            <a:r>
              <a:rPr lang="ja-JP" altLang="en-US" dirty="0" smtClean="0"/>
              <a:t>視覚的にプログラムのスコープがわかる．</a:t>
            </a:r>
            <a:endParaRPr lang="en-US" altLang="ja-JP" dirty="0" smtClean="0"/>
          </a:p>
          <a:p>
            <a:pPr>
              <a:lnSpc>
                <a:spcPct val="100000"/>
              </a:lnSpc>
            </a:pPr>
            <a:r>
              <a:rPr lang="ja-JP" altLang="en-US" dirty="0" smtClean="0"/>
              <a:t>その命令が何をしたいのかがわかる．</a:t>
            </a:r>
          </a:p>
          <a:p>
            <a:endParaRPr lang="ja-JP"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同じカテゴリーとは，繰り返し命令カテゴリーで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en-US" altLang="ja-JP" dirty="0" smtClean="0"/>
          </a:p>
          <a:p>
            <a:r>
              <a:rPr kumimoji="1" lang="ja-JP" altLang="en-US" dirty="0" smtClean="0"/>
              <a:t>同じグループから選択肢を決定することで，構文の理解が浅い学習者が理解を深めるために利用できる</a:t>
            </a:r>
            <a:endParaRPr kumimoji="1" lang="en-US" altLang="ja-JP" dirty="0" smtClean="0"/>
          </a:p>
          <a:p>
            <a:r>
              <a:rPr kumimoji="1" lang="ja-JP" altLang="en-US" dirty="0" smtClean="0"/>
              <a:t>異なるグループから選択肢を決定することで，構文だけでなく、前後を理解して解答を選ぶ必要がある</a:t>
            </a:r>
            <a:endParaRPr kumimoji="1" lang="en-US" altLang="ja-JP" dirty="0" smtClean="0"/>
          </a:p>
          <a:p>
            <a:r>
              <a:rPr kumimoji="1" lang="ja-JP" altLang="en-US" dirty="0" smtClean="0"/>
              <a:t>この選択肢の決定方法と出題する穴あき個所の個数で学習者にあわせた難易度の調整を行う</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9</a:t>
            </a:fld>
            <a:endParaRPr kumimoji="1" lang="ja-JP" altLang="en-US"/>
          </a:p>
        </p:txBody>
      </p:sp>
    </p:spTree>
    <p:extLst>
      <p:ext uri="{BB962C8B-B14F-4D97-AF65-F5344CB8AC3E}">
        <p14:creationId xmlns:p14="http://schemas.microsoft.com/office/powerpoint/2010/main" val="266104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10</a:t>
            </a:fld>
            <a:endParaRPr kumimoji="1" lang="ja-JP" altLang="en-US"/>
          </a:p>
        </p:txBody>
      </p:sp>
    </p:spTree>
    <p:extLst>
      <p:ext uri="{BB962C8B-B14F-4D97-AF65-F5344CB8AC3E}">
        <p14:creationId xmlns:p14="http://schemas.microsoft.com/office/powerpoint/2010/main" val="416735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pPr>
              <a:lnSpc>
                <a:spcPct val="100000"/>
              </a:lnSpc>
            </a:pPr>
            <a:r>
              <a:rPr lang="ja-JP" altLang="en-US" sz="3600" dirty="0">
                <a:latin typeface="ＭＳ Ｐゴシック" panose="020B0600070205080204" pitchFamily="50" charset="-128"/>
                <a:ea typeface="ＭＳ Ｐゴシック" panose="020B0600070205080204" pitchFamily="50" charset="-128"/>
              </a:rPr>
              <a:t>日本語環境ブロックプログラミング</a:t>
            </a:r>
            <a:r>
              <a:rPr lang="ja-JP" altLang="en-US" sz="3600" dirty="0" smtClean="0">
                <a:latin typeface="ＭＳ Ｐゴシック" panose="020B0600070205080204" pitchFamily="50" charset="-128"/>
                <a:ea typeface="ＭＳ Ｐゴシック" panose="020B0600070205080204" pitchFamily="50" charset="-128"/>
              </a:rPr>
              <a:t>と連携</a:t>
            </a:r>
            <a:r>
              <a:rPr lang="ja-JP" altLang="en-US" sz="3600" dirty="0">
                <a:latin typeface="ＭＳ Ｐゴシック" panose="020B0600070205080204" pitchFamily="50" charset="-128"/>
                <a:ea typeface="ＭＳ Ｐゴシック" panose="020B0600070205080204" pitchFamily="50" charset="-128"/>
              </a:rPr>
              <a:t>したソースコード</a:t>
            </a:r>
            <a:r>
              <a:rPr lang="ja-JP" altLang="en-US" sz="3600" dirty="0" smtClean="0">
                <a:latin typeface="ＭＳ Ｐゴシック" panose="020B0600070205080204" pitchFamily="50" charset="-128"/>
                <a:ea typeface="ＭＳ Ｐゴシック" panose="020B0600070205080204" pitchFamily="50" charset="-128"/>
              </a:rPr>
              <a:t>の</a:t>
            </a:r>
            <a:r>
              <a:rPr lang="en-US" altLang="ja-JP" sz="3600" dirty="0" smtClean="0">
                <a:latin typeface="ＭＳ Ｐゴシック" panose="020B0600070205080204" pitchFamily="50" charset="-128"/>
                <a:ea typeface="ＭＳ Ｐゴシック" panose="020B0600070205080204" pitchFamily="50" charset="-128"/>
              </a:rPr>
              <a:t/>
            </a:r>
            <a:br>
              <a:rPr lang="en-US" altLang="ja-JP" sz="3600" dirty="0" smtClean="0">
                <a:latin typeface="ＭＳ Ｐゴシック" panose="020B0600070205080204" pitchFamily="50" charset="-128"/>
                <a:ea typeface="ＭＳ Ｐゴシック" panose="020B0600070205080204" pitchFamily="50" charset="-128"/>
              </a:rPr>
            </a:br>
            <a:r>
              <a:rPr lang="ja-JP" altLang="en-US" sz="3600" dirty="0" smtClean="0">
                <a:latin typeface="ＭＳ Ｐゴシック" panose="020B0600070205080204" pitchFamily="50" charset="-128"/>
                <a:ea typeface="ＭＳ Ｐゴシック" panose="020B0600070205080204" pitchFamily="50" charset="-128"/>
              </a:rPr>
              <a:t>穴埋め</a:t>
            </a:r>
            <a:r>
              <a:rPr lang="ja-JP" altLang="en-US" sz="3600" dirty="0">
                <a:latin typeface="ＭＳ Ｐゴシック" panose="020B0600070205080204" pitchFamily="50" charset="-128"/>
                <a:ea typeface="ＭＳ Ｐゴシック" panose="020B0600070205080204" pitchFamily="50" charset="-128"/>
              </a:rPr>
              <a:t>選択問題生成システム</a:t>
            </a:r>
          </a:p>
        </p:txBody>
      </p:sp>
      <p:sp>
        <p:nvSpPr>
          <p:cNvPr id="3" name="サブタイトル 2"/>
          <p:cNvSpPr>
            <a:spLocks noGrp="1"/>
          </p:cNvSpPr>
          <p:nvPr>
            <p:ph type="subTitle" idx="1"/>
          </p:nvPr>
        </p:nvSpPr>
        <p:spPr>
          <a:xfrm>
            <a:off x="1853189" y="3849459"/>
            <a:ext cx="5648016" cy="931367"/>
          </a:xfrm>
        </p:spPr>
        <p:txBody>
          <a:bodyPr>
            <a:noAutofit/>
          </a:bodyPr>
          <a:lstStyle/>
          <a:p>
            <a:r>
              <a:rPr lang="ja-JP" altLang="en-US" dirty="0" smtClean="0">
                <a:latin typeface="ＭＳ ゴシック" panose="020B0609070205080204" pitchFamily="49" charset="-128"/>
                <a:ea typeface="ＭＳ ゴシック" panose="020B0609070205080204" pitchFamily="49" charset="-128"/>
              </a:rPr>
              <a:t>鷹野研究室</a:t>
            </a:r>
            <a:endParaRPr lang="en-US" altLang="ja-JP" dirty="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学籍番号：</a:t>
            </a:r>
            <a:r>
              <a:rPr kumimoji="1" lang="en-US" altLang="ja-JP" dirty="0" smtClean="0">
                <a:latin typeface="ＭＳ ゴシック" panose="020B0609070205080204" pitchFamily="49" charset="-128"/>
                <a:ea typeface="ＭＳ ゴシック" panose="020B0609070205080204" pitchFamily="49" charset="-128"/>
              </a:rPr>
              <a:t>1821121</a:t>
            </a:r>
            <a:r>
              <a:rPr lang="ja-JP" altLang="en-US" dirty="0" smtClean="0">
                <a:latin typeface="ＭＳ ゴシック" panose="020B0609070205080204" pitchFamily="49" charset="-128"/>
                <a:ea typeface="ＭＳ ゴシック" panose="020B0609070205080204" pitchFamily="49" charset="-128"/>
              </a:rPr>
              <a:t> 氏名：島岡慎也</a:t>
            </a:r>
            <a:endParaRPr lang="en-US" altLang="ja-JP" dirty="0" smtClean="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指導教員：</a:t>
            </a:r>
            <a:r>
              <a:rPr lang="ja-JP" altLang="ja-JP" dirty="0">
                <a:latin typeface="ＭＳ ゴシック" panose="020B0609070205080204" pitchFamily="49" charset="-128"/>
                <a:ea typeface="ＭＳ ゴシック" panose="020B0609070205080204" pitchFamily="49" charset="-128"/>
              </a:rPr>
              <a:t>鷹野孝</a:t>
            </a:r>
            <a:r>
              <a:rPr lang="ja-JP" altLang="ja-JP" dirty="0" smtClean="0">
                <a:latin typeface="ＭＳ ゴシック" panose="020B0609070205080204" pitchFamily="49" charset="-128"/>
                <a:ea typeface="ＭＳ ゴシック" panose="020B0609070205080204" pitchFamily="49" charset="-128"/>
              </a:rPr>
              <a:t>典</a:t>
            </a:r>
            <a:r>
              <a:rPr lang="ja-JP" altLang="en-US" dirty="0" smtClean="0">
                <a:latin typeface="ＭＳ ゴシック" panose="020B0609070205080204" pitchFamily="49" charset="-128"/>
                <a:ea typeface="ＭＳ ゴシック" panose="020B0609070205080204" pitchFamily="49" charset="-128"/>
              </a:rPr>
              <a:t>教授</a:t>
            </a:r>
            <a:endParaRPr kumimoji="1" lang="ja-JP" altLang="en-US"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1941988" y="88351"/>
            <a:ext cx="5470418" cy="646331"/>
          </a:xfrm>
          <a:prstGeom prst="rect">
            <a:avLst/>
          </a:prstGeom>
        </p:spPr>
        <p:txBody>
          <a:bodyPr wrap="square">
            <a:spAutoFit/>
          </a:bodyPr>
          <a:lstStyle/>
          <a:p>
            <a:r>
              <a:rPr kumimoji="1" lang="ja-JP" altLang="en-US" dirty="0" smtClean="0">
                <a:latin typeface="ＭＳ ゴシック" panose="020B0609070205080204" pitchFamily="49" charset="-128"/>
                <a:ea typeface="ＭＳ ゴシック" panose="020B0609070205080204" pitchFamily="49" charset="-128"/>
              </a:rPr>
              <a:t>２０２１年度</a:t>
            </a:r>
            <a:r>
              <a:rPr kumimoji="1" lang="ja-JP" altLang="en-US" dirty="0">
                <a:latin typeface="ＭＳ ゴシック" panose="020B0609070205080204" pitchFamily="49" charset="-128"/>
                <a:ea typeface="ＭＳ ゴシック" panose="020B0609070205080204" pitchFamily="49" charset="-128"/>
              </a:rPr>
              <a:t>　神奈川工科大学情報学部情報工学科　</a:t>
            </a:r>
            <a:r>
              <a:rPr kumimoji="1" lang="ja-JP" altLang="en-US" dirty="0" smtClean="0">
                <a:latin typeface="ＭＳ ゴシック" panose="020B0609070205080204" pitchFamily="49" charset="-128"/>
                <a:ea typeface="ＭＳ ゴシック" panose="020B0609070205080204" pitchFamily="49" charset="-128"/>
              </a:rPr>
              <a:t>１月</a:t>
            </a:r>
            <a:r>
              <a:rPr kumimoji="1" lang="ja-JP" altLang="en-US" dirty="0">
                <a:latin typeface="ＭＳ ゴシック" panose="020B0609070205080204" pitchFamily="49" charset="-128"/>
                <a:ea typeface="ＭＳ ゴシック" panose="020B0609070205080204" pitchFamily="49" charset="-128"/>
              </a:rPr>
              <a:t>２５日卒業研究発表会</a:t>
            </a:r>
            <a:endParaRPr kumimoji="1" lang="en-US" altLang="ja-JP"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 生成された問題</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10</a:t>
            </a:fld>
            <a:endParaRPr kumimoji="1" lang="ja-JP" altLang="en-US" dirty="0"/>
          </a:p>
        </p:txBody>
      </p:sp>
      <p:pic>
        <p:nvPicPr>
          <p:cNvPr id="5" name="図 4"/>
          <p:cNvPicPr>
            <a:picLocks noChangeAspect="1"/>
          </p:cNvPicPr>
          <p:nvPr/>
        </p:nvPicPr>
        <p:blipFill rotWithShape="1">
          <a:blip r:embed="rId3"/>
          <a:srcRect l="47238" t="47614" r="12528" b="16678"/>
          <a:stretch/>
        </p:blipFill>
        <p:spPr>
          <a:xfrm>
            <a:off x="4258014" y="2262859"/>
            <a:ext cx="4710689" cy="2747748"/>
          </a:xfrm>
          <a:prstGeom prst="rect">
            <a:avLst/>
          </a:prstGeom>
        </p:spPr>
      </p:pic>
      <p:pic>
        <p:nvPicPr>
          <p:cNvPr id="7" name="図 6"/>
          <p:cNvPicPr>
            <a:picLocks noChangeAspect="1"/>
          </p:cNvPicPr>
          <p:nvPr/>
        </p:nvPicPr>
        <p:blipFill rotWithShape="1">
          <a:blip r:embed="rId4"/>
          <a:srcRect l="47630" t="49623" r="14638" b="8587"/>
          <a:stretch/>
        </p:blipFill>
        <p:spPr>
          <a:xfrm>
            <a:off x="139540" y="2262860"/>
            <a:ext cx="3969485" cy="2747747"/>
          </a:xfrm>
          <a:prstGeom prst="rect">
            <a:avLst/>
          </a:prstGeom>
        </p:spPr>
      </p:pic>
      <p:sp>
        <p:nvSpPr>
          <p:cNvPr id="8" name="テキスト ボックス 7"/>
          <p:cNvSpPr txBox="1"/>
          <p:nvPr/>
        </p:nvSpPr>
        <p:spPr>
          <a:xfrm>
            <a:off x="1198387" y="5211423"/>
            <a:ext cx="1851789" cy="369332"/>
          </a:xfrm>
          <a:prstGeom prst="rect">
            <a:avLst/>
          </a:prstGeom>
          <a:noFill/>
        </p:spPr>
        <p:txBody>
          <a:bodyPr wrap="none" rtlCol="0">
            <a:spAutoFit/>
          </a:bodyPr>
          <a:lstStyle/>
          <a:p>
            <a:r>
              <a:rPr lang="en-US" altLang="ja-JP" dirty="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9" name="テキスト ボックス 8"/>
          <p:cNvSpPr txBox="1"/>
          <p:nvPr/>
        </p:nvSpPr>
        <p:spPr>
          <a:xfrm flipH="1">
            <a:off x="5554351" y="5211423"/>
            <a:ext cx="2118013" cy="369332"/>
          </a:xfrm>
          <a:prstGeom prst="rect">
            <a:avLst/>
          </a:prstGeom>
          <a:noFill/>
        </p:spPr>
        <p:txBody>
          <a:bodyPr wrap="square" rtlCol="0">
            <a:spAutoFit/>
          </a:bodyPr>
          <a:lstStyle/>
          <a:p>
            <a:r>
              <a:rPr lang="en-US" altLang="ja-JP" dirty="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10" name="正方形/長方形 9"/>
          <p:cNvSpPr/>
          <p:nvPr/>
        </p:nvSpPr>
        <p:spPr>
          <a:xfrm>
            <a:off x="308225" y="2915920"/>
            <a:ext cx="503433" cy="536197"/>
          </a:xfrm>
          <a:prstGeom prst="rect">
            <a:avLst/>
          </a:prstGeom>
          <a:solidFill>
            <a:schemeClr val="lt1">
              <a:alpha val="0"/>
            </a:schemeClr>
          </a:solid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p:cNvSpPr/>
          <p:nvPr/>
        </p:nvSpPr>
        <p:spPr>
          <a:xfrm>
            <a:off x="4729481" y="3542872"/>
            <a:ext cx="503433" cy="585627"/>
          </a:xfrm>
          <a:prstGeom prst="rect">
            <a:avLst/>
          </a:prstGeom>
          <a:solidFill>
            <a:schemeClr val="lt1">
              <a:alpha val="0"/>
            </a:schemeClr>
          </a:solid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80336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7799" y="47034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602634" y="2690962"/>
            <a:ext cx="1569660" cy="369332"/>
          </a:xfrm>
          <a:prstGeom prst="rect">
            <a:avLst/>
          </a:prstGeom>
          <a:noFill/>
        </p:spPr>
        <p:txBody>
          <a:bodyPr wrap="none" rtlCol="0">
            <a:spAutoFit/>
          </a:bodyPr>
          <a:lstStyle/>
          <a:p>
            <a:r>
              <a:rPr lang="ja-JP" altLang="ja-JP" dirty="0"/>
              <a:t>全問題の結果</a:t>
            </a:r>
            <a:endParaRPr lang="ja-JP" altLang="en-US" dirty="0"/>
          </a:p>
        </p:txBody>
      </p:sp>
      <p:sp>
        <p:nvSpPr>
          <p:cNvPr id="18" name="正方形/長方形 17"/>
          <p:cNvSpPr/>
          <p:nvPr/>
        </p:nvSpPr>
        <p:spPr>
          <a:xfrm>
            <a:off x="5567663" y="270178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dirty="0"/>
          </a:p>
        </p:txBody>
      </p:sp>
      <p:sp>
        <p:nvSpPr>
          <p:cNvPr id="19" name="正方形/長方形 18"/>
          <p:cNvSpPr/>
          <p:nvPr/>
        </p:nvSpPr>
        <p:spPr>
          <a:xfrm>
            <a:off x="1561229" y="461977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dirty="0"/>
          </a:p>
        </p:txBody>
      </p:sp>
      <p:sp>
        <p:nvSpPr>
          <p:cNvPr id="20" name="正方形/長方形 19"/>
          <p:cNvSpPr/>
          <p:nvPr/>
        </p:nvSpPr>
        <p:spPr>
          <a:xfrm>
            <a:off x="5567663" y="4611607"/>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24995651"/>
              </p:ext>
            </p:extLst>
          </p:nvPr>
        </p:nvGraphicFramePr>
        <p:xfrm>
          <a:off x="377799" y="3081291"/>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076600014"/>
              </p:ext>
            </p:extLst>
          </p:nvPr>
        </p:nvGraphicFramePr>
        <p:xfrm>
          <a:off x="4698465" y="3088062"/>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875635270"/>
              </p:ext>
            </p:extLst>
          </p:nvPr>
        </p:nvGraphicFramePr>
        <p:xfrm>
          <a:off x="377799" y="4999794"/>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000945710"/>
              </p:ext>
            </p:extLst>
          </p:nvPr>
        </p:nvGraphicFramePr>
        <p:xfrm>
          <a:off x="4666099" y="5014832"/>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3324246045"/>
              </p:ext>
            </p:extLst>
          </p:nvPr>
        </p:nvGraphicFramePr>
        <p:xfrm>
          <a:off x="5017062" y="461246"/>
          <a:ext cx="4066536" cy="2194560"/>
        </p:xfrm>
        <a:graphic>
          <a:graphicData uri="http://schemas.openxmlformats.org/drawingml/2006/table">
            <a:tbl>
              <a:tblPr firstRow="1" firstCol="1" bandRow="1"/>
              <a:tblGrid>
                <a:gridCol w="470009">
                  <a:extLst>
                    <a:ext uri="{9D8B030D-6E8A-4147-A177-3AD203B41FA5}">
                      <a16:colId xmlns:a16="http://schemas.microsoft.com/office/drawing/2014/main" val="693776343"/>
                    </a:ext>
                  </a:extLst>
                </a:gridCol>
                <a:gridCol w="3596527">
                  <a:extLst>
                    <a:ext uri="{9D8B030D-6E8A-4147-A177-3AD203B41FA5}">
                      <a16:colId xmlns:a16="http://schemas.microsoft.com/office/drawing/2014/main" val="610107544"/>
                    </a:ext>
                  </a:extLst>
                </a:gridCol>
              </a:tblGrid>
              <a:tr h="53931">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324479"/>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922755"/>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363145"/>
                  </a:ext>
                </a:extLst>
              </a:tr>
              <a:tr h="463552">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5215"/>
                  </a:ext>
                </a:extLst>
              </a:tr>
              <a:tr h="47364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（予約語，不等号，四則演算， 特殊記号）</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8221"/>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299545"/>
                  </a:ext>
                </a:extLst>
              </a:tr>
            </a:tbl>
          </a:graphicData>
        </a:graphic>
      </p:graphicFrame>
      <p:sp>
        <p:nvSpPr>
          <p:cNvPr id="4" name="テキスト ボックス 3"/>
          <p:cNvSpPr txBox="1"/>
          <p:nvPr/>
        </p:nvSpPr>
        <p:spPr>
          <a:xfrm>
            <a:off x="165887" y="1456550"/>
            <a:ext cx="4665057"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dirty="0" smtClean="0"/>
              <a:t>問題生成システムが正しく動作して</a:t>
            </a:r>
            <a:r>
              <a:rPr kumimoji="1" lang="ja-JP" altLang="en-US" dirty="0" smtClean="0"/>
              <a:t>いる．</a:t>
            </a:r>
            <a:endParaRPr kumimoji="1" lang="en-US" altLang="ja-JP" dirty="0" smtClean="0"/>
          </a:p>
          <a:p>
            <a:pPr marL="285750" indent="-285750">
              <a:buFont typeface="Arial" panose="020B0604020202020204" pitchFamily="34" charset="0"/>
              <a:buChar char="•"/>
            </a:pPr>
            <a:r>
              <a:rPr kumimoji="1" lang="ja-JP" altLang="en-US" dirty="0" smtClean="0"/>
              <a:t>選択肢生成は約８割が基準を超えた精度で</a:t>
            </a:r>
            <a:r>
              <a:rPr kumimoji="1" lang="ja-JP" altLang="en-US" dirty="0" smtClean="0"/>
              <a:t>生成されている．</a:t>
            </a:r>
            <a:endParaRPr kumimoji="1" lang="en-US" altLang="ja-JP" dirty="0" smtClean="0"/>
          </a:p>
          <a:p>
            <a:pPr marL="285750" indent="-285750">
              <a:buFont typeface="Arial" panose="020B0604020202020204" pitchFamily="34" charset="0"/>
              <a:buChar char="•"/>
            </a:pPr>
            <a:r>
              <a:rPr kumimoji="1" lang="ja-JP" altLang="en-US" dirty="0" smtClean="0"/>
              <a:t>複数種類にわたって出題されている．</a:t>
            </a:r>
            <a:endParaRPr kumimoji="1" lang="ja-JP" altLang="en-US" dirty="0"/>
          </a:p>
        </p:txBody>
      </p:sp>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pPr algn="just"/>
            <a:endParaRPr lang="en-US" altLang="ja-JP" dirty="0"/>
          </a:p>
          <a:p>
            <a:r>
              <a:rPr lang="ja-JP" altLang="en-US" dirty="0" smtClean="0"/>
              <a:t>実験で，</a:t>
            </a:r>
            <a:r>
              <a:rPr lang="ja-JP" altLang="ja-JP" dirty="0" smtClean="0"/>
              <a:t>ブロックプログラミング</a:t>
            </a:r>
            <a:r>
              <a:rPr lang="ja-JP" altLang="ja-JP" dirty="0"/>
              <a:t>から</a:t>
            </a:r>
            <a:r>
              <a:rPr lang="ja-JP" altLang="ja-JP" dirty="0" smtClean="0"/>
              <a:t>コーディング</a:t>
            </a:r>
            <a:r>
              <a:rPr lang="ja-JP" altLang="en-US" dirty="0" smtClean="0"/>
              <a:t>への移行の</a:t>
            </a:r>
            <a:r>
              <a:rPr lang="ja-JP" altLang="ja-JP" dirty="0" smtClean="0"/>
              <a:t>ため</a:t>
            </a:r>
            <a:r>
              <a:rPr lang="ja-JP" altLang="ja-JP" dirty="0"/>
              <a:t>に</a:t>
            </a:r>
            <a:r>
              <a:rPr lang="ja-JP" altLang="ja-JP" dirty="0" smtClean="0"/>
              <a:t>適切</a:t>
            </a:r>
            <a:r>
              <a:rPr lang="ja-JP" altLang="en-US" dirty="0" smtClean="0"/>
              <a:t>な</a:t>
            </a:r>
            <a:r>
              <a:rPr lang="ja-JP" altLang="ja-JP" dirty="0" smtClean="0"/>
              <a:t>問題</a:t>
            </a:r>
            <a:r>
              <a:rPr lang="ja-JP" altLang="ja-JP" dirty="0"/>
              <a:t>を生成可能であるか</a:t>
            </a:r>
            <a:r>
              <a:rPr lang="ja-JP" altLang="ja-JP" dirty="0" smtClean="0"/>
              <a:t>を評価</a:t>
            </a:r>
            <a:r>
              <a:rPr lang="ja-JP" altLang="ja-JP" dirty="0"/>
              <a:t>することで提案システムの実現可能性</a:t>
            </a:r>
            <a:r>
              <a:rPr lang="ja-JP" altLang="ja-JP" dirty="0" smtClean="0"/>
              <a:t>を</a:t>
            </a:r>
            <a:r>
              <a:rPr lang="ja-JP" altLang="en-US" dirty="0" smtClean="0"/>
              <a:t>示した．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lgn="just">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en-US" altLang="ja-JP" dirty="0" smtClean="0"/>
          </a:p>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lang="ja-JP" altLang="en-US" dirty="0"/>
          </a:p>
          <a:p>
            <a:pPr marL="385763" indent="-385763">
              <a:buFont typeface="+mj-ea"/>
              <a:buAutoNum type="circleNumDbPlain"/>
            </a:pP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smtClean="0"/>
              <a:t>プログラミング教育</a:t>
            </a:r>
            <a:r>
              <a:rPr lang="ja-JP" altLang="en-US" dirty="0"/>
              <a:t>が</a:t>
            </a:r>
            <a:r>
              <a:rPr lang="ja-JP" altLang="ja-JP" dirty="0" smtClean="0"/>
              <a:t>必修</a:t>
            </a:r>
            <a:r>
              <a:rPr lang="ja-JP" altLang="en-US" dirty="0" smtClean="0"/>
              <a:t>化となった．</a:t>
            </a:r>
            <a:endParaRPr lang="en-US" altLang="ja-JP" dirty="0" smtClean="0"/>
          </a:p>
          <a:p>
            <a:pPr algn="just">
              <a:lnSpc>
                <a:spcPct val="100000"/>
              </a:lnSpc>
            </a:pPr>
            <a:r>
              <a:rPr lang="ja-JP" altLang="ja-JP" dirty="0" smtClean="0"/>
              <a:t>ブロックプログラミング</a:t>
            </a:r>
            <a:r>
              <a:rPr lang="ja-JP" altLang="ja-JP" dirty="0"/>
              <a:t>と呼ばれる，プログラミングの導入に利用されるシステムが存在</a:t>
            </a:r>
            <a:r>
              <a:rPr lang="ja-JP" altLang="ja-JP" dirty="0" smtClean="0"/>
              <a:t>する</a:t>
            </a:r>
            <a:r>
              <a:rPr lang="ja-JP" altLang="en-US" dirty="0" smtClean="0"/>
              <a:t>．</a:t>
            </a:r>
            <a:endParaRPr lang="en-US" altLang="ja-JP" dirty="0" smtClean="0"/>
          </a:p>
          <a:p>
            <a:pPr algn="just"/>
            <a:r>
              <a:rPr lang="ja-JP" altLang="ja-JP" dirty="0" smtClean="0"/>
              <a:t>システム開発</a:t>
            </a:r>
            <a:r>
              <a:rPr lang="ja-JP" altLang="en-US" dirty="0" smtClean="0"/>
              <a:t>の現場</a:t>
            </a:r>
            <a:r>
              <a:rPr lang="ja-JP" altLang="ja-JP" dirty="0" smtClean="0"/>
              <a:t>ではプログラミング</a:t>
            </a:r>
            <a:r>
              <a:rPr lang="ja-JP" altLang="ja-JP" dirty="0"/>
              <a:t>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800" dirty="0"/>
              <a:t>論理的思考力からコーディング力の養成に</a:t>
            </a:r>
            <a:r>
              <a:rPr lang="ja-JP" altLang="en-US" sz="2800" dirty="0"/>
              <a:t>，</a:t>
            </a:r>
            <a:endParaRPr lang="en-US" altLang="ja-JP" sz="2800" dirty="0"/>
          </a:p>
          <a:p>
            <a:pPr algn="just"/>
            <a:r>
              <a:rPr lang="ja-JP" altLang="ja-JP" sz="2800" dirty="0"/>
              <a:t>円滑に移行できるような教育支援も考えていく必要がある</a:t>
            </a:r>
            <a:r>
              <a:rPr lang="ja-JP" altLang="ja-JP" sz="2800" dirty="0" smtClean="0"/>
              <a:t>．</a:t>
            </a:r>
            <a:endParaRPr lang="ja-JP" altLang="ja-JP"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628649" y="1825625"/>
            <a:ext cx="8073561" cy="4351338"/>
          </a:xfrm>
        </p:spPr>
        <p:txBody>
          <a:bodyPr/>
          <a:lstStyle/>
          <a:p>
            <a:pPr algn="just">
              <a:lnSpc>
                <a:spcPct val="100000"/>
              </a:lnSpc>
            </a:pPr>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学習</a:t>
            </a:r>
            <a:r>
              <a:rPr lang="ja-JP" altLang="ja-JP" dirty="0"/>
              <a:t>のため</a:t>
            </a:r>
            <a:r>
              <a:rPr lang="ja-JP" altLang="ja-JP" dirty="0" smtClean="0"/>
              <a:t>に適切</a:t>
            </a:r>
            <a:r>
              <a:rPr lang="ja-JP" altLang="ja-JP" dirty="0"/>
              <a:t>に問題を生成可能であるか</a:t>
            </a:r>
            <a:r>
              <a:rPr lang="ja-JP" altLang="ja-JP" dirty="0" smtClean="0"/>
              <a:t>を</a:t>
            </a:r>
            <a:r>
              <a:rPr lang="ja-JP" altLang="en-US" dirty="0" smtClean="0"/>
              <a:t>，</a:t>
            </a:r>
            <a:r>
              <a:rPr lang="ja-JP" altLang="ja-JP" dirty="0" smtClean="0"/>
              <a:t>難易度</a:t>
            </a:r>
            <a:r>
              <a:rPr lang="ja-JP" altLang="ja-JP" dirty="0"/>
              <a:t>や出題基準の観点から評価すること</a:t>
            </a:r>
            <a:r>
              <a:rPr lang="ja-JP" altLang="ja-JP" dirty="0" smtClean="0"/>
              <a:t>で</a:t>
            </a:r>
            <a:r>
              <a:rPr lang="ja-JP" altLang="en-US" dirty="0" smtClean="0"/>
              <a:t>，</a:t>
            </a:r>
            <a:r>
              <a:rPr lang="ja-JP" altLang="ja-JP" dirty="0" smtClean="0"/>
              <a:t>提案</a:t>
            </a:r>
            <a:r>
              <a:rPr lang="ja-JP" altLang="ja-JP" dirty="0"/>
              <a:t>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10000"/>
          </a:bodyPr>
          <a:lstStyle/>
          <a:p>
            <a:pPr algn="just"/>
            <a:r>
              <a:rPr lang="ja-JP" altLang="en-US" dirty="0" smtClean="0"/>
              <a:t>論理的</a:t>
            </a:r>
            <a:r>
              <a:rPr lang="ja-JP" altLang="en-US" dirty="0"/>
              <a:t>思考に関する</a:t>
            </a:r>
            <a:r>
              <a:rPr lang="ja-JP" altLang="en-US" dirty="0" smtClean="0"/>
              <a:t>研究：</a:t>
            </a:r>
            <a:endParaRPr lang="en-US" altLang="ja-JP" dirty="0" smtClean="0"/>
          </a:p>
          <a:p>
            <a:pPr marL="0" indent="0">
              <a:lnSpc>
                <a:spcPct val="110000"/>
              </a:lnSpc>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en-US" altLang="ja-JP" dirty="0" smtClean="0"/>
              <a:t>], [2018 </a:t>
            </a:r>
            <a:r>
              <a:rPr lang="ja-JP" altLang="ja-JP" dirty="0" smtClean="0"/>
              <a:t>福坂</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738899" y="4232953"/>
            <a:ext cx="3500975" cy="22462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6" name="正方形/長方形 25"/>
          <p:cNvSpPr/>
          <p:nvPr/>
        </p:nvSpPr>
        <p:spPr>
          <a:xfrm>
            <a:off x="628650" y="4232953"/>
            <a:ext cx="4032711" cy="224629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smtClean="0"/>
              <a:t>単純に問題</a:t>
            </a:r>
            <a:r>
              <a:rPr lang="ja-JP" altLang="en-US" dirty="0"/>
              <a:t>を生成する機能を作成する</a:t>
            </a:r>
            <a:r>
              <a:rPr lang="ja-JP" altLang="en-US" dirty="0" smtClean="0"/>
              <a:t>と，空欄の穴埋め問題やワンパターン</a:t>
            </a:r>
            <a:r>
              <a:rPr lang="ja-JP" altLang="en-US" dirty="0"/>
              <a:t>な</a:t>
            </a:r>
            <a:r>
              <a:rPr lang="ja-JP" altLang="en-US" dirty="0" smtClean="0"/>
              <a:t>選択肢</a:t>
            </a:r>
            <a:r>
              <a:rPr lang="ja-JP" altLang="en-US" dirty="0"/>
              <a:t>と</a:t>
            </a:r>
            <a:r>
              <a:rPr lang="ja-JP" altLang="en-US" dirty="0" smtClean="0"/>
              <a:t>なる．</a:t>
            </a:r>
            <a:endParaRPr lang="en-US" altLang="ja-JP" dirty="0"/>
          </a:p>
          <a:p>
            <a:pPr>
              <a:lnSpc>
                <a:spcPct val="100000"/>
              </a:lnSpc>
            </a:pPr>
            <a:r>
              <a:rPr lang="ja-JP" altLang="en-US" dirty="0"/>
              <a:t>選択肢を自動で生成すること</a:t>
            </a:r>
            <a:r>
              <a:rPr lang="ja-JP" altLang="en-US" dirty="0" smtClean="0"/>
              <a:t>で</a:t>
            </a:r>
            <a:r>
              <a:rPr lang="ja-JP" altLang="en-US" dirty="0"/>
              <a:t>，</a:t>
            </a:r>
            <a:r>
              <a:rPr lang="ja-JP" altLang="ja-JP" dirty="0" smtClean="0"/>
              <a:t>変化</a:t>
            </a:r>
            <a:r>
              <a:rPr lang="ja-JP" altLang="ja-JP" dirty="0"/>
              <a:t>に富んだ問題を生成</a:t>
            </a:r>
            <a:r>
              <a:rPr lang="ja-JP" altLang="ja-JP" dirty="0" smtClean="0"/>
              <a:t>できる</a:t>
            </a:r>
            <a:r>
              <a:rPr lang="ja-JP" altLang="en-US" dirty="0" smtClean="0"/>
              <a:t>．</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a:xfrm>
            <a:off x="6457950" y="6479248"/>
            <a:ext cx="2057400" cy="365125"/>
          </a:xfrm>
        </p:spPr>
        <p:txBody>
          <a:bodyPr/>
          <a:lstStyle/>
          <a:p>
            <a:fld id="{7A0C0510-5AD5-45F8-B3F1-46CC91AC00B1}" type="slidenum">
              <a:rPr kumimoji="1" lang="ja-JP" altLang="en-US" smtClean="0"/>
              <a:t>5</a:t>
            </a:fld>
            <a:endParaRPr kumimoji="1" lang="ja-JP" altLang="en-US"/>
          </a:p>
        </p:txBody>
      </p:sp>
      <p:grpSp>
        <p:nvGrpSpPr>
          <p:cNvPr id="9" name="グループ化 8"/>
          <p:cNvGrpSpPr/>
          <p:nvPr/>
        </p:nvGrpSpPr>
        <p:grpSpPr>
          <a:xfrm>
            <a:off x="4787738" y="4341626"/>
            <a:ext cx="1802471" cy="1986479"/>
            <a:chOff x="5609689" y="4142485"/>
            <a:chExt cx="2077200" cy="2578991"/>
          </a:xfrm>
        </p:grpSpPr>
        <p:pic>
          <p:nvPicPr>
            <p:cNvPr id="7" name="図 6"/>
            <p:cNvPicPr>
              <a:picLocks noChangeAspect="1"/>
            </p:cNvPicPr>
            <p:nvPr/>
          </p:nvPicPr>
          <p:blipFill rotWithShape="1">
            <a:blip r:embed="rId3"/>
            <a:srcRect l="10214" b="9607"/>
            <a:stretch/>
          </p:blipFill>
          <p:spPr>
            <a:xfrm>
              <a:off x="5609689" y="4142485"/>
              <a:ext cx="2077200" cy="2578991"/>
            </a:xfrm>
            <a:prstGeom prst="rect">
              <a:avLst/>
            </a:prstGeom>
          </p:spPr>
        </p:pic>
        <p:sp>
          <p:nvSpPr>
            <p:cNvPr id="8" name="正方形/長方形 7"/>
            <p:cNvSpPr/>
            <p:nvPr/>
          </p:nvSpPr>
          <p:spPr>
            <a:xfrm>
              <a:off x="5743253" y="6214856"/>
              <a:ext cx="745519" cy="30923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6829423" y="4453131"/>
            <a:ext cx="1233864" cy="56363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1.print</a:t>
            </a:r>
            <a:endParaRPr kumimoji="1" lang="ja-JP" altLang="en-US" sz="2000" dirty="0"/>
          </a:p>
        </p:txBody>
      </p:sp>
      <p:sp>
        <p:nvSpPr>
          <p:cNvPr id="12" name="正方形/長方形 11"/>
          <p:cNvSpPr/>
          <p:nvPr/>
        </p:nvSpPr>
        <p:spPr>
          <a:xfrm>
            <a:off x="6829423" y="5051349"/>
            <a:ext cx="1233863" cy="5701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2.scan</a:t>
            </a:r>
            <a:endParaRPr kumimoji="1" lang="ja-JP" altLang="en-US" sz="2000" dirty="0"/>
          </a:p>
        </p:txBody>
      </p:sp>
      <p:sp>
        <p:nvSpPr>
          <p:cNvPr id="13" name="正方形/長方形 12"/>
          <p:cNvSpPr/>
          <p:nvPr/>
        </p:nvSpPr>
        <p:spPr>
          <a:xfrm>
            <a:off x="6829422" y="5656074"/>
            <a:ext cx="1233864" cy="57561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3.write</a:t>
            </a:r>
            <a:endParaRPr kumimoji="1" lang="ja-JP" altLang="en-US" sz="2000" dirty="0"/>
          </a:p>
        </p:txBody>
      </p:sp>
      <p:cxnSp>
        <p:nvCxnSpPr>
          <p:cNvPr id="17" name="直線矢印コネクタ 16"/>
          <p:cNvCxnSpPr>
            <a:endCxn id="11" idx="1"/>
          </p:cNvCxnSpPr>
          <p:nvPr/>
        </p:nvCxnSpPr>
        <p:spPr>
          <a:xfrm flipV="1">
            <a:off x="5241382" y="4734949"/>
            <a:ext cx="1588041" cy="117261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9" name="グループ化 18"/>
          <p:cNvGrpSpPr/>
          <p:nvPr/>
        </p:nvGrpSpPr>
        <p:grpSpPr>
          <a:xfrm>
            <a:off x="801701" y="4338671"/>
            <a:ext cx="1802471" cy="1986479"/>
            <a:chOff x="5609689" y="4142485"/>
            <a:chExt cx="2077200" cy="2578991"/>
          </a:xfrm>
        </p:grpSpPr>
        <p:pic>
          <p:nvPicPr>
            <p:cNvPr id="20" name="図 19"/>
            <p:cNvPicPr>
              <a:picLocks noChangeAspect="1"/>
            </p:cNvPicPr>
            <p:nvPr/>
          </p:nvPicPr>
          <p:blipFill rotWithShape="1">
            <a:blip r:embed="rId3"/>
            <a:srcRect l="10214" b="9607"/>
            <a:stretch/>
          </p:blipFill>
          <p:spPr>
            <a:xfrm>
              <a:off x="5609689" y="4142485"/>
              <a:ext cx="2077200" cy="2578991"/>
            </a:xfrm>
            <a:prstGeom prst="rect">
              <a:avLst/>
            </a:prstGeom>
          </p:spPr>
        </p:pic>
        <p:sp>
          <p:nvSpPr>
            <p:cNvPr id="21" name="正方形/長方形 20"/>
            <p:cNvSpPr/>
            <p:nvPr/>
          </p:nvSpPr>
          <p:spPr>
            <a:xfrm>
              <a:off x="5743253" y="6196535"/>
              <a:ext cx="706719" cy="3275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23" name="テキスト ボックス 22"/>
          <p:cNvSpPr txBox="1"/>
          <p:nvPr/>
        </p:nvSpPr>
        <p:spPr>
          <a:xfrm>
            <a:off x="933481" y="5875611"/>
            <a:ext cx="646331" cy="369332"/>
          </a:xfrm>
          <a:prstGeom prst="rect">
            <a:avLst/>
          </a:prstGeom>
          <a:noFill/>
        </p:spPr>
        <p:txBody>
          <a:bodyPr wrap="none" rtlCol="0">
            <a:spAutoFit/>
          </a:bodyPr>
          <a:lstStyle/>
          <a:p>
            <a:r>
              <a:rPr kumimoji="1" lang="ja-JP" altLang="en-US" dirty="0" smtClean="0"/>
              <a:t>問１</a:t>
            </a:r>
            <a:endParaRPr kumimoji="1" lang="ja-JP" altLang="en-US" dirty="0"/>
          </a:p>
        </p:txBody>
      </p:sp>
      <p:sp>
        <p:nvSpPr>
          <p:cNvPr id="24" name="正方形/長方形 23"/>
          <p:cNvSpPr/>
          <p:nvPr/>
        </p:nvSpPr>
        <p:spPr>
          <a:xfrm>
            <a:off x="2681710" y="5875611"/>
            <a:ext cx="1530850" cy="43295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2399203" y="4518287"/>
            <a:ext cx="2262158" cy="1200329"/>
          </a:xfrm>
          <a:prstGeom prst="rect">
            <a:avLst/>
          </a:prstGeom>
          <a:noFill/>
        </p:spPr>
        <p:txBody>
          <a:bodyPr wrap="none" rtlCol="0">
            <a:spAutoFit/>
          </a:bodyPr>
          <a:lstStyle/>
          <a:p>
            <a:r>
              <a:rPr kumimoji="1" lang="ja-JP" altLang="en-US" dirty="0" smtClean="0"/>
              <a:t>問１</a:t>
            </a:r>
            <a:endParaRPr kumimoji="1" lang="en-US" altLang="ja-JP" dirty="0" smtClean="0"/>
          </a:p>
          <a:p>
            <a:r>
              <a:rPr kumimoji="1" lang="ja-JP" altLang="en-US" dirty="0"/>
              <a:t>文字</a:t>
            </a:r>
            <a:r>
              <a:rPr kumimoji="1" lang="ja-JP" altLang="en-US" dirty="0" smtClean="0"/>
              <a:t>を表示する際に</a:t>
            </a:r>
            <a:endParaRPr kumimoji="1" lang="en-US" altLang="ja-JP" dirty="0" smtClean="0"/>
          </a:p>
          <a:p>
            <a:r>
              <a:rPr kumimoji="1" lang="ja-JP" altLang="en-US" dirty="0" smtClean="0"/>
              <a:t>利用する予約語を埋</a:t>
            </a:r>
            <a:endParaRPr kumimoji="1" lang="en-US" altLang="ja-JP" dirty="0" smtClean="0"/>
          </a:p>
          <a:p>
            <a:r>
              <a:rPr kumimoji="1" lang="ja-JP" altLang="en-US" dirty="0" smtClean="0"/>
              <a:t>めよ。</a:t>
            </a:r>
            <a:endParaRPr kumimoji="1" lang="en-US" altLang="ja-JP" dirty="0" smtClean="0"/>
          </a:p>
        </p:txBody>
      </p:sp>
      <p:sp>
        <p:nvSpPr>
          <p:cNvPr id="28" name="テキスト ボックス 27"/>
          <p:cNvSpPr txBox="1"/>
          <p:nvPr/>
        </p:nvSpPr>
        <p:spPr>
          <a:xfrm>
            <a:off x="1395081" y="6488668"/>
            <a:ext cx="2031325" cy="369332"/>
          </a:xfrm>
          <a:prstGeom prst="rect">
            <a:avLst/>
          </a:prstGeom>
          <a:noFill/>
        </p:spPr>
        <p:txBody>
          <a:bodyPr wrap="none" rtlCol="0">
            <a:spAutoFit/>
          </a:bodyPr>
          <a:lstStyle/>
          <a:p>
            <a:r>
              <a:rPr kumimoji="1" lang="ja-JP" altLang="en-US" dirty="0" smtClean="0"/>
              <a:t>空欄の穴埋め問題</a:t>
            </a:r>
            <a:endParaRPr kumimoji="1" lang="ja-JP" altLang="en-US" dirty="0"/>
          </a:p>
        </p:txBody>
      </p:sp>
      <p:sp>
        <p:nvSpPr>
          <p:cNvPr id="29" name="テキスト ボックス 28"/>
          <p:cNvSpPr txBox="1"/>
          <p:nvPr/>
        </p:nvSpPr>
        <p:spPr>
          <a:xfrm>
            <a:off x="5222995" y="6509568"/>
            <a:ext cx="2492990" cy="369332"/>
          </a:xfrm>
          <a:prstGeom prst="rect">
            <a:avLst/>
          </a:prstGeom>
          <a:noFill/>
        </p:spPr>
        <p:txBody>
          <a:bodyPr wrap="none" rtlCol="0">
            <a:spAutoFit/>
          </a:bodyPr>
          <a:lstStyle/>
          <a:p>
            <a:r>
              <a:rPr kumimoji="1" lang="ja-JP" altLang="en-US" dirty="0" smtClean="0"/>
              <a:t>ワンパターンな選択肢</a:t>
            </a:r>
            <a:endParaRPr kumimoji="1" lang="ja-JP" altLang="en-US" dirty="0"/>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lang="ja-JP" altLang="ja-JP" sz="2400" dirty="0" smtClean="0"/>
              <a:t>本研究</a:t>
            </a:r>
            <a:r>
              <a:rPr lang="ja-JP" altLang="ja-JP" sz="2400" dirty="0"/>
              <a:t>で</a:t>
            </a:r>
            <a:r>
              <a:rPr lang="ja-JP" altLang="ja-JP" sz="2400" dirty="0" smtClean="0"/>
              <a:t>は</a:t>
            </a:r>
            <a:r>
              <a:rPr lang="ja-JP" altLang="en-US" sz="2400" dirty="0" smtClean="0"/>
              <a:t>，</a:t>
            </a:r>
            <a:r>
              <a:rPr lang="ja-JP" altLang="ja-JP" sz="2400" dirty="0" smtClean="0"/>
              <a:t>ブロックプログラミング</a:t>
            </a:r>
            <a:r>
              <a:rPr lang="ja-JP" altLang="ja-JP" sz="2400" dirty="0"/>
              <a:t>と連携したソースコードの穴埋め問題生成システム</a:t>
            </a:r>
            <a:r>
              <a:rPr lang="ja-JP" altLang="ja-JP" sz="2400" dirty="0" smtClean="0"/>
              <a:t>を</a:t>
            </a:r>
            <a:r>
              <a:rPr lang="ja-JP" altLang="en-US" sz="2400" dirty="0"/>
              <a:t>提案</a:t>
            </a:r>
            <a:r>
              <a:rPr lang="ja-JP" altLang="ja-JP" sz="2400" dirty="0" smtClean="0"/>
              <a:t>する</a:t>
            </a:r>
            <a:r>
              <a:rPr lang="ja-JP" altLang="ja-JP" sz="2400" dirty="0"/>
              <a:t>．</a:t>
            </a:r>
          </a:p>
        </p:txBody>
      </p:sp>
      <p:pic>
        <p:nvPicPr>
          <p:cNvPr id="5" name="図 4"/>
          <p:cNvPicPr>
            <a:picLocks noChangeAspect="1"/>
          </p:cNvPicPr>
          <p:nvPr/>
        </p:nvPicPr>
        <p:blipFill>
          <a:blip r:embed="rId3"/>
          <a:stretch>
            <a:fillRect/>
          </a:stretch>
        </p:blipFill>
        <p:spPr>
          <a:xfrm>
            <a:off x="505920" y="2274329"/>
            <a:ext cx="8638080" cy="4523896"/>
          </a:xfrm>
          <a:prstGeom prst="rect">
            <a:avLst/>
          </a:prstGeom>
        </p:spPr>
      </p:pic>
      <p:sp>
        <p:nvSpPr>
          <p:cNvPr id="38" name="テキスト ボックス 37"/>
          <p:cNvSpPr txBox="1"/>
          <p:nvPr/>
        </p:nvSpPr>
        <p:spPr>
          <a:xfrm>
            <a:off x="8284532" y="5116531"/>
            <a:ext cx="697627" cy="400110"/>
          </a:xfrm>
          <a:prstGeom prst="rect">
            <a:avLst/>
          </a:prstGeom>
          <a:noFill/>
        </p:spPr>
        <p:txBody>
          <a:bodyPr wrap="none" rtlCol="0">
            <a:spAutoFit/>
          </a:bodyPr>
          <a:lstStyle/>
          <a:p>
            <a:r>
              <a:rPr kumimoji="1" lang="ja-JP" altLang="en-US" sz="2000" dirty="0" smtClean="0"/>
              <a:t>教師</a:t>
            </a:r>
            <a:endParaRPr kumimoji="1" lang="ja-JP" altLang="en-US" sz="2000" dirty="0"/>
          </a:p>
        </p:txBody>
      </p:sp>
      <p:pic>
        <p:nvPicPr>
          <p:cNvPr id="39" name="図 38"/>
          <p:cNvPicPr>
            <a:picLocks noChangeAspect="1"/>
          </p:cNvPicPr>
          <p:nvPr/>
        </p:nvPicPr>
        <p:blipFill>
          <a:blip r:embed="rId4"/>
          <a:stretch>
            <a:fillRect/>
          </a:stretch>
        </p:blipFill>
        <p:spPr>
          <a:xfrm>
            <a:off x="217932" y="1904238"/>
            <a:ext cx="3943911" cy="1381128"/>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042"/>
            <a:ext cx="7886700" cy="1325563"/>
          </a:xfrm>
        </p:spPr>
        <p:txBody>
          <a:bodyPr>
            <a:normAutofit/>
          </a:bodyPr>
          <a:lstStyle/>
          <a:p>
            <a:r>
              <a:rPr lang="ja-JP" altLang="en-US" sz="4000" dirty="0" smtClean="0"/>
              <a:t>ブロックプログラミングとの連携</a:t>
            </a:r>
            <a:endParaRPr kumimoji="1" lang="ja-JP" altLang="en-US" sz="4000"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49" y="1754973"/>
            <a:ext cx="7886700" cy="4306886"/>
          </a:xfrm>
          <a:prstGeom prst="rect">
            <a:avLst/>
          </a:prstGeom>
          <a:noFill/>
          <a:ln>
            <a:noFill/>
          </a:ln>
        </p:spPr>
      </p:pic>
      <p:sp>
        <p:nvSpPr>
          <p:cNvPr id="10" name="正方形/長方形 9"/>
          <p:cNvSpPr/>
          <p:nvPr/>
        </p:nvSpPr>
        <p:spPr>
          <a:xfrm>
            <a:off x="513709" y="1896383"/>
            <a:ext cx="8284302"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b="1" dirty="0"/>
              <a:t>ブロックプログラミングを組み合わせることで，論理的思考力を鍛える．</a:t>
            </a:r>
            <a:endParaRPr lang="en-US" altLang="ja-JP" sz="2800" b="1" dirty="0"/>
          </a:p>
        </p:txBody>
      </p:sp>
    </p:spTree>
    <p:extLst>
      <p:ext uri="{BB962C8B-B14F-4D97-AF65-F5344CB8AC3E}">
        <p14:creationId xmlns:p14="http://schemas.microsoft.com/office/powerpoint/2010/main" val="400603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572000" y="4352677"/>
            <a:ext cx="3789910" cy="1226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730452" y="4375528"/>
            <a:ext cx="3532495" cy="12038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選択肢生成方法</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3973252375"/>
              </p:ext>
            </p:extLst>
          </p:nvPr>
        </p:nvGraphicFramePr>
        <p:xfrm>
          <a:off x="1658405" y="2013088"/>
          <a:ext cx="6132572" cy="1189404"/>
        </p:xfrm>
        <a:graphic>
          <a:graphicData uri="http://schemas.openxmlformats.org/drawingml/2006/table">
            <a:tbl>
              <a:tblPr firstRow="1" firstCol="1" bandRow="1"/>
              <a:tblGrid>
                <a:gridCol w="3066286">
                  <a:extLst>
                    <a:ext uri="{9D8B030D-6E8A-4147-A177-3AD203B41FA5}">
                      <a16:colId xmlns:a16="http://schemas.microsoft.com/office/drawing/2014/main" val="852515768"/>
                    </a:ext>
                  </a:extLst>
                </a:gridCol>
                <a:gridCol w="3066286">
                  <a:extLst>
                    <a:ext uri="{9D8B030D-6E8A-4147-A177-3AD203B41FA5}">
                      <a16:colId xmlns:a16="http://schemas.microsoft.com/office/drawing/2014/main" val="2046067211"/>
                    </a:ext>
                  </a:extLst>
                </a:gridCol>
              </a:tblGrid>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624758"/>
                  </a:ext>
                </a:extLst>
              </a:tr>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２</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542225"/>
                  </a:ext>
                </a:extLst>
              </a:tr>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３</a:t>
                      </a:r>
                      <a:endPar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489490208"/>
              </p:ext>
            </p:extLst>
          </p:nvPr>
        </p:nvGraphicFramePr>
        <p:xfrm>
          <a:off x="972242" y="5085608"/>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ctr">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378327355"/>
              </p:ext>
            </p:extLst>
          </p:nvPr>
        </p:nvGraphicFramePr>
        <p:xfrm>
          <a:off x="4770220" y="5088763"/>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929371" y="1565259"/>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479950" y="3959384"/>
            <a:ext cx="1851789"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21" name="正方形/長方形 20"/>
          <p:cNvSpPr/>
          <p:nvPr/>
        </p:nvSpPr>
        <p:spPr>
          <a:xfrm>
            <a:off x="5228989" y="3972241"/>
            <a:ext cx="2082621"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3" name="正方形/長方形 2"/>
          <p:cNvSpPr/>
          <p:nvPr/>
        </p:nvSpPr>
        <p:spPr>
          <a:xfrm>
            <a:off x="3058378" y="3543240"/>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
        <p:nvSpPr>
          <p:cNvPr id="5" name="正方形/長方形 4"/>
          <p:cNvSpPr/>
          <p:nvPr/>
        </p:nvSpPr>
        <p:spPr>
          <a:xfrm>
            <a:off x="730452" y="5654974"/>
            <a:ext cx="3419478" cy="646331"/>
          </a:xfrm>
          <a:prstGeom prst="rect">
            <a:avLst/>
          </a:prstGeom>
        </p:spPr>
        <p:txBody>
          <a:bodyPr wrap="square">
            <a:spAutoFit/>
          </a:bodyPr>
          <a:lstStyle/>
          <a:p>
            <a:r>
              <a:rPr kumimoji="1" lang="ja-JP" altLang="en-US" dirty="0"/>
              <a:t>構文の理解が浅い学習者</a:t>
            </a:r>
            <a:r>
              <a:rPr kumimoji="1" lang="ja-JP" altLang="en-US" dirty="0" smtClean="0"/>
              <a:t>が</a:t>
            </a:r>
            <a:endParaRPr kumimoji="1" lang="en-US" altLang="ja-JP" dirty="0" smtClean="0"/>
          </a:p>
          <a:p>
            <a:r>
              <a:rPr kumimoji="1" lang="ja-JP" altLang="en-US" dirty="0" smtClean="0"/>
              <a:t>理解</a:t>
            </a:r>
            <a:r>
              <a:rPr kumimoji="1" lang="ja-JP" altLang="en-US" dirty="0"/>
              <a:t>を深めるために利用できる</a:t>
            </a:r>
            <a:endParaRPr lang="ja-JP" altLang="en-US" dirty="0"/>
          </a:p>
        </p:txBody>
      </p:sp>
      <p:sp>
        <p:nvSpPr>
          <p:cNvPr id="6" name="正方形/長方形 5"/>
          <p:cNvSpPr/>
          <p:nvPr/>
        </p:nvSpPr>
        <p:spPr>
          <a:xfrm>
            <a:off x="4588635" y="5635066"/>
            <a:ext cx="3773275" cy="646331"/>
          </a:xfrm>
          <a:prstGeom prst="rect">
            <a:avLst/>
          </a:prstGeom>
        </p:spPr>
        <p:txBody>
          <a:bodyPr wrap="square">
            <a:spAutoFit/>
          </a:bodyPr>
          <a:lstStyle/>
          <a:p>
            <a:r>
              <a:rPr kumimoji="1" lang="ja-JP" altLang="en-US" dirty="0" smtClean="0"/>
              <a:t>文章の前後</a:t>
            </a:r>
            <a:r>
              <a:rPr kumimoji="1" lang="ja-JP" altLang="en-US" dirty="0"/>
              <a:t>を理解</a:t>
            </a:r>
            <a:r>
              <a:rPr kumimoji="1" lang="ja-JP" altLang="en-US" dirty="0" smtClean="0"/>
              <a:t>して解答</a:t>
            </a:r>
            <a:r>
              <a:rPr kumimoji="1" lang="ja-JP" altLang="en-US" dirty="0"/>
              <a:t>を選ぶ必要がある</a:t>
            </a:r>
            <a:endParaRPr kumimoji="1" lang="en-US" altLang="ja-JP" dirty="0"/>
          </a:p>
        </p:txBody>
      </p:sp>
      <p:sp>
        <p:nvSpPr>
          <p:cNvPr id="9" name="テキスト ボックス 8"/>
          <p:cNvSpPr txBox="1"/>
          <p:nvPr/>
        </p:nvSpPr>
        <p:spPr>
          <a:xfrm>
            <a:off x="673122" y="4428610"/>
            <a:ext cx="3647152" cy="369332"/>
          </a:xfrm>
          <a:prstGeom prst="rect">
            <a:avLst/>
          </a:prstGeom>
          <a:noFill/>
        </p:spPr>
        <p:txBody>
          <a:bodyPr wrap="none" rtlCol="0">
            <a:spAutoFit/>
          </a:bodyPr>
          <a:lstStyle/>
          <a:p>
            <a:r>
              <a:rPr kumimoji="1" lang="ja-JP" altLang="en-US" dirty="0" smtClean="0"/>
              <a:t>同一のグループから選択肢が決定</a:t>
            </a:r>
            <a:endParaRPr kumimoji="1" lang="ja-JP" altLang="en-US" dirty="0"/>
          </a:p>
        </p:txBody>
      </p:sp>
      <p:sp>
        <p:nvSpPr>
          <p:cNvPr id="10" name="テキスト ボックス 9"/>
          <p:cNvSpPr txBox="1"/>
          <p:nvPr/>
        </p:nvSpPr>
        <p:spPr>
          <a:xfrm>
            <a:off x="5297987" y="4397278"/>
            <a:ext cx="2492990" cy="646331"/>
          </a:xfrm>
          <a:prstGeom prst="rect">
            <a:avLst/>
          </a:prstGeom>
          <a:noFill/>
        </p:spPr>
        <p:txBody>
          <a:bodyPr wrap="none" rtlCol="0">
            <a:spAutoFit/>
          </a:bodyPr>
          <a:lstStyle/>
          <a:p>
            <a:r>
              <a:rPr kumimoji="1" lang="ja-JP" altLang="en-US" dirty="0" smtClean="0"/>
              <a:t>異なるグループ間での</a:t>
            </a:r>
            <a:endParaRPr kumimoji="1" lang="en-US" altLang="ja-JP" dirty="0" smtClean="0"/>
          </a:p>
          <a:p>
            <a:r>
              <a:rPr kumimoji="1" lang="ja-JP" altLang="en-US" dirty="0" smtClean="0"/>
              <a:t>単語をランダムに抽出</a:t>
            </a:r>
            <a:endParaRPr kumimoji="1" lang="ja-JP" altLang="en-US" dirty="0"/>
          </a:p>
        </p:txBody>
      </p:sp>
      <p:sp>
        <p:nvSpPr>
          <p:cNvPr id="8" name="正方形/長方形 7"/>
          <p:cNvSpPr/>
          <p:nvPr/>
        </p:nvSpPr>
        <p:spPr>
          <a:xfrm>
            <a:off x="5297987" y="632070"/>
            <a:ext cx="3619201" cy="461665"/>
          </a:xfrm>
          <a:prstGeom prst="rect">
            <a:avLst/>
          </a:prstGeom>
          <a:ln w="28575">
            <a:solidFill>
              <a:schemeClr val="tx1"/>
            </a:solidFill>
          </a:ln>
        </p:spPr>
        <p:txBody>
          <a:bodyPr wrap="square">
            <a:spAutoFit/>
          </a:bodyPr>
          <a:lstStyle/>
          <a:p>
            <a:r>
              <a:rPr lang="ja-JP" altLang="ja-JP" sz="2400" dirty="0"/>
              <a:t>変化に富んだ問題を生成</a:t>
            </a:r>
            <a:endParaRPr lang="ja-JP" altLang="en-US" sz="2400" dirty="0"/>
          </a:p>
        </p:txBody>
      </p:sp>
    </p:spTree>
    <p:extLst>
      <p:ext uri="{BB962C8B-B14F-4D97-AF65-F5344CB8AC3E}">
        <p14:creationId xmlns:p14="http://schemas.microsoft.com/office/powerpoint/2010/main" val="393461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628650" y="1504572"/>
            <a:ext cx="7886700" cy="4351338"/>
          </a:xfrm>
        </p:spPr>
        <p:txBody>
          <a:bodyPr/>
          <a:lstStyle/>
          <a:p>
            <a:pPr algn="just">
              <a:lnSpc>
                <a:spcPct val="100000"/>
              </a:lnSpc>
            </a:pPr>
            <a:r>
              <a:rPr lang="ja-JP" altLang="ja-JP" dirty="0"/>
              <a:t>本システムの問題自動生成機能によって生成される穴埋め選択</a:t>
            </a:r>
            <a:r>
              <a:rPr lang="ja-JP" altLang="ja-JP" dirty="0" smtClean="0"/>
              <a:t>問題</a:t>
            </a:r>
            <a:r>
              <a:rPr lang="ja-JP" altLang="en-US" dirty="0" smtClean="0"/>
              <a:t>は，変化に富んだ選択肢生成ができているのか，以下</a:t>
            </a:r>
            <a:r>
              <a:rPr lang="ja-JP" altLang="ja-JP" dirty="0"/>
              <a:t>の判断基準ごとに評価する</a:t>
            </a:r>
            <a:r>
              <a:rPr lang="ja-JP" altLang="ja-JP" dirty="0" smtClean="0"/>
              <a:t>．</a:t>
            </a: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3829997505"/>
              </p:ext>
            </p:extLst>
          </p:nvPr>
        </p:nvGraphicFramePr>
        <p:xfrm>
          <a:off x="1112656" y="3405576"/>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いる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いない</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できる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できない</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pic>
        <p:nvPicPr>
          <p:cNvPr id="4" name="図 3"/>
          <p:cNvPicPr>
            <a:picLocks noChangeAspect="1"/>
          </p:cNvPicPr>
          <p:nvPr/>
        </p:nvPicPr>
        <p:blipFill>
          <a:blip r:embed="rId3"/>
          <a:stretch>
            <a:fillRect/>
          </a:stretch>
        </p:blipFill>
        <p:spPr>
          <a:xfrm>
            <a:off x="5195087" y="59255"/>
            <a:ext cx="3884728" cy="1360404"/>
          </a:xfrm>
          <a:prstGeom prst="rect">
            <a:avLst/>
          </a:prstGeom>
        </p:spPr>
      </p:pic>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13138</TotalTime>
  <Words>1820</Words>
  <Application>Microsoft Office PowerPoint</Application>
  <PresentationFormat>画面に合わせる (4:3)</PresentationFormat>
  <Paragraphs>254</Paragraphs>
  <Slides>14</Slides>
  <Notes>10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ＭＳ Ｐゴシック</vt:lpstr>
      <vt:lpstr>ＭＳ ゴシック</vt: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提案システム</vt:lpstr>
      <vt:lpstr>ブロックプログラミングとの連携</vt:lpstr>
      <vt:lpstr>選択肢生成方法</vt:lpstr>
      <vt:lpstr>実験</vt:lpstr>
      <vt:lpstr>実験 生成された問題</vt:lpstr>
      <vt:lpstr>実験結果</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130</cp:revision>
  <dcterms:created xsi:type="dcterms:W3CDTF">2021-12-19T23:47:53Z</dcterms:created>
  <dcterms:modified xsi:type="dcterms:W3CDTF">2022-01-25T03:25:27Z</dcterms:modified>
</cp:coreProperties>
</file>