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342" r:id="rId3"/>
    <p:sldId id="265" r:id="rId4"/>
    <p:sldId id="271" r:id="rId5"/>
    <p:sldId id="263" r:id="rId6"/>
    <p:sldId id="269" r:id="rId7"/>
    <p:sldId id="270" r:id="rId8"/>
    <p:sldId id="310" r:id="rId9"/>
    <p:sldId id="314" r:id="rId10"/>
    <p:sldId id="315" r:id="rId11"/>
    <p:sldId id="328" r:id="rId12"/>
    <p:sldId id="279" r:id="rId13"/>
    <p:sldId id="288" r:id="rId14"/>
    <p:sldId id="313" r:id="rId15"/>
    <p:sldId id="312" r:id="rId16"/>
    <p:sldId id="273" r:id="rId17"/>
    <p:sldId id="276" r:id="rId18"/>
    <p:sldId id="285" r:id="rId19"/>
    <p:sldId id="286" r:id="rId20"/>
    <p:sldId id="277" r:id="rId21"/>
    <p:sldId id="274" r:id="rId22"/>
    <p:sldId id="275" r:id="rId23"/>
    <p:sldId id="294" r:id="rId24"/>
    <p:sldId id="295" r:id="rId25"/>
    <p:sldId id="303" r:id="rId26"/>
    <p:sldId id="304" r:id="rId27"/>
    <p:sldId id="306" r:id="rId28"/>
    <p:sldId id="307" r:id="rId29"/>
    <p:sldId id="308" r:id="rId30"/>
    <p:sldId id="309" r:id="rId31"/>
    <p:sldId id="321" r:id="rId32"/>
    <p:sldId id="322" r:id="rId33"/>
    <p:sldId id="319" r:id="rId34"/>
    <p:sldId id="320" r:id="rId35"/>
    <p:sldId id="317" r:id="rId36"/>
    <p:sldId id="318" r:id="rId37"/>
    <p:sldId id="325" r:id="rId38"/>
    <p:sldId id="324" r:id="rId39"/>
    <p:sldId id="323" r:id="rId40"/>
    <p:sldId id="326" r:id="rId41"/>
    <p:sldId id="343" r:id="rId42"/>
    <p:sldId id="330" r:id="rId43"/>
    <p:sldId id="331" r:id="rId44"/>
    <p:sldId id="333" r:id="rId45"/>
    <p:sldId id="329" r:id="rId46"/>
    <p:sldId id="336" r:id="rId47"/>
    <p:sldId id="341" r:id="rId48"/>
    <p:sldId id="337" r:id="rId49"/>
    <p:sldId id="338" r:id="rId50"/>
    <p:sldId id="339" r:id="rId51"/>
    <p:sldId id="340"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90" autoAdjust="0"/>
    <p:restoredTop sz="84824" autoAdjust="0"/>
  </p:normalViewPr>
  <p:slideViewPr>
    <p:cSldViewPr snapToGrid="0">
      <p:cViewPr varScale="1">
        <p:scale>
          <a:sx n="79" d="100"/>
          <a:sy n="79" d="100"/>
        </p:scale>
        <p:origin x="724" y="4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プログラムを書く際に大事なことは、設計通りに動作するコードが完成することである。</a:t>
            </a:r>
          </a:p>
          <a:p>
            <a:r>
              <a:rPr lang="en-US" altLang="ja-JP" dirty="0" smtClean="0"/>
              <a:t>Blockly</a:t>
            </a:r>
            <a:r>
              <a:rPr lang="ja-JP" altLang="en-US" dirty="0" smtClean="0"/>
              <a:t>によるコード生成は、ブロックから、構文上正しいコードが確実に生成され、そのコードをそのまま実行することで、確実に動作するコードが生成できる。</a:t>
            </a:r>
          </a:p>
          <a:p>
            <a:r>
              <a:rPr lang="ja-JP" altLang="en-US" dirty="0" smtClean="0"/>
              <a:t>しかし、ブロックをつけ間違えた場合などに、構文上ではエラーが発生しないが、設計通りに動作しない状態が予想される。</a:t>
            </a:r>
          </a:p>
          <a:p>
            <a:r>
              <a:rPr lang="ja-JP" altLang="en-US" dirty="0" smtClean="0"/>
              <a:t>本研究では、プログラムが構文上正しいかどうか、そして設計と比べて正しいかどうかの</a:t>
            </a:r>
            <a:r>
              <a:rPr lang="en-US" altLang="ja-JP" dirty="0" smtClean="0"/>
              <a:t>2</a:t>
            </a:r>
            <a:r>
              <a:rPr lang="ja-JP" altLang="en-US" dirty="0" smtClean="0"/>
              <a:t>点を評価することで、プログラムへの理解が深められるようになるシステムを設計する。</a:t>
            </a:r>
            <a:endParaRPr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8</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13</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2022/1/11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2022/1/11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2022/1/11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2022/1/11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2022/1/11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2022/1/11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a:t>日本語環境ブロックプログラミングと連携したソースコードの穴埋め選択問題生成システム</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16</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テーマ案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ブロックプログラミング</a:t>
            </a:r>
            <a:r>
              <a:rPr lang="ja-JP" altLang="en-US" dirty="0"/>
              <a:t>を用いた論理的思考とコーディングを身に着けるための学習環境</a:t>
            </a:r>
          </a:p>
          <a:p>
            <a:r>
              <a:rPr lang="ja-JP" altLang="en-US" dirty="0" smtClean="0"/>
              <a:t>ブロックプログラミング</a:t>
            </a:r>
            <a:r>
              <a:rPr lang="ja-JP" altLang="en-US" dirty="0"/>
              <a:t>を用いた選択問題の自動生成による学習</a:t>
            </a:r>
          </a:p>
          <a:p>
            <a:r>
              <a:rPr lang="ja-JP" altLang="en-US" dirty="0" smtClean="0"/>
              <a:t>　</a:t>
            </a:r>
            <a:endParaRPr lang="en-US" altLang="ja-JP" dirty="0" smtClean="0"/>
          </a:p>
          <a:p>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Tree>
    <p:extLst>
      <p:ext uri="{BB962C8B-B14F-4D97-AF65-F5344CB8AC3E}">
        <p14:creationId xmlns:p14="http://schemas.microsoft.com/office/powerpoint/2010/main" val="237464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22</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穴埋め問題で、整合性を</a:t>
            </a:r>
            <a:r>
              <a:rPr lang="ja-JP" altLang="en-US" dirty="0" smtClean="0"/>
              <a:t>みる</a:t>
            </a:r>
            <a:endParaRPr lang="en-US" altLang="ja-JP" dirty="0" smtClean="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a:t>
            </a:r>
            <a:r>
              <a:rPr lang="ja-JP" altLang="en-US" dirty="0" smtClean="0"/>
              <a:t>は正解</a:t>
            </a:r>
            <a:endParaRPr lang="ja-JP" altLang="en-US" dirty="0"/>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選択問題の生成手順</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ja-JP" dirty="0"/>
              <a:t>本システムでは，問題の例となる完成されたコードから，穴埋め問題を自動で生成している．問題の生成数はＮ個とする．またワードがマッチした数をＭとする．手順として以下のステップによって生成される．</a:t>
            </a:r>
          </a:p>
          <a:p>
            <a:pPr lvl="0"/>
            <a:r>
              <a:rPr lang="ja-JP" altLang="ja-JP" dirty="0"/>
              <a:t>コードを単語で区切り，既定のワードとマッチするかを判断し，ヒットした場所とワードを保存するリストを作成する．</a:t>
            </a:r>
          </a:p>
          <a:p>
            <a:pPr lvl="0"/>
            <a:r>
              <a:rPr lang="ja-JP" altLang="ja-JP" dirty="0"/>
              <a:t>問題の生成数の数Ｎとワードがヒットした数Ｍを比較する．</a:t>
            </a:r>
          </a:p>
          <a:p>
            <a:pPr lvl="0"/>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lvl="0"/>
            <a:r>
              <a:rPr lang="ja-JP" altLang="ja-JP" dirty="0"/>
              <a:t>問題を生成することが決定したワードのヒットした場所をセレクトボックスに置換する．</a:t>
            </a:r>
          </a:p>
          <a:p>
            <a:pPr lvl="0"/>
            <a:r>
              <a:rPr lang="ja-JP" altLang="ja-JP" dirty="0"/>
              <a:t>セレクトボックスの内容に穴あき問題の解答を挿入し，オプションとして，正答の場合には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2243788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では、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インデント関数について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Blockly</a:t>
            </a:r>
            <a:r>
              <a:rPr lang="ja-JP" altLang="en-US" dirty="0"/>
              <a:t>に</a:t>
            </a:r>
            <a:r>
              <a:rPr lang="ja-JP" altLang="en-US" dirty="0" smtClean="0"/>
              <a:t>よるコードの自動生成結果を</a:t>
            </a:r>
            <a:r>
              <a:rPr lang="en-US" altLang="ja-JP" dirty="0" smtClean="0"/>
              <a:t>HTML</a:t>
            </a:r>
            <a:r>
              <a:rPr lang="ja-JP" altLang="en-US" dirty="0" smtClean="0"/>
              <a:t>の</a:t>
            </a:r>
            <a:r>
              <a:rPr lang="en-US" altLang="ja-JP" dirty="0" err="1" smtClean="0"/>
              <a:t>Div</a:t>
            </a:r>
            <a:r>
              <a:rPr lang="ja-JP" altLang="en-US" dirty="0" smtClean="0"/>
              <a:t>にそのまま出力した際には、インデントは消えてしまう。</a:t>
            </a:r>
            <a:endParaRPr lang="en-US" altLang="ja-JP" dirty="0" smtClean="0"/>
          </a:p>
          <a:p>
            <a:r>
              <a:rPr lang="en-US" altLang="ja-JP" dirty="0" smtClean="0"/>
              <a:t>HTML</a:t>
            </a:r>
            <a:r>
              <a:rPr lang="ja-JP" altLang="en-US" dirty="0" smtClean="0"/>
              <a:t>でも視認しやすいインデントを生成できるようにインデントを付与する関数を用意している。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43</a:t>
            </a:fld>
            <a:endParaRPr kumimoji="1" lang="ja-JP" altLang="en-US"/>
          </a:p>
        </p:txBody>
      </p:sp>
    </p:spTree>
    <p:extLst>
      <p:ext uri="{BB962C8B-B14F-4D97-AF65-F5344CB8AC3E}">
        <p14:creationId xmlns:p14="http://schemas.microsoft.com/office/powerpoint/2010/main" val="2677625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評価のためにアンケートを作成した。</a:t>
            </a:r>
            <a:endParaRPr kumimoji="1" lang="en-US" altLang="ja-JP" dirty="0" smtClean="0"/>
          </a:p>
          <a:p>
            <a:r>
              <a:rPr lang="en-US" altLang="ja-JP" dirty="0"/>
              <a:t>https://docs.google.com/forms/d/1WGStAj6WJHIHjQpS8wCH71bcR7sR1dv-Trxd0u7zO3o</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44</a:t>
            </a:fld>
            <a:endParaRPr kumimoji="1" lang="ja-JP" altLang="en-US"/>
          </a:p>
        </p:txBody>
      </p:sp>
    </p:spTree>
    <p:extLst>
      <p:ext uri="{BB962C8B-B14F-4D97-AF65-F5344CB8AC3E}">
        <p14:creationId xmlns:p14="http://schemas.microsoft.com/office/powerpoint/2010/main" val="501520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a:t>
            </a:r>
            <a:r>
              <a:rPr lang="ja-JP" altLang="en-US" dirty="0" smtClean="0"/>
              <a:t>する関数を調整した。</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45</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採点基準について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正解</a:t>
            </a:r>
            <a:endParaRPr kumimoji="1" lang="en-US" altLang="ja-JP" dirty="0" smtClean="0"/>
          </a:p>
          <a:p>
            <a:pPr marL="514350" indent="-514350">
              <a:buFont typeface="+mj-lt"/>
              <a:buAutoNum type="arabicPeriod"/>
            </a:pPr>
            <a:r>
              <a:rPr kumimoji="1" lang="ja-JP" altLang="en-US" dirty="0" smtClean="0"/>
              <a:t>実行結果が正しいが間違いだと認識されてしまう選択肢</a:t>
            </a:r>
            <a:endParaRPr kumimoji="1" lang="en-US" altLang="ja-JP" dirty="0" smtClean="0"/>
          </a:p>
          <a:p>
            <a:pPr marL="514350" indent="-514350">
              <a:buFont typeface="+mj-lt"/>
              <a:buAutoNum type="arabicPeriod"/>
            </a:pPr>
            <a:r>
              <a:rPr lang="ja-JP" altLang="en-US" dirty="0"/>
              <a:t>実行結果</a:t>
            </a:r>
            <a:r>
              <a:rPr lang="ja-JP" altLang="en-US" dirty="0" smtClean="0"/>
              <a:t>が謝りだがコードを実行できる間違い</a:t>
            </a:r>
            <a:endParaRPr lang="en-US" altLang="ja-JP" dirty="0" smtClean="0"/>
          </a:p>
          <a:p>
            <a:pPr marL="514350" indent="-514350">
              <a:buFont typeface="+mj-lt"/>
              <a:buAutoNum type="arabicPeriod"/>
            </a:pPr>
            <a:r>
              <a:rPr kumimoji="1" lang="ja-JP" altLang="en-US" dirty="0" smtClean="0"/>
              <a:t>エラーを吐く間違い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46</a:t>
            </a:fld>
            <a:endParaRPr kumimoji="1" lang="ja-JP" altLang="en-US"/>
          </a:p>
        </p:txBody>
      </p:sp>
    </p:spTree>
    <p:extLst>
      <p:ext uri="{BB962C8B-B14F-4D97-AF65-F5344CB8AC3E}">
        <p14:creationId xmlns:p14="http://schemas.microsoft.com/office/powerpoint/2010/main" val="262352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正解とエラーの場合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正解の場合</a:t>
            </a:r>
            <a:r>
              <a:rPr lang="ja-JP" altLang="en-US" dirty="0" smtClean="0"/>
              <a:t>は正解だと評価</a:t>
            </a:r>
            <a:endParaRPr lang="en-US" altLang="ja-JP" dirty="0" smtClean="0"/>
          </a:p>
          <a:p>
            <a:endParaRPr kumimoji="1" lang="en-US" altLang="ja-JP" dirty="0"/>
          </a:p>
          <a:p>
            <a:r>
              <a:rPr lang="ja-JP" altLang="en-US" dirty="0" smtClean="0"/>
              <a:t>エラーを吐く結果となる場合</a:t>
            </a:r>
            <a:r>
              <a:rPr lang="ja-JP" altLang="en-US" dirty="0"/>
              <a:t>は</a:t>
            </a:r>
            <a:r>
              <a:rPr kumimoji="1" lang="ja-JP" altLang="en-US" dirty="0" smtClean="0"/>
              <a:t>エラー内容を表示</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47</a:t>
            </a:fld>
            <a:endParaRPr kumimoji="1" lang="ja-JP" altLang="en-US"/>
          </a:p>
        </p:txBody>
      </p:sp>
    </p:spTree>
    <p:extLst>
      <p:ext uri="{BB962C8B-B14F-4D97-AF65-F5344CB8AC3E}">
        <p14:creationId xmlns:p14="http://schemas.microsoft.com/office/powerpoint/2010/main" val="3860562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実行結果が正しいが間違いだと認識されてしまう</a:t>
            </a:r>
            <a:r>
              <a:rPr lang="ja-JP" altLang="en-US" dirty="0" smtClean="0"/>
              <a:t>選択肢１</a:t>
            </a:r>
            <a:endParaRPr lang="en-US" altLang="ja-JP" dirty="0"/>
          </a:p>
        </p:txBody>
      </p:sp>
      <p:sp>
        <p:nvSpPr>
          <p:cNvPr id="3" name="コンテンツ プレースホルダー 2"/>
          <p:cNvSpPr>
            <a:spLocks noGrp="1"/>
          </p:cNvSpPr>
          <p:nvPr>
            <p:ph idx="1"/>
          </p:nvPr>
        </p:nvSpPr>
        <p:spPr/>
        <p:txBody>
          <a:bodyPr/>
          <a:lstStyle/>
          <a:p>
            <a:r>
              <a:rPr lang="ja-JP" altLang="en-US" dirty="0"/>
              <a:t>選択問題を自動で生成するアルゴリズムが現在正解を一つしか選択できないため、どちらでも正解の場合や</a:t>
            </a:r>
            <a:r>
              <a:rPr lang="ja-JP" altLang="en-US" dirty="0" smtClean="0"/>
              <a:t>複数回答欄を</a:t>
            </a:r>
            <a:r>
              <a:rPr lang="ja-JP" altLang="en-US" dirty="0"/>
              <a:t>同時に変更すれば正解と同じ動作になる場合にもそれを間違いだと判定する</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48</a:t>
            </a:fld>
            <a:endParaRPr kumimoji="1" lang="ja-JP" altLang="en-US"/>
          </a:p>
        </p:txBody>
      </p:sp>
    </p:spTree>
    <p:extLst>
      <p:ext uri="{BB962C8B-B14F-4D97-AF65-F5344CB8AC3E}">
        <p14:creationId xmlns:p14="http://schemas.microsoft.com/office/powerpoint/2010/main" val="482556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smtClean="0"/>
              <a:t>誤答数</a:t>
            </a:r>
            <a:r>
              <a:rPr lang="ja-JP" altLang="en-US" dirty="0"/>
              <a:t>が１の場合</a:t>
            </a:r>
          </a:p>
          <a:p>
            <a:pPr marL="514350" indent="-514350">
              <a:buFont typeface="+mj-lt"/>
              <a:buAutoNum type="arabicPeriod"/>
            </a:pPr>
            <a:r>
              <a:rPr lang="ja-JP" altLang="en-US" dirty="0" smtClean="0"/>
              <a:t>間違い</a:t>
            </a:r>
            <a:r>
              <a:rPr lang="ja-JP" altLang="en-US" dirty="0"/>
              <a:t>と判断された問題では「不等号が誤りだと認識された可能性」</a:t>
            </a:r>
          </a:p>
          <a:p>
            <a:pPr marL="514350" indent="-514350">
              <a:buFont typeface="+mj-lt"/>
              <a:buAutoNum type="arabicPeriod"/>
            </a:pPr>
            <a:r>
              <a:rPr lang="ja-JP" altLang="en-US" dirty="0" smtClean="0"/>
              <a:t>ユーザ</a:t>
            </a:r>
            <a:r>
              <a:rPr lang="ja-JP" altLang="en-US" dirty="0"/>
              <a:t>によって選ばれた回答と回答例を表示</a:t>
            </a:r>
          </a:p>
          <a:p>
            <a:pPr marL="514350" indent="-514350">
              <a:buFont typeface="+mj-lt"/>
              <a:buAutoNum type="arabicPeriod"/>
            </a:pPr>
            <a:r>
              <a:rPr lang="ja-JP" altLang="en-US" dirty="0" smtClean="0"/>
              <a:t>＝</a:t>
            </a:r>
            <a:r>
              <a:rPr lang="ja-JP" altLang="en-US" dirty="0"/>
              <a:t>の有無による変化を説明</a:t>
            </a:r>
          </a:p>
          <a:p>
            <a:pPr marL="0" indent="0">
              <a:buNone/>
            </a:pPr>
            <a:r>
              <a:rPr lang="ja-JP" altLang="en-US" dirty="0"/>
              <a:t/>
            </a:r>
            <a:br>
              <a:rPr lang="ja-JP" altLang="en-US" dirty="0"/>
            </a:br>
            <a:r>
              <a:rPr lang="ja-JP" altLang="en-US" dirty="0" smtClean="0"/>
              <a:t>誤答数</a:t>
            </a:r>
            <a:r>
              <a:rPr lang="ja-JP" altLang="en-US" dirty="0"/>
              <a:t>が２以上の場合</a:t>
            </a:r>
          </a:p>
          <a:p>
            <a:pPr marL="514350" indent="-514350">
              <a:buFont typeface="+mj-lt"/>
              <a:buAutoNum type="arabicPeriod"/>
            </a:pPr>
            <a:r>
              <a:rPr lang="ja-JP" altLang="en-US" dirty="0" smtClean="0"/>
              <a:t>誤った</a:t>
            </a:r>
            <a:r>
              <a:rPr lang="ja-JP" altLang="en-US" dirty="0"/>
              <a:t>問題が等号不等号を選ぶ問題なのか判断</a:t>
            </a:r>
          </a:p>
          <a:p>
            <a:pPr marL="514350" indent="-514350">
              <a:buFont typeface="+mj-lt"/>
              <a:buAutoNum type="arabicPeriod"/>
            </a:pPr>
            <a:r>
              <a:rPr lang="ja-JP" altLang="en-US" dirty="0" smtClean="0"/>
              <a:t>「</a:t>
            </a:r>
            <a:r>
              <a:rPr lang="ja-JP" altLang="en-US" dirty="0"/>
              <a:t>等号の位置が複数箇所同時に逆だった場合に結果が正しくなる場合」だと判断、説明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49</a:t>
            </a:fld>
            <a:endParaRPr kumimoji="1" lang="ja-JP" altLang="en-US"/>
          </a:p>
        </p:txBody>
      </p:sp>
    </p:spTree>
    <p:extLst>
      <p:ext uri="{BB962C8B-B14F-4D97-AF65-F5344CB8AC3E}">
        <p14:creationId xmlns:p14="http://schemas.microsoft.com/office/powerpoint/2010/main" val="323219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実行結果が謝りだがコードを実行できる</a:t>
            </a:r>
            <a:r>
              <a:rPr lang="ja-JP" altLang="en-US" dirty="0" smtClean="0"/>
              <a:t>間違い１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事前</a:t>
            </a:r>
            <a:r>
              <a:rPr lang="ja-JP" altLang="en-US" dirty="0"/>
              <a:t>に用意した正答の結果と</a:t>
            </a:r>
            <a:r>
              <a:rPr lang="ja-JP" altLang="en-US" dirty="0" smtClean="0"/>
              <a:t>異なる場合</a:t>
            </a:r>
            <a:r>
              <a:rPr lang="ja-JP" altLang="en-US" dirty="0"/>
              <a:t>で，エラーが発生しない状態で結果の表示を行えた場合は，予約語の間違いと条件式の間違いが想定される．正答との比較から，どういった点が間違っているのかを表示することで評価する．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50</a:t>
            </a:fld>
            <a:endParaRPr kumimoji="1" lang="ja-JP" altLang="en-US"/>
          </a:p>
        </p:txBody>
      </p:sp>
    </p:spTree>
    <p:extLst>
      <p:ext uri="{BB962C8B-B14F-4D97-AF65-F5344CB8AC3E}">
        <p14:creationId xmlns:p14="http://schemas.microsoft.com/office/powerpoint/2010/main" val="3606568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間違えた</a:t>
            </a:r>
            <a:r>
              <a:rPr lang="ja-JP" altLang="en-US" dirty="0"/>
              <a:t>箇所が予約語か条件式かを判断</a:t>
            </a:r>
          </a:p>
          <a:p>
            <a:pPr marL="514350" indent="-514350">
              <a:buFont typeface="+mj-lt"/>
              <a:buAutoNum type="arabicPeriod"/>
            </a:pPr>
            <a:r>
              <a:rPr lang="ja-JP" altLang="en-US" dirty="0" smtClean="0"/>
              <a:t>予約語</a:t>
            </a:r>
            <a:r>
              <a:rPr lang="ja-JP" altLang="en-US" dirty="0"/>
              <a:t>だった場合は、選んだ予約語の使い方を表示する</a:t>
            </a:r>
          </a:p>
          <a:p>
            <a:pPr marL="514350" indent="-514350">
              <a:buFont typeface="+mj-lt"/>
              <a:buAutoNum type="arabicPeriod"/>
            </a:pPr>
            <a:r>
              <a:rPr lang="ja-JP" altLang="en-US" dirty="0" smtClean="0"/>
              <a:t>等号</a:t>
            </a:r>
            <a:r>
              <a:rPr lang="ja-JP" altLang="en-US" dirty="0"/>
              <a:t>不等号だった場合は、その式を選んだ場合の数字の範囲を説明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51</a:t>
            </a:fld>
            <a:endParaRPr kumimoji="1" lang="ja-JP" altLang="en-US"/>
          </a:p>
        </p:txBody>
      </p:sp>
    </p:spTree>
    <p:extLst>
      <p:ext uri="{BB962C8B-B14F-4D97-AF65-F5344CB8AC3E}">
        <p14:creationId xmlns:p14="http://schemas.microsoft.com/office/powerpoint/2010/main" val="252420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buNone/>
            </a:pPr>
            <a:r>
              <a:rPr lang="ja-JP" altLang="ja-JP" dirty="0" smtClean="0"/>
              <a:t>問題</a:t>
            </a:r>
            <a:r>
              <a:rPr lang="ja-JP" altLang="ja-JP" dirty="0"/>
              <a:t>文から穴あき問題を自動で生成し，その問題の解答を評価することで，プログラミング言語の構文への理解を深めることが考えられる</a:t>
            </a:r>
            <a:r>
              <a:rPr lang="ja-JP" altLang="ja-JP" dirty="0" smtClean="0"/>
              <a:t>。</a:t>
            </a:r>
            <a:endParaRPr lang="en-US" altLang="ja-JP" dirty="0" smtClean="0"/>
          </a:p>
          <a:p>
            <a:pPr marL="0" indent="0" algn="just">
              <a:buNone/>
            </a:pPr>
            <a:r>
              <a:rPr lang="ja-JP" altLang="ja-JP" dirty="0" smtClean="0"/>
              <a:t>しかし</a:t>
            </a:r>
            <a:r>
              <a:rPr lang="ja-JP" altLang="ja-JP" dirty="0"/>
              <a:t>，穴あき問題を自動で生成する際に，正答だと想定した選択肢以外にも実行できる選択肢が存在する場合などにそれを正解だと判断せず，既定の選択肢以外が不正解だと認識してしまうことが課題</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ja-JP" dirty="0"/>
              <a:t>問題としての正解以外でも，既定の選択肢ではないが，実行結果から問題の解答として正しい，問題の解答としては正しくないがコードとしては実行できるなど，誤った解答をした際の原因を考慮した評価をす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7</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32221</TotalTime>
  <Words>3411</Words>
  <Application>Microsoft Office PowerPoint</Application>
  <PresentationFormat>画面に合わせる (4:3)</PresentationFormat>
  <Paragraphs>340</Paragraphs>
  <Slides>51</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游ゴシック</vt:lpstr>
      <vt:lpstr>游ゴシック Light</vt:lpstr>
      <vt:lpstr>Arial</vt:lpstr>
      <vt:lpstr>Calibri</vt:lpstr>
      <vt:lpstr>Calibri Light</vt:lpstr>
      <vt:lpstr>Office テーマ</vt:lpstr>
      <vt:lpstr>日本語環境ブロックプログラミングと連携したソースコードの穴埋め選択問題生成システム</vt:lpstr>
      <vt:lpstr>テーマ案</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選択問題の生成手順</vt:lpstr>
      <vt:lpstr>無限ループ問題について</vt:lpstr>
      <vt:lpstr>インデント関数について</vt:lpstr>
      <vt:lpstr>アンケートについて</vt:lpstr>
      <vt:lpstr>解答結果について</vt:lpstr>
      <vt:lpstr>採点基準について</vt:lpstr>
      <vt:lpstr>正解とエラーの場合</vt:lpstr>
      <vt:lpstr>実行結果が正しいが間違いだと認識されてしまう選択肢１</vt:lpstr>
      <vt:lpstr>２</vt:lpstr>
      <vt:lpstr>実行結果が謝りだがコードを実行できる間違い１</vt:lpstr>
      <vt:lpstr>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 Shinya Shimaoka</cp:lastModifiedBy>
  <cp:revision>373</cp:revision>
  <dcterms:created xsi:type="dcterms:W3CDTF">2021-05-14T04:47:49Z</dcterms:created>
  <dcterms:modified xsi:type="dcterms:W3CDTF">2022-01-11T04:53:03Z</dcterms:modified>
</cp:coreProperties>
</file>