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3" r:id="rId4"/>
    <p:sldId id="284" r:id="rId5"/>
    <p:sldId id="258" r:id="rId6"/>
    <p:sldId id="286" r:id="rId7"/>
    <p:sldId id="260" r:id="rId8"/>
    <p:sldId id="261" r:id="rId9"/>
    <p:sldId id="262" r:id="rId10"/>
    <p:sldId id="263" r:id="rId11"/>
    <p:sldId id="264" r:id="rId12"/>
    <p:sldId id="265" r:id="rId13"/>
    <p:sldId id="266" r:id="rId14"/>
    <p:sldId id="267" r:id="rId15"/>
    <p:sldId id="287" r:id="rId16"/>
    <p:sldId id="288" r:id="rId17"/>
    <p:sldId id="289" r:id="rId18"/>
    <p:sldId id="290" r:id="rId19"/>
    <p:sldId id="277"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78709" autoAdjust="0"/>
  </p:normalViewPr>
  <p:slideViewPr>
    <p:cSldViewPr snapToGrid="0">
      <p:cViewPr varScale="1">
        <p:scale>
          <a:sx n="79" d="100"/>
          <a:sy n="79" d="100"/>
        </p:scale>
        <p:origin x="9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15</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16</a:t>
            </a:fld>
            <a:endParaRPr kumimoji="1" lang="ja-JP" altLang="en-US"/>
          </a:p>
        </p:txBody>
      </p:sp>
    </p:spTree>
    <p:extLst>
      <p:ext uri="{BB962C8B-B14F-4D97-AF65-F5344CB8AC3E}">
        <p14:creationId xmlns:p14="http://schemas.microsoft.com/office/powerpoint/2010/main" val="6555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4000" dirty="0"/>
              <a:t>日本語環境ブロックプログラミングと連携したソースコード</a:t>
            </a:r>
            <a:r>
              <a:rPr lang="ja-JP" altLang="en-US" sz="4000" dirty="0" smtClean="0"/>
              <a:t>の</a:t>
            </a:r>
            <a:r>
              <a:rPr lang="en-US" altLang="ja-JP" sz="4000" dirty="0" smtClean="0"/>
              <a:t/>
            </a:r>
            <a:br>
              <a:rPr lang="en-US" altLang="ja-JP" sz="4000" dirty="0" smtClean="0"/>
            </a:br>
            <a:r>
              <a:rPr lang="ja-JP" altLang="en-US" sz="4000" dirty="0" smtClean="0"/>
              <a:t>穴埋め</a:t>
            </a:r>
            <a:r>
              <a:rPr lang="ja-JP" altLang="en-US" sz="4000" dirty="0"/>
              <a:t>選択問題生成システム</a:t>
            </a:r>
          </a:p>
        </p:txBody>
      </p:sp>
      <p:sp>
        <p:nvSpPr>
          <p:cNvPr id="3" name="サブタイトル 2"/>
          <p:cNvSpPr>
            <a:spLocks noGrp="1"/>
          </p:cNvSpPr>
          <p:nvPr>
            <p:ph type="subTitle" idx="1"/>
          </p:nvPr>
        </p:nvSpPr>
        <p:spPr>
          <a:xfrm>
            <a:off x="2777875" y="4216195"/>
            <a:ext cx="5143500" cy="931367"/>
          </a:xfrm>
        </p:spPr>
        <p:txBody>
          <a:bodyPr>
            <a:noAutofit/>
          </a:bodyPr>
          <a:lstStyle/>
          <a:p>
            <a:pPr algn="l"/>
            <a:r>
              <a:rPr lang="ja-JP" altLang="en-US" dirty="0" smtClean="0"/>
              <a:t>鷹野研究室</a:t>
            </a:r>
            <a:endParaRPr lang="en-US" altLang="ja-JP" dirty="0"/>
          </a:p>
          <a:p>
            <a:pPr algn="l"/>
            <a:r>
              <a:rPr kumimoji="1" lang="ja-JP" altLang="en-US" dirty="0" smtClean="0"/>
              <a:t>学籍</a:t>
            </a:r>
            <a:r>
              <a:rPr kumimoji="1" lang="ja-JP" altLang="en-US" dirty="0" smtClean="0"/>
              <a:t>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a:t>
            </a:r>
            <a:r>
              <a:rPr lang="ja-JP" altLang="ja-JP" dirty="0"/>
              <a:t>問題数を判別する</a:t>
            </a:r>
          </a:p>
          <a:p>
            <a:pPr marL="0" indent="0">
              <a:buNone/>
            </a:pPr>
            <a:r>
              <a:rPr lang="en-US" altLang="ja-JP" dirty="0"/>
              <a:t>Step-2:</a:t>
            </a:r>
            <a:r>
              <a:rPr lang="ja-JP" altLang="ja-JP" dirty="0"/>
              <a:t>セレクトボックスの内容を読み取り，正解不正解を判断．</a:t>
            </a:r>
          </a:p>
          <a:p>
            <a:pPr marL="0" indent="0">
              <a:buNone/>
            </a:pPr>
            <a:r>
              <a:rPr lang="en-US" altLang="ja-JP" dirty="0"/>
              <a:t>Step-3:</a:t>
            </a:r>
            <a:r>
              <a:rPr lang="ja-JP" altLang="ja-JP" dirty="0"/>
              <a:t>正解だった場合正解数をカウントし，その問題番号を保存する．</a:t>
            </a:r>
          </a:p>
          <a:p>
            <a:pPr marL="0" indent="0">
              <a:buNone/>
            </a:pPr>
            <a:r>
              <a:rPr lang="en-US" altLang="ja-JP" dirty="0"/>
              <a:t>Step-4:</a:t>
            </a:r>
            <a:r>
              <a:rPr lang="ja-JP" altLang="ja-JP" dirty="0"/>
              <a:t>不正解だった場合は，その問題番号を保存する．</a:t>
            </a:r>
          </a:p>
          <a:p>
            <a:pPr marL="0" indent="0">
              <a:buNone/>
            </a:pPr>
            <a:r>
              <a:rPr lang="en-US" altLang="ja-JP" dirty="0"/>
              <a:t>Step-5:</a:t>
            </a:r>
            <a:r>
              <a:rPr lang="ja-JP" altLang="ja-JP" dirty="0"/>
              <a:t>正解数と正解した問題番号，不正解の問題番号を表示</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spTree>
    <p:extLst>
      <p:ext uri="{BB962C8B-B14F-4D97-AF65-F5344CB8AC3E}">
        <p14:creationId xmlns:p14="http://schemas.microsoft.com/office/powerpoint/2010/main" val="2695332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Step-1</a:t>
            </a:r>
            <a:r>
              <a:rPr lang="en-US" altLang="ja-JP" dirty="0"/>
              <a:t>:</a:t>
            </a:r>
            <a:r>
              <a:rPr lang="ja-JP" altLang="ja-JP" dirty="0"/>
              <a:t>不正解だった問題を確認する．</a:t>
            </a:r>
          </a:p>
          <a:p>
            <a:pPr marL="0" indent="0">
              <a:buNone/>
            </a:pPr>
            <a:r>
              <a:rPr lang="en-US" altLang="ja-JP" dirty="0"/>
              <a:t>Step-2:</a:t>
            </a:r>
            <a:r>
              <a:rPr lang="ja-JP" altLang="ja-JP" dirty="0"/>
              <a:t>選ばれた選択肢を確認する．</a:t>
            </a:r>
          </a:p>
          <a:p>
            <a:pPr marL="0" indent="0">
              <a:buNone/>
            </a:pPr>
            <a:r>
              <a:rPr lang="en-US" altLang="ja-JP" dirty="0"/>
              <a:t>Step-3:</a:t>
            </a:r>
            <a:r>
              <a:rPr lang="ja-JP" altLang="ja-JP" dirty="0"/>
              <a:t>その選択肢がどのような場合に利用されるものか解説を表示する．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84366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問題の</a:t>
            </a:r>
            <a:r>
              <a:rPr lang="ja-JP" altLang="en-US" dirty="0" smtClean="0"/>
              <a:t>作成（教師）</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提示</a:t>
            </a:r>
            <a:r>
              <a:rPr lang="ja-JP" altLang="ja-JP" dirty="0"/>
              <a:t>する問題文とその解答を考える</a:t>
            </a:r>
          </a:p>
          <a:p>
            <a:r>
              <a:rPr lang="ja-JP" altLang="ja-JP" dirty="0" smtClean="0"/>
              <a:t>提示</a:t>
            </a:r>
            <a:r>
              <a:rPr lang="ja-JP" altLang="ja-JP" dirty="0"/>
              <a:t>する問題に対応するブロックプログラミングを完成させる</a:t>
            </a:r>
          </a:p>
          <a:p>
            <a:r>
              <a:rPr lang="ja-JP" altLang="ja-JP" dirty="0" smtClean="0"/>
              <a:t>ブロックプログラミング</a:t>
            </a:r>
            <a:r>
              <a:rPr lang="ja-JP" altLang="ja-JP" dirty="0"/>
              <a:t>より</a:t>
            </a:r>
            <a:r>
              <a:rPr lang="en-US" altLang="ja-JP" dirty="0"/>
              <a:t>XML</a:t>
            </a:r>
            <a:r>
              <a:rPr lang="ja-JP" altLang="ja-JP" dirty="0"/>
              <a:t>コードを作成する</a:t>
            </a:r>
          </a:p>
          <a:p>
            <a:r>
              <a:rPr lang="en-US" altLang="ja-JP" dirty="0" smtClean="0"/>
              <a:t>XML</a:t>
            </a:r>
            <a:r>
              <a:rPr lang="ja-JP" altLang="ja-JP" dirty="0"/>
              <a:t>コード，問題文，解答（実行結果）を問題ファイルとして記述する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727924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学習方法（学習者）</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ja-JP" dirty="0" smtClean="0"/>
              <a:t>教師</a:t>
            </a:r>
            <a:r>
              <a:rPr lang="ja-JP" altLang="ja-JP" dirty="0"/>
              <a:t>より提示された問題ファイルを提案システムにて開く</a:t>
            </a:r>
          </a:p>
          <a:p>
            <a:r>
              <a:rPr lang="ja-JP" altLang="ja-JP" dirty="0" smtClean="0"/>
              <a:t>システム</a:t>
            </a:r>
            <a:r>
              <a:rPr lang="ja-JP" altLang="ja-JP" dirty="0"/>
              <a:t>によって表示される問題文を確認する</a:t>
            </a:r>
          </a:p>
          <a:p>
            <a:r>
              <a:rPr lang="ja-JP" altLang="ja-JP" dirty="0" smtClean="0"/>
              <a:t>自動</a:t>
            </a:r>
            <a:r>
              <a:rPr lang="ja-JP" altLang="ja-JP" dirty="0"/>
              <a:t>生成された問題を確認する</a:t>
            </a:r>
          </a:p>
          <a:p>
            <a:r>
              <a:rPr lang="ja-JP" altLang="ja-JP" dirty="0" smtClean="0"/>
              <a:t>穴埋め</a:t>
            </a:r>
            <a:r>
              <a:rPr lang="ja-JP" altLang="ja-JP" dirty="0"/>
              <a:t>選択問題を解答する</a:t>
            </a:r>
          </a:p>
          <a:p>
            <a:r>
              <a:rPr lang="ja-JP" altLang="ja-JP" dirty="0" smtClean="0"/>
              <a:t>自動</a:t>
            </a:r>
            <a:r>
              <a:rPr lang="ja-JP" altLang="ja-JP" dirty="0"/>
              <a:t>採点を確認する</a:t>
            </a:r>
          </a:p>
          <a:p>
            <a:r>
              <a:rPr lang="ja-JP" altLang="ja-JP" dirty="0" smtClean="0"/>
              <a:t>誤り</a:t>
            </a:r>
            <a:r>
              <a:rPr lang="ja-JP" altLang="ja-JP" dirty="0"/>
              <a:t>がある場合</a:t>
            </a:r>
          </a:p>
          <a:p>
            <a:pPr lvl="1"/>
            <a:r>
              <a:rPr lang="ja-JP" altLang="ja-JP" dirty="0" smtClean="0"/>
              <a:t>同じ</a:t>
            </a:r>
            <a:r>
              <a:rPr lang="ja-JP" altLang="ja-JP" dirty="0"/>
              <a:t>問題ファイルから新たに問題を自動生成し、解答採点を行う</a:t>
            </a:r>
          </a:p>
          <a:p>
            <a:r>
              <a:rPr lang="ja-JP" altLang="ja-JP" dirty="0" smtClean="0"/>
              <a:t>この</a:t>
            </a:r>
            <a:r>
              <a:rPr lang="ja-JP" altLang="ja-JP" dirty="0"/>
              <a:t>問題の解答に満足した場合</a:t>
            </a:r>
          </a:p>
          <a:p>
            <a:pPr lvl="1"/>
            <a:r>
              <a:rPr lang="ja-JP" altLang="ja-JP" dirty="0" smtClean="0"/>
              <a:t>異なる</a:t>
            </a:r>
            <a:r>
              <a:rPr lang="ja-JP" altLang="ja-JP" dirty="0"/>
              <a:t>問題ファイルより新たに問題を自動生成し、解答採点を行う</a:t>
            </a:r>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240308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901989261"/>
              </p:ext>
            </p:extLst>
          </p:nvPr>
        </p:nvGraphicFramePr>
        <p:xfrm>
          <a:off x="1262359" y="3929243"/>
          <a:ext cx="6918688" cy="2382655"/>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a:t>
                      </a:r>
                    </a:p>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特殊記号）</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6988" y="955873"/>
            <a:ext cx="7886700" cy="1105599"/>
          </a:xfrm>
        </p:spPr>
        <p:txBody>
          <a:bodyPr/>
          <a:lstStyle/>
          <a:p>
            <a:r>
              <a:rPr kumimoji="1" lang="ja-JP" altLang="en-US" dirty="0" smtClean="0"/>
              <a:t>実験結果</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263679289"/>
              </p:ext>
            </p:extLst>
          </p:nvPr>
        </p:nvGraphicFramePr>
        <p:xfrm>
          <a:off x="374648" y="2683483"/>
          <a:ext cx="4152900" cy="1117315"/>
        </p:xfrm>
        <a:graphic>
          <a:graphicData uri="http://schemas.openxmlformats.org/drawingml/2006/table">
            <a:tbl>
              <a:tblPr firstRow="1" firstCol="1" bandRow="1"/>
              <a:tblGrid>
                <a:gridCol w="830580">
                  <a:extLst>
                    <a:ext uri="{9D8B030D-6E8A-4147-A177-3AD203B41FA5}">
                      <a16:colId xmlns:a16="http://schemas.microsoft.com/office/drawing/2014/main" val="2012833789"/>
                    </a:ext>
                  </a:extLst>
                </a:gridCol>
                <a:gridCol w="830580">
                  <a:extLst>
                    <a:ext uri="{9D8B030D-6E8A-4147-A177-3AD203B41FA5}">
                      <a16:colId xmlns:a16="http://schemas.microsoft.com/office/drawing/2014/main" val="2825670922"/>
                    </a:ext>
                  </a:extLst>
                </a:gridCol>
                <a:gridCol w="707392">
                  <a:extLst>
                    <a:ext uri="{9D8B030D-6E8A-4147-A177-3AD203B41FA5}">
                      <a16:colId xmlns:a16="http://schemas.microsoft.com/office/drawing/2014/main" val="3106595558"/>
                    </a:ext>
                  </a:extLst>
                </a:gridCol>
                <a:gridCol w="953768">
                  <a:extLst>
                    <a:ext uri="{9D8B030D-6E8A-4147-A177-3AD203B41FA5}">
                      <a16:colId xmlns:a16="http://schemas.microsoft.com/office/drawing/2014/main" val="1467524906"/>
                    </a:ext>
                  </a:extLst>
                </a:gridCol>
                <a:gridCol w="830580">
                  <a:extLst>
                    <a:ext uri="{9D8B030D-6E8A-4147-A177-3AD203B41FA5}">
                      <a16:colId xmlns:a16="http://schemas.microsoft.com/office/drawing/2014/main" val="3078186869"/>
                    </a:ext>
                  </a:extLst>
                </a:gridCol>
              </a:tblGrid>
              <a:tr h="413982">
                <a:tc gridSpan="3">
                  <a:txBody>
                    <a:bodyPr/>
                    <a:lstStyle/>
                    <a:p>
                      <a:pPr algn="ctr">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全問題</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問題数</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60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5826618"/>
                  </a:ext>
                </a:extLst>
              </a:tr>
              <a:tr h="360911">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基準２</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基準３</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基準４</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基準５</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792533"/>
                  </a:ext>
                </a:extLst>
              </a:tr>
              <a:tr h="342422">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75%</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0.579379</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88%</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59956"/>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776333636"/>
              </p:ext>
            </p:extLst>
          </p:nvPr>
        </p:nvGraphicFramePr>
        <p:xfrm>
          <a:off x="4923892" y="2683484"/>
          <a:ext cx="4109800" cy="1117314"/>
        </p:xfrm>
        <a:graphic>
          <a:graphicData uri="http://schemas.openxmlformats.org/drawingml/2006/table">
            <a:tbl>
              <a:tblPr firstRow="1" firstCol="1" bandRow="1"/>
              <a:tblGrid>
                <a:gridCol w="821960">
                  <a:extLst>
                    <a:ext uri="{9D8B030D-6E8A-4147-A177-3AD203B41FA5}">
                      <a16:colId xmlns:a16="http://schemas.microsoft.com/office/drawing/2014/main" val="841484884"/>
                    </a:ext>
                  </a:extLst>
                </a:gridCol>
                <a:gridCol w="821960">
                  <a:extLst>
                    <a:ext uri="{9D8B030D-6E8A-4147-A177-3AD203B41FA5}">
                      <a16:colId xmlns:a16="http://schemas.microsoft.com/office/drawing/2014/main" val="1872869586"/>
                    </a:ext>
                  </a:extLst>
                </a:gridCol>
                <a:gridCol w="739296">
                  <a:extLst>
                    <a:ext uri="{9D8B030D-6E8A-4147-A177-3AD203B41FA5}">
                      <a16:colId xmlns:a16="http://schemas.microsoft.com/office/drawing/2014/main" val="2335427549"/>
                    </a:ext>
                  </a:extLst>
                </a:gridCol>
                <a:gridCol w="904624">
                  <a:extLst>
                    <a:ext uri="{9D8B030D-6E8A-4147-A177-3AD203B41FA5}">
                      <a16:colId xmlns:a16="http://schemas.microsoft.com/office/drawing/2014/main" val="3136112387"/>
                    </a:ext>
                  </a:extLst>
                </a:gridCol>
                <a:gridCol w="821960">
                  <a:extLst>
                    <a:ext uri="{9D8B030D-6E8A-4147-A177-3AD203B41FA5}">
                      <a16:colId xmlns:a16="http://schemas.microsoft.com/office/drawing/2014/main" val="92820314"/>
                    </a:ext>
                  </a:extLst>
                </a:gridCol>
              </a:tblGrid>
              <a:tr h="406663">
                <a:tc gridSpan="2">
                  <a:txBody>
                    <a:bodyPr/>
                    <a:lstStyle/>
                    <a:p>
                      <a:pPr algn="ctr">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難易度</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簡単</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問題数</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15</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056068"/>
                  </a:ext>
                </a:extLst>
              </a:tr>
              <a:tr h="374061">
                <a:tc>
                  <a:txBody>
                    <a:bodyPr/>
                    <a:lstStyle/>
                    <a:p>
                      <a:pPr algn="ctr">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基準１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基準２</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基準３</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基準４</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基準５</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3983154"/>
                  </a:ext>
                </a:extLst>
              </a:tr>
              <a:tr h="336590">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73%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0.355556</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837838"/>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767984136"/>
              </p:ext>
            </p:extLst>
          </p:nvPr>
        </p:nvGraphicFramePr>
        <p:xfrm>
          <a:off x="374648" y="4383550"/>
          <a:ext cx="4152900" cy="1058261"/>
        </p:xfrm>
        <a:graphic>
          <a:graphicData uri="http://schemas.openxmlformats.org/drawingml/2006/table">
            <a:tbl>
              <a:tblPr firstRow="1" firstCol="1" bandRow="1"/>
              <a:tblGrid>
                <a:gridCol w="830580">
                  <a:extLst>
                    <a:ext uri="{9D8B030D-6E8A-4147-A177-3AD203B41FA5}">
                      <a16:colId xmlns:a16="http://schemas.microsoft.com/office/drawing/2014/main" val="3304898602"/>
                    </a:ext>
                  </a:extLst>
                </a:gridCol>
                <a:gridCol w="830580">
                  <a:extLst>
                    <a:ext uri="{9D8B030D-6E8A-4147-A177-3AD203B41FA5}">
                      <a16:colId xmlns:a16="http://schemas.microsoft.com/office/drawing/2014/main" val="3235281385"/>
                    </a:ext>
                  </a:extLst>
                </a:gridCol>
                <a:gridCol w="683116">
                  <a:extLst>
                    <a:ext uri="{9D8B030D-6E8A-4147-A177-3AD203B41FA5}">
                      <a16:colId xmlns:a16="http://schemas.microsoft.com/office/drawing/2014/main" val="3247375518"/>
                    </a:ext>
                  </a:extLst>
                </a:gridCol>
                <a:gridCol w="978044">
                  <a:extLst>
                    <a:ext uri="{9D8B030D-6E8A-4147-A177-3AD203B41FA5}">
                      <a16:colId xmlns:a16="http://schemas.microsoft.com/office/drawing/2014/main" val="2966903848"/>
                    </a:ext>
                  </a:extLst>
                </a:gridCol>
                <a:gridCol w="830580">
                  <a:extLst>
                    <a:ext uri="{9D8B030D-6E8A-4147-A177-3AD203B41FA5}">
                      <a16:colId xmlns:a16="http://schemas.microsoft.com/office/drawing/2014/main" val="1115143934"/>
                    </a:ext>
                  </a:extLst>
                </a:gridCol>
              </a:tblGrid>
              <a:tr h="311253">
                <a:tc gridSpan="2">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難易度</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普通</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問題数</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30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158211"/>
                  </a:ext>
                </a:extLst>
              </a:tr>
              <a:tr h="311253">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基準２</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基準３</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基準４</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基準５</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6322942"/>
                  </a:ext>
                </a:extLst>
              </a:tr>
              <a:tr h="435755">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73%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0.648889</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4882"/>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2911965660"/>
              </p:ext>
            </p:extLst>
          </p:nvPr>
        </p:nvGraphicFramePr>
        <p:xfrm>
          <a:off x="4921261" y="4383550"/>
          <a:ext cx="4109800" cy="1058261"/>
        </p:xfrm>
        <a:graphic>
          <a:graphicData uri="http://schemas.openxmlformats.org/drawingml/2006/table">
            <a:tbl>
              <a:tblPr firstRow="1" firstCol="1" bandRow="1"/>
              <a:tblGrid>
                <a:gridCol w="821960">
                  <a:extLst>
                    <a:ext uri="{9D8B030D-6E8A-4147-A177-3AD203B41FA5}">
                      <a16:colId xmlns:a16="http://schemas.microsoft.com/office/drawing/2014/main" val="3083673584"/>
                    </a:ext>
                  </a:extLst>
                </a:gridCol>
                <a:gridCol w="821960">
                  <a:extLst>
                    <a:ext uri="{9D8B030D-6E8A-4147-A177-3AD203B41FA5}">
                      <a16:colId xmlns:a16="http://schemas.microsoft.com/office/drawing/2014/main" val="3593110817"/>
                    </a:ext>
                  </a:extLst>
                </a:gridCol>
                <a:gridCol w="717651">
                  <a:extLst>
                    <a:ext uri="{9D8B030D-6E8A-4147-A177-3AD203B41FA5}">
                      <a16:colId xmlns:a16="http://schemas.microsoft.com/office/drawing/2014/main" val="2063951516"/>
                    </a:ext>
                  </a:extLst>
                </a:gridCol>
                <a:gridCol w="926269">
                  <a:extLst>
                    <a:ext uri="{9D8B030D-6E8A-4147-A177-3AD203B41FA5}">
                      <a16:colId xmlns:a16="http://schemas.microsoft.com/office/drawing/2014/main" val="2484128576"/>
                    </a:ext>
                  </a:extLst>
                </a:gridCol>
                <a:gridCol w="821960">
                  <a:extLst>
                    <a:ext uri="{9D8B030D-6E8A-4147-A177-3AD203B41FA5}">
                      <a16:colId xmlns:a16="http://schemas.microsoft.com/office/drawing/2014/main" val="2873642432"/>
                    </a:ext>
                  </a:extLst>
                </a:gridCol>
              </a:tblGrid>
              <a:tr h="311253">
                <a:tc gridSpan="2">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難易度</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難しい</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問題数</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15</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248534"/>
                  </a:ext>
                </a:extLst>
              </a:tr>
              <a:tr h="311253">
                <a:tc>
                  <a:txBody>
                    <a:bodyPr/>
                    <a:lstStyle/>
                    <a:p>
                      <a:pPr algn="l">
                        <a:spcAft>
                          <a:spcPts val="0"/>
                        </a:spcAft>
                      </a:pPr>
                      <a:r>
                        <a:rPr lang="ja-JP" sz="1400" kern="100" dirty="0">
                          <a:effectLst/>
                          <a:latin typeface="Century" panose="02040604050505020304" pitchFamily="18" charset="0"/>
                          <a:ea typeface="ＭＳ 明朝" panose="02020609040205080304" pitchFamily="17" charset="-128"/>
                          <a:cs typeface="Times New Roman" panose="02020603050405020304" pitchFamily="18" charset="0"/>
                        </a:rPr>
                        <a:t>基準１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基準２</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基準３</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基準４</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100">
                          <a:effectLst/>
                          <a:latin typeface="Century" panose="02040604050505020304" pitchFamily="18" charset="0"/>
                          <a:ea typeface="ＭＳ 明朝" panose="02020609040205080304" pitchFamily="17" charset="-128"/>
                          <a:cs typeface="Times New Roman" panose="02020603050405020304" pitchFamily="18" charset="0"/>
                        </a:rPr>
                        <a:t>基準５</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4734053"/>
                  </a:ext>
                </a:extLst>
              </a:tr>
              <a:tr h="435755">
                <a:tc>
                  <a:txBody>
                    <a:bodyPr/>
                    <a:lstStyle/>
                    <a:p>
                      <a:pPr algn="l">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100%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a:effectLst/>
                          <a:latin typeface="Century" panose="02040604050505020304" pitchFamily="18" charset="0"/>
                          <a:ea typeface="ＭＳ 明朝" panose="02020609040205080304" pitchFamily="17" charset="-128"/>
                          <a:cs typeface="Times New Roman" panose="02020603050405020304" pitchFamily="18" charset="0"/>
                        </a:rPr>
                        <a:t>80%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0.595556</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00" dirty="0">
                          <a:effectLst/>
                          <a:latin typeface="Century" panose="02040604050505020304" pitchFamily="18" charset="0"/>
                          <a:ea typeface="ＭＳ 明朝" panose="02020609040205080304" pitchFamily="17" charset="-128"/>
                          <a:cs typeface="Times New Roman" panose="02020603050405020304" pitchFamily="18" charset="0"/>
                        </a:rPr>
                        <a:t>53%</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605998"/>
                  </a:ext>
                </a:extLst>
              </a:tr>
            </a:tbl>
          </a:graphicData>
        </a:graphic>
      </p:graphicFrame>
      <p:sp>
        <p:nvSpPr>
          <p:cNvPr id="17" name="テキスト ボックス 16"/>
          <p:cNvSpPr txBox="1"/>
          <p:nvPr/>
        </p:nvSpPr>
        <p:spPr>
          <a:xfrm>
            <a:off x="1926405" y="2406484"/>
            <a:ext cx="1223412" cy="300082"/>
          </a:xfrm>
          <a:prstGeom prst="rect">
            <a:avLst/>
          </a:prstGeom>
          <a:noFill/>
        </p:spPr>
        <p:txBody>
          <a:bodyPr wrap="none" rtlCol="0">
            <a:spAutoFit/>
          </a:bodyPr>
          <a:lstStyle/>
          <a:p>
            <a:r>
              <a:rPr lang="ja-JP" altLang="ja-JP" sz="1350" dirty="0"/>
              <a:t>全問題の結果</a:t>
            </a:r>
            <a:endParaRPr lang="ja-JP" altLang="en-US" sz="1350" dirty="0"/>
          </a:p>
        </p:txBody>
      </p:sp>
      <p:sp>
        <p:nvSpPr>
          <p:cNvPr id="18" name="正方形/長方形 17"/>
          <p:cNvSpPr/>
          <p:nvPr/>
        </p:nvSpPr>
        <p:spPr>
          <a:xfrm>
            <a:off x="5747175" y="2406484"/>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sz="1350" dirty="0"/>
          </a:p>
        </p:txBody>
      </p:sp>
      <p:sp>
        <p:nvSpPr>
          <p:cNvPr id="19" name="正方形/長方形 18"/>
          <p:cNvSpPr/>
          <p:nvPr/>
        </p:nvSpPr>
        <p:spPr>
          <a:xfrm>
            <a:off x="1776562" y="4106551"/>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sz="1350" dirty="0"/>
          </a:p>
        </p:txBody>
      </p:sp>
      <p:sp>
        <p:nvSpPr>
          <p:cNvPr id="20" name="正方形/長方形 19"/>
          <p:cNvSpPr/>
          <p:nvPr/>
        </p:nvSpPr>
        <p:spPr>
          <a:xfrm>
            <a:off x="5660613" y="4106551"/>
            <a:ext cx="1915909"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sz="1350"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sz="1350"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15</a:t>
            </a:fld>
            <a:endParaRPr kumimoji="1" lang="ja-JP" altLang="en-US"/>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ja-JP" dirty="0"/>
              <a:t>評価基準１と評価基準２を満足に満たしたことから，提案システムによる自動生成は正常に行えることが確認できた</a:t>
            </a:r>
            <a:r>
              <a:rPr lang="ja-JP" altLang="ja-JP" dirty="0" smtClean="0"/>
              <a:t>．</a:t>
            </a:r>
            <a:endParaRPr lang="en-US" altLang="ja-JP" dirty="0" smtClean="0"/>
          </a:p>
          <a:p>
            <a:r>
              <a:rPr lang="ja-JP" altLang="ja-JP" dirty="0" smtClean="0"/>
              <a:t>評価</a:t>
            </a:r>
            <a:r>
              <a:rPr lang="ja-JP" altLang="ja-JP" dirty="0"/>
              <a:t>基準３と評価基準５が高い割合で結果が現れていることから，提案システムは論理的思考力とコーディング力を養うための学習支援が行えることが確認できた</a:t>
            </a:r>
            <a:r>
              <a:rPr lang="ja-JP" altLang="ja-JP" dirty="0" smtClean="0"/>
              <a:t>．</a:t>
            </a:r>
            <a:endParaRPr lang="en-US" altLang="ja-JP" dirty="0" smtClean="0"/>
          </a:p>
          <a:p>
            <a:r>
              <a:rPr lang="ja-JP" altLang="ja-JP" dirty="0" smtClean="0"/>
              <a:t>評価</a:t>
            </a:r>
            <a:r>
              <a:rPr lang="ja-JP" altLang="ja-JP" dirty="0"/>
              <a:t>基準４の結果から，出題される問題の種類の分散はある程度に抑えられていることが確認できた</a:t>
            </a:r>
            <a:r>
              <a:rPr lang="ja-JP" altLang="ja-JP" dirty="0" smtClean="0"/>
              <a:t>．</a:t>
            </a:r>
            <a:endParaRPr lang="en-US" altLang="ja-JP" dirty="0" smtClean="0"/>
          </a:p>
          <a:p>
            <a:r>
              <a:rPr lang="ja-JP" altLang="ja-JP" dirty="0" smtClean="0"/>
              <a:t>穴埋め</a:t>
            </a:r>
            <a:r>
              <a:rPr lang="ja-JP" altLang="ja-JP" dirty="0"/>
              <a:t>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16</a:t>
            </a:fld>
            <a:endParaRPr kumimoji="1" lang="ja-JP" altLang="en-US"/>
          </a:p>
        </p:txBody>
      </p:sp>
    </p:spTree>
    <p:extLst>
      <p:ext uri="{BB962C8B-B14F-4D97-AF65-F5344CB8AC3E}">
        <p14:creationId xmlns:p14="http://schemas.microsoft.com/office/powerpoint/2010/main" val="2713740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17</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18</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19</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a:t>プログラミング教育必修の全面</a:t>
            </a:r>
            <a:r>
              <a:rPr lang="ja-JP" altLang="ja-JP" dirty="0" smtClean="0"/>
              <a:t>実施</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1" y="4668302"/>
            <a:ext cx="7455887" cy="10618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ja-JP" sz="2100" dirty="0"/>
              <a:t>論理的思考力からコーディング力の養成に</a:t>
            </a:r>
            <a:r>
              <a:rPr lang="ja-JP" altLang="en-US" sz="2100" dirty="0"/>
              <a:t>，</a:t>
            </a:r>
            <a:endParaRPr lang="en-US" altLang="ja-JP" sz="2100" dirty="0"/>
          </a:p>
          <a:p>
            <a:r>
              <a:rPr lang="ja-JP" altLang="ja-JP" sz="2100" dirty="0"/>
              <a:t>円滑に移行できるような教育支援も考えていく必要がある．</a:t>
            </a:r>
          </a:p>
          <a:p>
            <a:endParaRPr lang="ja-JP" altLang="en-US" sz="21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20</a:t>
            </a:fld>
            <a:endParaRPr kumimoji="1" lang="ja-JP" altLang="en-US"/>
          </a:p>
        </p:txBody>
      </p:sp>
    </p:spTree>
    <p:extLst>
      <p:ext uri="{BB962C8B-B14F-4D97-AF65-F5344CB8AC3E}">
        <p14:creationId xmlns:p14="http://schemas.microsoft.com/office/powerpoint/2010/main" val="532979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ブロックプログラミング</a:t>
            </a:r>
            <a:r>
              <a:rPr lang="ja-JP" altLang="ja-JP" dirty="0"/>
              <a:t>からコーディング学習のために適切に問題を生成可能であるかを難易度や出題基準の観点から評価することで提案システムの実現可能性を検証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2226469"/>
            <a:ext cx="8312630" cy="3263504"/>
          </a:xfrm>
        </p:spPr>
        <p:txBody>
          <a:bodyPr>
            <a:normAutofit fontScale="77500" lnSpcReduction="2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 </a:t>
            </a:r>
            <a:r>
              <a:rPr lang="ja-JP" altLang="ja-JP" dirty="0" smtClean="0"/>
              <a:t>香山</a:t>
            </a:r>
            <a:r>
              <a:rPr lang="en-US" altLang="ja-JP" dirty="0" smtClean="0"/>
              <a:t>, </a:t>
            </a:r>
            <a:r>
              <a:rPr lang="ja-JP" altLang="ja-JP" dirty="0" smtClean="0"/>
              <a:t>國宗</a:t>
            </a:r>
            <a:r>
              <a:rPr lang="en-US" altLang="ja-JP" dirty="0" smtClean="0"/>
              <a:t>, </a:t>
            </a:r>
            <a:r>
              <a:rPr lang="ja-JP" altLang="ja-JP" dirty="0" smtClean="0"/>
              <a:t>永井</a:t>
            </a:r>
            <a:r>
              <a:rPr lang="en-US" altLang="ja-JP" dirty="0" smtClean="0"/>
              <a:t>, </a:t>
            </a:r>
            <a:r>
              <a:rPr lang="ja-JP" altLang="ja-JP" dirty="0" smtClean="0"/>
              <a:t>不破</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ja-JP" altLang="en-US" dirty="0" smtClean="0"/>
              <a:t>，納富</a:t>
            </a:r>
            <a:r>
              <a:rPr lang="en-US" altLang="ja-JP" dirty="0" smtClean="0"/>
              <a:t>], [2018 </a:t>
            </a:r>
            <a:r>
              <a:rPr lang="ja-JP" altLang="ja-JP" dirty="0" smtClean="0"/>
              <a:t>福坂，高木，山田，佐々木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問題</a:t>
            </a:r>
            <a:r>
              <a:rPr lang="ja-JP" altLang="ja-JP" dirty="0"/>
              <a:t>の難易度に応じて穴埋め問題を生成するために、穴埋め箇所を選択問題として出題することで変化に富んだ問題を生成できると考えられる。しかし、ソースコードの穴埋め選択問題を自動で生成する技術が今なお課題となっ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443413" y="809774"/>
            <a:ext cx="3171825" cy="131549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sz="1400" dirty="0"/>
              <a:t>ブロックプログラミングからコーディング用の練習問題を自動生成することに着目し，本研究ではブロックプログラミングと連携したソースコードの穴埋め問題生成システムを構築する．</a:t>
            </a:r>
            <a:endParaRPr lang="ja-JP" altLang="ja-JP" sz="1400" dirty="0"/>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 XML</a:t>
            </a:r>
            <a:r>
              <a:rPr lang="ja-JP" altLang="ja-JP" dirty="0"/>
              <a:t>状態のコードから</a:t>
            </a:r>
            <a:r>
              <a:rPr lang="en-US" altLang="ja-JP" dirty="0"/>
              <a:t>JavaScript</a:t>
            </a:r>
            <a:r>
              <a:rPr lang="ja-JP" altLang="ja-JP" dirty="0"/>
              <a:t>コードを生成する．</a:t>
            </a:r>
          </a:p>
          <a:p>
            <a:pPr marL="0" indent="0">
              <a:buNone/>
            </a:pPr>
            <a:r>
              <a:rPr lang="en-US" altLang="ja-JP" dirty="0"/>
              <a:t>Step-2:</a:t>
            </a:r>
            <a:r>
              <a:rPr lang="ja-JP" altLang="ja-JP" dirty="0"/>
              <a:t>難易度によって選択問題に利用されるワード，問題数を選択する．</a:t>
            </a:r>
          </a:p>
          <a:p>
            <a:pPr marL="0" indent="0">
              <a:buNone/>
            </a:pPr>
            <a:r>
              <a:rPr lang="en-US" altLang="ja-JP" dirty="0"/>
              <a:t>Step-3:JavaScript</a:t>
            </a:r>
            <a:r>
              <a:rPr lang="ja-JP" altLang="ja-JP" dirty="0"/>
              <a:t>コードから選択問題を自動生成する．</a:t>
            </a:r>
          </a:p>
          <a:p>
            <a:pPr marL="0" indent="0">
              <a:buNone/>
            </a:pPr>
            <a:r>
              <a:rPr lang="en-US" altLang="ja-JP" dirty="0"/>
              <a:t>Step-4:</a:t>
            </a:r>
            <a:r>
              <a:rPr lang="ja-JP" altLang="ja-JP" dirty="0"/>
              <a:t>解答の正誤を判別する．</a:t>
            </a:r>
          </a:p>
          <a:p>
            <a:pPr marL="0" indent="0">
              <a:buNone/>
            </a:pPr>
            <a:r>
              <a:rPr lang="en-US" altLang="ja-JP" dirty="0"/>
              <a:t>Step-5:</a:t>
            </a:r>
            <a:r>
              <a:rPr lang="ja-JP" altLang="ja-JP" dirty="0"/>
              <a:t>誤答の解説を行う．</a:t>
            </a:r>
          </a:p>
          <a:p>
            <a:pPr marL="0" indent="0">
              <a:buNone/>
            </a:pPr>
            <a:r>
              <a:rPr lang="en-US" altLang="ja-JP" dirty="0"/>
              <a:t>Step-6: Step-2</a:t>
            </a:r>
            <a:r>
              <a:rPr lang="ja-JP" altLang="ja-JP" dirty="0"/>
              <a:t>に戻る．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7</a:t>
            </a:fld>
            <a:endParaRPr kumimoji="1" lang="ja-JP" altLang="en-US"/>
          </a:p>
        </p:txBody>
      </p:sp>
    </p:spTree>
    <p:extLst>
      <p:ext uri="{BB962C8B-B14F-4D97-AF65-F5344CB8AC3E}">
        <p14:creationId xmlns:p14="http://schemas.microsoft.com/office/powerpoint/2010/main" val="1262185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Step-1:</a:t>
            </a:r>
            <a:r>
              <a:rPr lang="ja-JP" altLang="ja-JP" dirty="0"/>
              <a:t>コードを単語で区切り，既定のワードとマッチするかを判断し，ヒットした場所とワードを保存するリストを作成する．</a:t>
            </a:r>
          </a:p>
          <a:p>
            <a:pPr marL="0" indent="0">
              <a:buNone/>
            </a:pPr>
            <a:r>
              <a:rPr lang="en-US" altLang="ja-JP" dirty="0"/>
              <a:t>Step-2:</a:t>
            </a:r>
            <a:r>
              <a:rPr lang="ja-JP" altLang="ja-JP" dirty="0"/>
              <a:t>問題の生成数の数Ｎとワードがヒットした数Ｍを比較する．</a:t>
            </a:r>
          </a:p>
          <a:p>
            <a:pPr marL="0" indent="0">
              <a:buNone/>
            </a:pPr>
            <a:r>
              <a:rPr lang="en-US" altLang="ja-JP" dirty="0"/>
              <a:t>Step-3:</a:t>
            </a:r>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marL="0" indent="0">
              <a:buNone/>
            </a:pPr>
            <a:r>
              <a:rPr lang="en-US" altLang="ja-JP" dirty="0"/>
              <a:t>Step-4:</a:t>
            </a:r>
            <a:r>
              <a:rPr lang="ja-JP" altLang="ja-JP" dirty="0"/>
              <a:t>問題を生成することが決定したワードのヒットした場所をセレクトボックスに置換する．</a:t>
            </a:r>
          </a:p>
          <a:p>
            <a:pPr marL="0" indent="0">
              <a:buNone/>
            </a:pPr>
            <a:r>
              <a:rPr lang="en-US" altLang="ja-JP" dirty="0"/>
              <a:t>Step-5:</a:t>
            </a:r>
            <a:r>
              <a:rPr lang="ja-JP" altLang="ja-JP" dirty="0"/>
              <a:t>セレクトボックスの内容に選択式問題の解答を挿入し，オプションとして，正答の場合には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8</a:t>
            </a:fld>
            <a:endParaRPr kumimoji="1" lang="ja-JP" altLang="en-US"/>
          </a:p>
        </p:txBody>
      </p:sp>
    </p:spTree>
    <p:extLst>
      <p:ext uri="{BB962C8B-B14F-4D97-AF65-F5344CB8AC3E}">
        <p14:creationId xmlns:p14="http://schemas.microsoft.com/office/powerpoint/2010/main" val="350769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生成される難易度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ja-JP" dirty="0" smtClean="0"/>
              <a:t>難易度</a:t>
            </a:r>
            <a:r>
              <a:rPr lang="ja-JP" altLang="ja-JP" dirty="0"/>
              <a:t>は３つ　</a:t>
            </a:r>
            <a:r>
              <a:rPr lang="ja-JP" altLang="ja-JP" dirty="0" smtClean="0"/>
              <a:t>簡単</a:t>
            </a:r>
            <a:r>
              <a:rPr lang="ja-JP" altLang="en-US" dirty="0" smtClean="0"/>
              <a:t>，</a:t>
            </a:r>
            <a:r>
              <a:rPr lang="ja-JP" altLang="ja-JP" dirty="0" smtClean="0"/>
              <a:t>普通</a:t>
            </a:r>
            <a:r>
              <a:rPr lang="ja-JP" altLang="en-US" dirty="0" smtClean="0"/>
              <a:t>，</a:t>
            </a:r>
            <a:r>
              <a:rPr lang="ja-JP" altLang="ja-JP" dirty="0" smtClean="0"/>
              <a:t>難しい</a:t>
            </a:r>
            <a:endParaRPr lang="ja-JP" altLang="ja-JP" dirty="0"/>
          </a:p>
          <a:p>
            <a:r>
              <a:rPr lang="ja-JP" altLang="ja-JP" dirty="0" smtClean="0"/>
              <a:t>初期</a:t>
            </a:r>
            <a:r>
              <a:rPr lang="ja-JP" altLang="ja-JP" dirty="0"/>
              <a:t>では簡単が選ばれる</a:t>
            </a:r>
          </a:p>
          <a:p>
            <a:r>
              <a:rPr lang="ja-JP" altLang="ja-JP" dirty="0" smtClean="0"/>
              <a:t>簡単</a:t>
            </a:r>
            <a:r>
              <a:rPr lang="ja-JP" altLang="ja-JP" dirty="0"/>
              <a:t>　同じカテゴリーから選ばれる選択問題を３問以下</a:t>
            </a:r>
          </a:p>
          <a:p>
            <a:r>
              <a:rPr lang="ja-JP" altLang="ja-JP" dirty="0" smtClean="0"/>
              <a:t>普通</a:t>
            </a:r>
            <a:r>
              <a:rPr lang="ja-JP" altLang="ja-JP" dirty="0"/>
              <a:t>　同じカテゴリーから選ばれる選択問題を６問以下</a:t>
            </a:r>
          </a:p>
          <a:p>
            <a:r>
              <a:rPr lang="ja-JP" altLang="ja-JP" dirty="0" smtClean="0"/>
              <a:t>難しい </a:t>
            </a:r>
            <a:r>
              <a:rPr lang="ja-JP" altLang="ja-JP" dirty="0"/>
              <a:t>異なるカテゴリーから選ばれる選択問題を３</a:t>
            </a:r>
            <a:r>
              <a:rPr lang="ja-JP" altLang="ja-JP" dirty="0" smtClean="0"/>
              <a:t>問</a:t>
            </a:r>
            <a:endParaRPr lang="en-US" altLang="ja-JP" dirty="0" smtClean="0"/>
          </a:p>
          <a:p>
            <a:endParaRPr lang="en-US" altLang="ja-JP" dirty="0"/>
          </a:p>
          <a:p>
            <a:r>
              <a:rPr lang="ja-JP" altLang="ja-JP" dirty="0" smtClean="0"/>
              <a:t>同じ</a:t>
            </a:r>
            <a:r>
              <a:rPr lang="ja-JP" altLang="ja-JP" dirty="0"/>
              <a:t>カテゴリーとは，繰り返し命令カテゴリーで</a:t>
            </a:r>
            <a:r>
              <a:rPr lang="en-US" altLang="ja-JP" dirty="0"/>
              <a:t>for, while, do</a:t>
            </a:r>
            <a:r>
              <a:rPr lang="ja-JP" altLang="ja-JP" dirty="0"/>
              <a:t>など同じようなタイミングで利用されるキーワードのこと</a:t>
            </a:r>
          </a:p>
          <a:p>
            <a:r>
              <a:rPr lang="ja-JP" altLang="ja-JP" dirty="0" smtClean="0"/>
              <a:t>異なる</a:t>
            </a:r>
            <a:r>
              <a:rPr lang="ja-JP" altLang="ja-JP" dirty="0"/>
              <a:t>カテゴリーとは，本システムで利用可能な予約語と四則演算と不等号のすべてのことで，同一でないキーワードであればすべてが選択肢として利用される．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246358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760</TotalTime>
  <Words>1698</Words>
  <Application>Microsoft Office PowerPoint</Application>
  <PresentationFormat>画面に合わせる (4:3)</PresentationFormat>
  <Paragraphs>211</Paragraphs>
  <Slides>20</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提案方式</vt:lpstr>
      <vt:lpstr>提案方式</vt:lpstr>
      <vt:lpstr>問題の自動生成</vt:lpstr>
      <vt:lpstr>生成される難易度</vt:lpstr>
      <vt:lpstr>採点</vt:lpstr>
      <vt:lpstr>解説</vt:lpstr>
      <vt:lpstr>問題の作成（教師）</vt:lpstr>
      <vt:lpstr>学習方法（学習者）</vt:lpstr>
      <vt:lpstr>実験</vt:lpstr>
      <vt:lpstr>実験結果</vt:lpstr>
      <vt:lpstr>考察</vt:lpstr>
      <vt:lpstr>まとめ</vt:lpstr>
      <vt:lpstr>今後の展望</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41</cp:revision>
  <dcterms:created xsi:type="dcterms:W3CDTF">2021-12-19T23:47:53Z</dcterms:created>
  <dcterms:modified xsi:type="dcterms:W3CDTF">2022-01-11T04:52:53Z</dcterms:modified>
</cp:coreProperties>
</file>