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7" r:id="rId2"/>
    <p:sldId id="260" r:id="rId3"/>
    <p:sldId id="258" r:id="rId4"/>
    <p:sldId id="259" r:id="rId5"/>
    <p:sldId id="262" r:id="rId6"/>
    <p:sldId id="261" r:id="rId7"/>
    <p:sldId id="266" r:id="rId8"/>
    <p:sldId id="264" r:id="rId9"/>
    <p:sldId id="256"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337" autoAdjust="0"/>
  </p:normalViewPr>
  <p:slideViewPr>
    <p:cSldViewPr snapToGrid="0">
      <p:cViewPr varScale="1">
        <p:scale>
          <a:sx n="75" d="100"/>
          <a:sy n="75" d="100"/>
        </p:scale>
        <p:origin x="1016" y="36"/>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2022/1/11</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2022/1/11</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2022/1/11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2022/1/11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2022/1/11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2022/1/11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2022/1/11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2022/1/11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2022/1/11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2022/1/11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2022/1/11</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2022/1/11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2022/1/11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2022/1/11</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238254"/>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628650" y="3743141"/>
            <a:ext cx="7886700" cy="2613210"/>
          </a:xfrm>
        </p:spPr>
        <p:txBody>
          <a:bodyPr>
            <a:normAutofit fontScale="92500" lnSpcReduction="20000"/>
          </a:bodyPr>
          <a:lstStyle/>
          <a:p>
            <a:pPr algn="just"/>
            <a:r>
              <a:rPr lang="en-US" altLang="ja-JP" dirty="0" smtClean="0"/>
              <a:t>2020</a:t>
            </a:r>
            <a:r>
              <a:rPr lang="ja-JP" altLang="en-US" dirty="0" smtClean="0"/>
              <a:t>年以降小学校，中学校</a:t>
            </a:r>
            <a:r>
              <a:rPr lang="ja-JP" altLang="en-US" dirty="0"/>
              <a:t>，</a:t>
            </a:r>
            <a:r>
              <a:rPr lang="ja-JP" altLang="en-US" dirty="0" smtClean="0"/>
              <a:t>高等学校にてプログラミング教育の必修が全面実施</a:t>
            </a:r>
            <a:r>
              <a:rPr lang="ja-JP" altLang="en-US" dirty="0"/>
              <a:t>される</a:t>
            </a:r>
            <a:r>
              <a:rPr lang="ja-JP" altLang="en-US" dirty="0" smtClean="0"/>
              <a:t>．</a:t>
            </a:r>
            <a:endParaRPr lang="en-US" altLang="ja-JP" dirty="0" smtClean="0"/>
          </a:p>
          <a:p>
            <a:pPr algn="just"/>
            <a:r>
              <a:rPr lang="ja-JP" altLang="en-US" dirty="0" smtClean="0"/>
              <a:t>文部科学省の発表によると，</a:t>
            </a:r>
            <a:r>
              <a:rPr kumimoji="1" lang="ja-JP" altLang="en-US" dirty="0" smtClean="0"/>
              <a:t>プログラミング教育を必修とする目的は</a:t>
            </a:r>
            <a:r>
              <a:rPr lang="ja-JP" altLang="en-US" dirty="0" smtClean="0"/>
              <a:t>，現代社会で普遍的</a:t>
            </a:r>
            <a:r>
              <a:rPr lang="ja-JP" altLang="en-US" dirty="0"/>
              <a:t>に求められる力として</a:t>
            </a:r>
            <a:r>
              <a:rPr lang="ja-JP" altLang="en-US" dirty="0" smtClean="0"/>
              <a:t>の論理的思考など</a:t>
            </a:r>
            <a:r>
              <a:rPr lang="ja-JP" altLang="en-US" dirty="0"/>
              <a:t>を育む</a:t>
            </a:r>
            <a:r>
              <a:rPr lang="ja-JP" altLang="en-US" dirty="0" smtClean="0"/>
              <a:t>ことである．</a:t>
            </a:r>
            <a:endParaRPr lang="en-US" altLang="ja-JP" dirty="0" smtClean="0"/>
          </a:p>
          <a:p>
            <a:pPr algn="just"/>
            <a:r>
              <a:rPr lang="ja-JP" altLang="en-US" dirty="0" smtClean="0"/>
              <a:t>論理的</a:t>
            </a:r>
            <a:r>
              <a:rPr lang="ja-JP" altLang="en-US" dirty="0"/>
              <a:t>思考とは，「思考や論証の組み立て，思考の妥当性が保証される法則や形式」に則って思考を組み立てることとする．</a:t>
            </a:r>
            <a:endParaRPr lang="en-US" altLang="ja-JP" dirty="0"/>
          </a:p>
          <a:p>
            <a:pPr algn="just"/>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5" name="正方形/長方形 4"/>
          <p:cNvSpPr/>
          <p:nvPr/>
        </p:nvSpPr>
        <p:spPr>
          <a:xfrm>
            <a:off x="0" y="0"/>
            <a:ext cx="9144000" cy="17846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
            </a:r>
            <a:br>
              <a:rPr lang="ja-JP" altLang="en-US" dirty="0"/>
            </a:br>
            <a:r>
              <a:rPr lang="ja-JP" altLang="en-US" sz="3200" dirty="0" smtClean="0"/>
              <a:t>ブロックプログラミング</a:t>
            </a:r>
            <a:r>
              <a:rPr lang="ja-JP" altLang="en-US" sz="3200" dirty="0"/>
              <a:t>を用いた論理的思考</a:t>
            </a:r>
            <a:r>
              <a:rPr lang="ja-JP" altLang="en-US" sz="3200" dirty="0" smtClean="0"/>
              <a:t>と</a:t>
            </a:r>
            <a:endParaRPr lang="en-US" altLang="ja-JP" sz="3200" dirty="0" smtClean="0"/>
          </a:p>
          <a:p>
            <a:pPr algn="ctr"/>
            <a:r>
              <a:rPr lang="ja-JP" altLang="en-US" sz="3200" dirty="0" smtClean="0"/>
              <a:t>コーディングを身に着けるための学習環境</a:t>
            </a:r>
            <a:r>
              <a:rPr lang="ja-JP" altLang="en-US" sz="3200" dirty="0"/>
              <a:t/>
            </a:r>
            <a:br>
              <a:rPr lang="ja-JP" altLang="en-US" sz="3200" dirty="0"/>
            </a:br>
            <a:r>
              <a:rPr lang="ja-JP" altLang="en-US" dirty="0" smtClean="0"/>
              <a:t>学籍番号：</a:t>
            </a:r>
            <a:r>
              <a:rPr lang="en-US" altLang="ja-JP" dirty="0" smtClean="0"/>
              <a:t>1821121 </a:t>
            </a:r>
            <a:r>
              <a:rPr lang="ja-JP" altLang="en-US" dirty="0" smtClean="0"/>
              <a:t>氏名：島岡 慎也　指導教員：鷹野 </a:t>
            </a:r>
            <a:r>
              <a:rPr lang="ja-JP" altLang="en-US" dirty="0"/>
              <a:t>孝典 教授</a:t>
            </a:r>
          </a:p>
        </p:txBody>
      </p:sp>
      <p:sp>
        <p:nvSpPr>
          <p:cNvPr id="6" name="テキスト ボックス 5"/>
          <p:cNvSpPr txBox="1"/>
          <p:nvPr/>
        </p:nvSpPr>
        <p:spPr>
          <a:xfrm>
            <a:off x="6063449" y="1963926"/>
            <a:ext cx="2996333" cy="369332"/>
          </a:xfrm>
          <a:prstGeom prst="rect">
            <a:avLst/>
          </a:prstGeom>
          <a:noFill/>
        </p:spPr>
        <p:txBody>
          <a:bodyPr wrap="none" rtlCol="0">
            <a:spAutoFit/>
          </a:bodyPr>
          <a:lstStyle/>
          <a:p>
            <a:r>
              <a:rPr kumimoji="1" lang="ja-JP" altLang="en-US" dirty="0" smtClean="0"/>
              <a:t>情報工学科 中間発表 ２０２１</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pPr algn="just"/>
            <a:r>
              <a:rPr lang="ja-JP" altLang="en-US" sz="2600" dirty="0" smtClean="0"/>
              <a:t>学習者が</a:t>
            </a:r>
            <a:r>
              <a:rPr lang="en-US" altLang="ja-JP" sz="2600" dirty="0" smtClean="0"/>
              <a:t>WEB</a:t>
            </a:r>
            <a:r>
              <a:rPr lang="ja-JP" altLang="en-US" sz="2600" dirty="0" smtClean="0"/>
              <a:t>ブラウザ上で作業を完結できる．</a:t>
            </a:r>
            <a:endParaRPr lang="en-US" altLang="ja-JP" sz="2600" dirty="0" smtClean="0"/>
          </a:p>
          <a:p>
            <a:pPr algn="just"/>
            <a:r>
              <a:rPr lang="ja-JP" altLang="en-US" sz="2600" dirty="0" smtClean="0"/>
              <a:t>問題文やヒントなどを充実させて，学習者の効率的な論理的思考を養う．</a:t>
            </a:r>
            <a:endParaRPr lang="en-US" altLang="ja-JP" sz="2600" dirty="0" smtClean="0"/>
          </a:p>
          <a:p>
            <a:pPr algn="just"/>
            <a:r>
              <a:rPr lang="ja-JP" altLang="en-US" sz="2600" dirty="0"/>
              <a:t>プログラムの構文を覚えるために，穴埋め問題などを利用</a:t>
            </a:r>
            <a:r>
              <a:rPr lang="ja-JP" altLang="en-US" sz="2600" dirty="0" smtClean="0"/>
              <a:t>し，より</a:t>
            </a:r>
            <a:r>
              <a:rPr lang="ja-JP" altLang="en-US" sz="2600" dirty="0"/>
              <a:t>プログラミングにユーザが慣れていける環境を</a:t>
            </a:r>
            <a:r>
              <a:rPr lang="ja-JP" altLang="en-US" sz="2600" dirty="0" smtClean="0"/>
              <a:t>提案．</a:t>
            </a:r>
            <a:endParaRPr lang="en-US" altLang="ja-JP" sz="2600" dirty="0"/>
          </a:p>
          <a:p>
            <a:pPr algn="just"/>
            <a:r>
              <a:rPr lang="en-US" altLang="ja-JP" sz="2600" dirty="0" err="1" smtClean="0"/>
              <a:t>Blockly</a:t>
            </a:r>
            <a:r>
              <a:rPr lang="ja-JP" altLang="en-US" sz="2600" dirty="0" smtClean="0"/>
              <a:t>によるコードジェネレート機能を利用し，プログラミング言語の構文への理解を深められるシステムを提案．</a:t>
            </a:r>
            <a:endParaRPr lang="en-US" altLang="ja-JP" sz="2600" dirty="0"/>
          </a:p>
          <a:p>
            <a:pPr algn="just"/>
            <a:endParaRPr kumimoji="1" lang="ja-JP" altLang="en-US"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10</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825625"/>
            <a:ext cx="7886700" cy="3583137"/>
          </a:xfrm>
        </p:spPr>
        <p:txBody>
          <a:bodyPr>
            <a:normAutofit/>
          </a:bodyPr>
          <a:lstStyle/>
          <a:p>
            <a:pPr algn="just"/>
            <a:r>
              <a:rPr lang="ja-JP" altLang="en-US" dirty="0" smtClean="0"/>
              <a:t>学習者が教科書</a:t>
            </a:r>
            <a:r>
              <a:rPr lang="ja-JP" altLang="en-US" dirty="0"/>
              <a:t>を読み進めるだけ</a:t>
            </a:r>
            <a:r>
              <a:rPr lang="ja-JP" altLang="en-US" dirty="0" smtClean="0"/>
              <a:t>ではなく，プログラミングに実際に触れる</a:t>
            </a:r>
            <a:r>
              <a:rPr lang="ja-JP" altLang="en-US" dirty="0"/>
              <a:t>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pPr algn="just"/>
            <a:r>
              <a:rPr lang="ja-JP" altLang="en-US" dirty="0" smtClean="0"/>
              <a:t>ブロックプログラミングを用いることで，学習の初期段階でプログラム言語の構文</a:t>
            </a:r>
            <a:r>
              <a:rPr lang="ja-JP" altLang="en-US" dirty="0"/>
              <a:t>への</a:t>
            </a:r>
            <a:r>
              <a:rPr lang="ja-JP" altLang="en-US" dirty="0" smtClean="0"/>
              <a:t>理解が浅い状態でもコードの実行が可能である．</a:t>
            </a:r>
            <a:endParaRPr lang="en-US" altLang="ja-JP" dirty="0" smtClean="0"/>
          </a:p>
          <a:p>
            <a:pPr algn="just"/>
            <a:r>
              <a:rPr lang="en-US" altLang="ja-JP" dirty="0" err="1" smtClean="0"/>
              <a:t>Blockly</a:t>
            </a:r>
            <a:r>
              <a:rPr lang="ja-JP" altLang="en-US" dirty="0" smtClean="0"/>
              <a:t>の</a:t>
            </a:r>
            <a:r>
              <a:rPr lang="ja-JP" altLang="en-US" dirty="0"/>
              <a:t>コードジェネレート機能を</a:t>
            </a:r>
            <a:r>
              <a:rPr lang="ja-JP" altLang="en-US" dirty="0" smtClean="0"/>
              <a:t>用いることで，</a:t>
            </a:r>
            <a:r>
              <a:rPr lang="ja-JP" altLang="en-US" dirty="0"/>
              <a:t>プログラム</a:t>
            </a:r>
            <a:r>
              <a:rPr lang="ja-JP" altLang="en-US" dirty="0" smtClean="0"/>
              <a:t>の構文への理解につながる．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pPr algn="just"/>
            <a:r>
              <a:rPr lang="ja-JP" altLang="en-US" dirty="0"/>
              <a:t>論理的</a:t>
            </a:r>
            <a:r>
              <a:rPr lang="ja-JP" altLang="en-US" dirty="0" smtClean="0"/>
              <a:t>思考に関連</a:t>
            </a:r>
            <a:endParaRPr lang="en-US" altLang="ja-JP" dirty="0" smtClean="0"/>
          </a:p>
          <a:p>
            <a:pPr lvl="1" algn="just"/>
            <a:r>
              <a:rPr lang="en-US" altLang="ja-JP" dirty="0" smtClean="0"/>
              <a:t>[</a:t>
            </a:r>
            <a:r>
              <a:rPr lang="ja-JP" altLang="en-US" dirty="0"/>
              <a:t>溝上</a:t>
            </a:r>
            <a:r>
              <a:rPr lang="en-US" altLang="ja-JP" dirty="0" smtClean="0"/>
              <a:t>2021]</a:t>
            </a:r>
            <a:r>
              <a:rPr lang="ja-JP" altLang="en-US" dirty="0" smtClean="0"/>
              <a:t>溝上 大樹「論理的</a:t>
            </a:r>
            <a:r>
              <a:rPr lang="ja-JP" altLang="en-US" dirty="0"/>
              <a:t>思考力を育成する国語科授業の</a:t>
            </a:r>
            <a:r>
              <a:rPr lang="ja-JP" altLang="en-US" dirty="0" smtClean="0"/>
              <a:t>検証」</a:t>
            </a:r>
            <a:endParaRPr lang="en-US" altLang="ja-JP" dirty="0" smtClean="0">
              <a:latin typeface="+mn-ea"/>
            </a:endParaRPr>
          </a:p>
          <a:p>
            <a:pPr lvl="1" algn="just"/>
            <a:r>
              <a:rPr lang="en-US" altLang="ja-JP" dirty="0" smtClean="0">
                <a:latin typeface="+mn-ea"/>
              </a:rPr>
              <a:t>[</a:t>
            </a:r>
            <a:r>
              <a:rPr lang="ja-JP" altLang="en-US" dirty="0">
                <a:latin typeface="+mn-ea"/>
              </a:rPr>
              <a:t>道田</a:t>
            </a:r>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lgn="just"/>
            <a:endParaRPr lang="en-US" altLang="ja-JP" dirty="0" smtClean="0">
              <a:latin typeface="+mn-ea"/>
            </a:endParaRPr>
          </a:p>
          <a:p>
            <a:pPr algn="just"/>
            <a:r>
              <a:rPr lang="ja-JP" altLang="en-US" dirty="0" smtClean="0">
                <a:latin typeface="+mn-ea"/>
              </a:rPr>
              <a:t>　プログラミング教育に関連</a:t>
            </a:r>
            <a:endParaRPr lang="en-US" altLang="ja-JP" dirty="0" smtClean="0">
              <a:latin typeface="+mn-ea"/>
            </a:endParaRPr>
          </a:p>
          <a:p>
            <a:pPr lvl="1" algn="just"/>
            <a:r>
              <a:rPr lang="en-US" altLang="ja-JP" dirty="0" smtClean="0">
                <a:latin typeface="+mn-ea"/>
              </a:rPr>
              <a:t>[</a:t>
            </a:r>
            <a:r>
              <a:rPr lang="ja-JP" altLang="en-US" dirty="0">
                <a:latin typeface="+mn-ea"/>
              </a:rPr>
              <a:t>伊永</a:t>
            </a:r>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a:t>
            </a:r>
            <a:r>
              <a:rPr lang="ja-JP" altLang="en-US" dirty="0" smtClean="0">
                <a:latin typeface="+mn-ea"/>
              </a:rPr>
              <a:t>プログラミング</a:t>
            </a:r>
            <a:r>
              <a:rPr lang="ja-JP" altLang="en-US" dirty="0">
                <a:latin typeface="+mn-ea"/>
              </a:rPr>
              <a:t>の予約語学習のためのオンライン穴埋め問題機能の</a:t>
            </a:r>
            <a:r>
              <a:rPr lang="ja-JP" altLang="en-US" dirty="0" smtClean="0">
                <a:latin typeface="+mn-ea"/>
              </a:rPr>
              <a:t>実装」</a:t>
            </a:r>
            <a:endParaRPr kumimoji="1" lang="en-US" altLang="ja-JP" dirty="0">
              <a:latin typeface="+mn-ea"/>
            </a:endParaRPr>
          </a:p>
          <a:p>
            <a:pPr lvl="1" algn="just"/>
            <a:r>
              <a:rPr lang="en-US" altLang="ja-JP" dirty="0" smtClean="0">
                <a:latin typeface="+mn-ea"/>
              </a:rPr>
              <a:t>[</a:t>
            </a:r>
            <a:r>
              <a:rPr lang="zh-TW" altLang="en-US" dirty="0">
                <a:latin typeface="ＭＳ Ｐゴシック" panose="020B0600070205080204" pitchFamily="50" charset="-128"/>
                <a:ea typeface="ＭＳ Ｐゴシック" panose="020B0600070205080204" pitchFamily="50" charset="-128"/>
              </a:rPr>
              <a:t>森</a:t>
            </a:r>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用いた小学校プログラミング授業の実践」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095749"/>
          </a:xfrm>
        </p:spPr>
        <p:txBody>
          <a:bodyPr>
            <a:normAutofit/>
          </a:bodyPr>
          <a:lstStyle/>
          <a:p>
            <a:pPr algn="just"/>
            <a:r>
              <a:rPr lang="ja-JP" altLang="en-US" dirty="0" smtClean="0"/>
              <a:t>論理的思考がすでに培われていることを前提として問題が提示される教育環境となって</a:t>
            </a:r>
            <a:r>
              <a:rPr lang="ja-JP" altLang="en-US" dirty="0"/>
              <a:t>いる．</a:t>
            </a:r>
            <a:endParaRPr lang="en-US" altLang="ja-JP" dirty="0"/>
          </a:p>
          <a:p>
            <a:pPr lvl="1" algn="just">
              <a:buFont typeface="Wingdings" panose="05000000000000000000" pitchFamily="2" charset="2"/>
              <a:buChar char="Ø"/>
            </a:pPr>
            <a:r>
              <a:rPr lang="ja-JP" altLang="en-US" dirty="0" smtClean="0"/>
              <a:t>学習者が論理的な思考をもって問題文を読み取ることができる必要がある．</a:t>
            </a:r>
            <a:endParaRPr lang="en-US" altLang="ja-JP" dirty="0" smtClean="0"/>
          </a:p>
          <a:p>
            <a:pPr algn="just"/>
            <a:r>
              <a:rPr lang="ja-JP" altLang="en-US" dirty="0" smtClean="0"/>
              <a:t>プログラミング言語における構文を理解するには，コーディング経験も重要</a:t>
            </a:r>
            <a:endParaRPr lang="en-US" altLang="ja-JP" dirty="0" smtClean="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a:xfrm>
            <a:off x="628650" y="1825625"/>
            <a:ext cx="7886700" cy="2496209"/>
          </a:xfrm>
        </p:spPr>
        <p:txBody>
          <a:bodyPr>
            <a:normAutofit/>
          </a:bodyPr>
          <a:lstStyle/>
          <a:p>
            <a:pPr algn="just"/>
            <a:r>
              <a:rPr kumimoji="1" lang="ja-JP" altLang="en-US" sz="2400" dirty="0" smtClean="0"/>
              <a:t>本研究では</a:t>
            </a:r>
            <a:r>
              <a:rPr lang="ja-JP" altLang="en-US" sz="2400" dirty="0" smtClean="0"/>
              <a:t>，</a:t>
            </a:r>
            <a:r>
              <a:rPr lang="en-US" altLang="ja-JP" sz="2400" dirty="0" err="1" smtClean="0"/>
              <a:t>Blockly</a:t>
            </a:r>
            <a:r>
              <a:rPr lang="ja-JP" altLang="en-US" sz="2400" dirty="0" smtClean="0"/>
              <a:t>を利用</a:t>
            </a:r>
            <a:r>
              <a:rPr lang="ja-JP" altLang="en-US" sz="2400" dirty="0"/>
              <a:t>する．</a:t>
            </a:r>
            <a:endParaRPr lang="en-US" altLang="ja-JP" sz="2400" dirty="0" smtClean="0"/>
          </a:p>
          <a:p>
            <a:pPr algn="just"/>
            <a:r>
              <a:rPr kumimoji="1" lang="en-US" altLang="ja-JP" sz="2400" dirty="0" err="1" smtClean="0"/>
              <a:t>Blockly</a:t>
            </a:r>
            <a:r>
              <a:rPr kumimoji="1" lang="ja-JP" altLang="en-US" sz="2400" dirty="0" smtClean="0"/>
              <a:t>には、作成したブロック</a:t>
            </a:r>
            <a:r>
              <a:rPr lang="ja-JP" altLang="en-US" sz="2400" dirty="0" smtClean="0"/>
              <a:t>から</a:t>
            </a:r>
            <a:r>
              <a:rPr kumimoji="1" lang="ja-JP" altLang="en-US" sz="2400" dirty="0" smtClean="0"/>
              <a:t>構文的に正しいコードを生成する</a:t>
            </a:r>
            <a:r>
              <a:rPr lang="ja-JP" altLang="en-US" sz="2400" dirty="0" smtClean="0"/>
              <a:t>機能があり，この</a:t>
            </a:r>
            <a:r>
              <a:rPr lang="ja-JP" altLang="en-US" sz="2400" dirty="0"/>
              <a:t>機能をコードジェネレート機能と本研究では呼ぶ</a:t>
            </a:r>
            <a:r>
              <a:rPr lang="ja-JP" altLang="en-US" sz="2400" dirty="0" smtClean="0"/>
              <a:t>．この機能を用いること</a:t>
            </a:r>
            <a:r>
              <a:rPr lang="ja-JP" altLang="en-US" sz="2400" dirty="0"/>
              <a:t>で，学習者</a:t>
            </a:r>
            <a:r>
              <a:rPr lang="ja-JP" altLang="en-US" sz="2400" dirty="0" smtClean="0"/>
              <a:t>はプログラミング言語の構文を学習</a:t>
            </a:r>
            <a:r>
              <a:rPr lang="ja-JP" altLang="en-US" sz="2400" dirty="0"/>
              <a:t>することが</a:t>
            </a:r>
            <a:r>
              <a:rPr lang="ja-JP" altLang="en-US" sz="2400" dirty="0" smtClean="0"/>
              <a:t>できる．</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pic>
        <p:nvPicPr>
          <p:cNvPr id="5" name="コンテンツ プレースホルダー 4"/>
          <p:cNvPicPr>
            <a:picLocks noChangeAspect="1"/>
          </p:cNvPicPr>
          <p:nvPr/>
        </p:nvPicPr>
        <p:blipFill>
          <a:blip r:embed="rId2"/>
          <a:stretch>
            <a:fillRect/>
          </a:stretch>
        </p:blipFill>
        <p:spPr>
          <a:xfrm>
            <a:off x="2065487" y="3922261"/>
            <a:ext cx="5013025" cy="2616652"/>
          </a:xfrm>
          <a:prstGeom prst="rect">
            <a:avLst/>
          </a:prstGeom>
        </p:spPr>
      </p:pic>
      <p:sp>
        <p:nvSpPr>
          <p:cNvPr id="6" name="テキスト ボックス 5"/>
          <p:cNvSpPr txBox="1"/>
          <p:nvPr/>
        </p:nvSpPr>
        <p:spPr>
          <a:xfrm>
            <a:off x="2795194" y="6538913"/>
            <a:ext cx="3832588" cy="369332"/>
          </a:xfrm>
          <a:prstGeom prst="rect">
            <a:avLst/>
          </a:prstGeom>
          <a:noFill/>
        </p:spPr>
        <p:txBody>
          <a:bodyPr wrap="none" rtlCol="0">
            <a:spAutoFit/>
          </a:bodyPr>
          <a:lstStyle/>
          <a:p>
            <a:r>
              <a:rPr lang="en-US" altLang="ja-JP" dirty="0"/>
              <a:t>https://developers.google.com/blockly</a:t>
            </a:r>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本研究の目的は</a:t>
            </a:r>
            <a:r>
              <a:rPr lang="ja-JP" altLang="en-US" dirty="0" smtClean="0"/>
              <a:t>，以下の通りである．</a:t>
            </a:r>
            <a:endParaRPr lang="en-US" altLang="ja-JP" dirty="0" smtClean="0"/>
          </a:p>
          <a:p>
            <a:pPr algn="just"/>
            <a:r>
              <a:rPr lang="ja-JP" altLang="en-US" dirty="0"/>
              <a:t>学習者</a:t>
            </a:r>
            <a:r>
              <a:rPr kumimoji="1" lang="ja-JP" altLang="en-US" dirty="0" smtClean="0"/>
              <a:t>向けに論理的思考を身に着けるための学習支援として</a:t>
            </a:r>
            <a:r>
              <a:rPr lang="ja-JP" altLang="en-US" dirty="0"/>
              <a:t>，</a:t>
            </a:r>
            <a:r>
              <a:rPr kumimoji="1" lang="ja-JP" altLang="en-US" dirty="0" smtClean="0"/>
              <a:t>ブロックプログラミングを利用</a:t>
            </a:r>
            <a:r>
              <a:rPr lang="ja-JP" altLang="en-US" dirty="0"/>
              <a:t>すること</a:t>
            </a:r>
            <a:r>
              <a:rPr lang="ja-JP" altLang="en-US" dirty="0" smtClean="0"/>
              <a:t>で，視覚的に</a:t>
            </a:r>
            <a:r>
              <a:rPr kumimoji="1" lang="ja-JP" altLang="en-US" dirty="0" smtClean="0"/>
              <a:t>理解ができる環境を作成．</a:t>
            </a:r>
            <a:endParaRPr lang="en-US" altLang="ja-JP" dirty="0" smtClean="0"/>
          </a:p>
          <a:p>
            <a:pPr algn="just"/>
            <a:r>
              <a:rPr kumimoji="1" lang="ja-JP" altLang="en-US" dirty="0" smtClean="0"/>
              <a:t>構文的に正しいコードに触れることで，コーディングへの理解を深める．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350227" y="6051633"/>
            <a:ext cx="1564518" cy="369332"/>
          </a:xfrm>
          <a:prstGeom prst="rect">
            <a:avLst/>
          </a:prstGeom>
          <a:noFill/>
        </p:spPr>
        <p:txBody>
          <a:bodyPr wrap="square" rtlCol="0">
            <a:spAutoFit/>
          </a:bodyPr>
          <a:lstStyle/>
          <a:p>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8416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10176" y="4579317"/>
            <a:ext cx="258416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a:t>
            </a:r>
            <a:endParaRPr kumimoji="1" lang="en-US" altLang="ja-JP" dirty="0" smtClean="0"/>
          </a:p>
          <a:p>
            <a:pPr algn="ctr"/>
            <a:r>
              <a:rPr kumimoji="1" lang="ja-JP" altLang="en-US" dirty="0" smtClean="0"/>
              <a:t>作成されたコードを送信</a:t>
            </a:r>
            <a:endParaRPr kumimoji="1" lang="ja-JP" altLang="en-US" dirty="0"/>
          </a:p>
        </p:txBody>
      </p:sp>
      <p:cxnSp>
        <p:nvCxnSpPr>
          <p:cNvPr id="25" name="直線矢印コネクタ 24"/>
          <p:cNvCxnSpPr>
            <a:stCxn id="19" idx="2"/>
            <a:endCxn id="20" idx="0"/>
          </p:cNvCxnSpPr>
          <p:nvPr/>
        </p:nvCxnSpPr>
        <p:spPr>
          <a:xfrm>
            <a:off x="6502260"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dirty="0" smtClean="0"/>
              <a:t>学習者が問題をブロックプログラムで解くと共に，構文的に正しい</a:t>
            </a:r>
            <a:r>
              <a:rPr lang="ja-JP" altLang="en-US" dirty="0" smtClean="0"/>
              <a:t>コードを同時に表示することで，論理的思考とコーディングを養う</a:t>
            </a:r>
            <a:endParaRPr kumimoji="1" lang="en-US" altLang="ja-JP" dirty="0" smtClean="0"/>
          </a:p>
        </p:txBody>
      </p:sp>
      <p:sp>
        <p:nvSpPr>
          <p:cNvPr id="33" name="正方形/長方形 32"/>
          <p:cNvSpPr/>
          <p:nvPr/>
        </p:nvSpPr>
        <p:spPr>
          <a:xfrm>
            <a:off x="1106199" y="4591050"/>
            <a:ext cx="205257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5140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V="1">
            <a:off x="2132486" y="4280736"/>
            <a:ext cx="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8144414" cy="1994739"/>
          </a:xfrm>
        </p:spPr>
        <p:txBody>
          <a:bodyPr>
            <a:normAutofit/>
          </a:bodyPr>
          <a:lstStyle/>
          <a:p>
            <a:pPr marL="0" indent="0" algn="just">
              <a:buNone/>
            </a:pPr>
            <a:r>
              <a:rPr lang="ja-JP" altLang="en-US" sz="2400" dirty="0" smtClean="0"/>
              <a:t>今後のスケジュール</a:t>
            </a:r>
            <a:endParaRPr lang="en-US" altLang="ja-JP" sz="2400" dirty="0" smtClean="0"/>
          </a:p>
          <a:p>
            <a:pPr algn="just"/>
            <a:r>
              <a:rPr lang="ja-JP" altLang="en-US" sz="2400" dirty="0" smtClean="0"/>
              <a:t>穴あき問題をレベル分けに自動で作成する関数を作成．</a:t>
            </a:r>
            <a:endParaRPr lang="en-US" altLang="ja-JP" sz="2400" dirty="0"/>
          </a:p>
          <a:p>
            <a:pPr algn="just"/>
            <a:r>
              <a:rPr kumimoji="1" lang="ja-JP" altLang="en-US" sz="2400" dirty="0" smtClean="0"/>
              <a:t>論理的思考を身に着けるための</a:t>
            </a:r>
            <a:r>
              <a:rPr lang="ja-JP" altLang="en-US" sz="2400" dirty="0" smtClean="0"/>
              <a:t>，</a:t>
            </a:r>
            <a:r>
              <a:rPr lang="ja-JP" altLang="en-US" sz="2400" dirty="0"/>
              <a:t>問題文</a:t>
            </a:r>
            <a:r>
              <a:rPr lang="ja-JP" altLang="en-US" sz="2400" dirty="0" smtClean="0"/>
              <a:t>を読み解く</a:t>
            </a:r>
            <a:r>
              <a:rPr kumimoji="1" lang="ja-JP" altLang="en-US" sz="2400" dirty="0" smtClean="0"/>
              <a:t>プロセスについて</a:t>
            </a:r>
            <a:r>
              <a:rPr lang="ja-JP" altLang="en-US" sz="2400" dirty="0" smtClean="0"/>
              <a:t>，</a:t>
            </a:r>
            <a:r>
              <a:rPr kumimoji="1" lang="ja-JP" altLang="en-US" sz="2400" dirty="0" smtClean="0"/>
              <a:t>フローチャートの表示など視覚的ヒントを作成．</a:t>
            </a:r>
            <a:endParaRPr lang="en-US" altLang="ja-JP" sz="2400"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pPr/>
              <a:t>8</a:t>
            </a:fld>
            <a:endParaRPr kumimoji="1" lang="ja-JP" altLang="en-US" dirty="0"/>
          </a:p>
        </p:txBody>
      </p:sp>
      <p:sp>
        <p:nvSpPr>
          <p:cNvPr id="5" name="コンテンツ プレースホルダー 2"/>
          <p:cNvSpPr txBox="1">
            <a:spLocks/>
          </p:cNvSpPr>
          <p:nvPr/>
        </p:nvSpPr>
        <p:spPr>
          <a:xfrm>
            <a:off x="628650" y="1524000"/>
            <a:ext cx="8144414" cy="2432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dirty="0" smtClean="0"/>
              <a:t>進捗状況</a:t>
            </a:r>
            <a:endParaRPr lang="en-US" altLang="ja-JP" sz="2400" dirty="0" smtClean="0"/>
          </a:p>
          <a:p>
            <a:pPr algn="just"/>
            <a:r>
              <a:rPr lang="ja-JP" altLang="en-US" sz="2400" dirty="0" smtClean="0"/>
              <a:t>コードジェネレート機能を用いたプログラミング言語への変換．</a:t>
            </a:r>
            <a:endParaRPr lang="en-US" altLang="ja-JP" sz="2400" dirty="0" smtClean="0"/>
          </a:p>
          <a:p>
            <a:pPr algn="just"/>
            <a:r>
              <a:rPr lang="en-US" altLang="ja-JP" sz="2400" dirty="0" smtClean="0"/>
              <a:t>WEB</a:t>
            </a:r>
            <a:r>
              <a:rPr lang="ja-JP" altLang="en-US" sz="2400" dirty="0" smtClean="0"/>
              <a:t>ブラウザ上でのコードの</a:t>
            </a:r>
            <a:r>
              <a:rPr lang="ja-JP" altLang="en-US" sz="2400" dirty="0"/>
              <a:t>実行．</a:t>
            </a:r>
            <a:endParaRPr lang="en-US" altLang="ja-JP" sz="2400" dirty="0" smtClean="0"/>
          </a:p>
          <a:p>
            <a:pPr algn="just"/>
            <a:r>
              <a:rPr lang="ja-JP" altLang="en-US" sz="2400" dirty="0" smtClean="0"/>
              <a:t>解答の正誤</a:t>
            </a:r>
            <a:r>
              <a:rPr lang="ja-JP" altLang="en-US" sz="2400" dirty="0"/>
              <a:t>を</a:t>
            </a:r>
            <a:r>
              <a:rPr lang="ja-JP" altLang="en-US" sz="2400" dirty="0" smtClean="0"/>
              <a:t>判定するプログラム</a:t>
            </a:r>
            <a:r>
              <a:rPr lang="ja-JP" altLang="en-US" sz="2400" dirty="0"/>
              <a:t>の作成．</a:t>
            </a:r>
            <a:endParaRPr lang="en-US" altLang="ja-JP" sz="2400" dirty="0" smtClean="0"/>
          </a:p>
          <a:p>
            <a:pPr algn="just"/>
            <a:r>
              <a:rPr lang="ja-JP" altLang="en-US" sz="2400" dirty="0" smtClean="0"/>
              <a:t>問題文を一部穴あきにするサンプル</a:t>
            </a:r>
            <a:r>
              <a:rPr lang="ja-JP" altLang="en-US" sz="2400" dirty="0"/>
              <a:t>の作成．</a:t>
            </a:r>
            <a:endParaRPr lang="en-US" altLang="ja-JP" sz="2400" dirty="0" smtClean="0"/>
          </a:p>
          <a:p>
            <a:pPr algn="just"/>
            <a:endParaRPr lang="ja-JP" altLang="en-US" sz="2400"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6184</TotalTime>
  <Words>925</Words>
  <Application>Microsoft Office PowerPoint</Application>
  <PresentationFormat>画面に合わせる (4:3)</PresentationFormat>
  <Paragraphs>87</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游ゴシック</vt:lpstr>
      <vt:lpstr>Arial</vt:lpstr>
      <vt:lpstr>Calibri</vt:lpstr>
      <vt:lpstr>Calibri Light</vt:lpstr>
      <vt:lpstr>Wingdings</vt:lpstr>
      <vt:lpstr>Office テーマ</vt:lpstr>
      <vt:lpstr>研究背景</vt:lpstr>
      <vt:lpstr>研究動機</vt:lpstr>
      <vt:lpstr>関連研究</vt:lpstr>
      <vt:lpstr>研究課題</vt:lpstr>
      <vt:lpstr>コードジェネレート機能</vt:lpstr>
      <vt:lpstr>研究目的</vt:lpstr>
      <vt:lpstr>提案方式</vt:lpstr>
      <vt:lpstr>進捗状況と今後のスケジュール</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lpstr>提案方式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 Shinya Shimaoka</cp:lastModifiedBy>
  <cp:revision>254</cp:revision>
  <dcterms:created xsi:type="dcterms:W3CDTF">2018-06-14T09:18:55Z</dcterms:created>
  <dcterms:modified xsi:type="dcterms:W3CDTF">2022-01-11T04:53:11Z</dcterms:modified>
</cp:coreProperties>
</file>