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2021/12/21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Step-1: XML</a:t>
            </a:r>
            <a:r>
              <a:rPr kumimoji="1" lang="ja-JP" altLang="ja-JP" sz="1200" kern="1200" dirty="0" smtClean="0">
                <a:solidFill>
                  <a:schemeClr val="tx1"/>
                </a:solidFill>
                <a:effectLst/>
                <a:latin typeface="+mn-lt"/>
                <a:ea typeface="+mn-ea"/>
                <a:cs typeface="+mn-cs"/>
              </a:rPr>
              <a:t>状態のコードから</a:t>
            </a:r>
            <a:r>
              <a:rPr kumimoji="1" lang="en-US" altLang="ja-JP" sz="1200" kern="1200" dirty="0" smtClean="0">
                <a:solidFill>
                  <a:schemeClr val="tx1"/>
                </a:solidFill>
                <a:effectLst/>
                <a:latin typeface="+mn-lt"/>
                <a:ea typeface="+mn-ea"/>
                <a:cs typeface="+mn-cs"/>
              </a:rPr>
              <a:t>JavaScript</a:t>
            </a:r>
            <a:r>
              <a:rPr kumimoji="1" lang="ja-JP" altLang="ja-JP" sz="1200" kern="1200" dirty="0" smtClean="0">
                <a:solidFill>
                  <a:schemeClr val="tx1"/>
                </a:solidFill>
                <a:effectLst/>
                <a:latin typeface="+mn-lt"/>
                <a:ea typeface="+mn-ea"/>
                <a:cs typeface="+mn-cs"/>
              </a:rPr>
              <a:t>コードを生成する．</a:t>
            </a:r>
          </a:p>
          <a:p>
            <a:r>
              <a:rPr kumimoji="1" lang="en-US" altLang="ja-JP" sz="1200" kern="1200" dirty="0" smtClean="0">
                <a:solidFill>
                  <a:schemeClr val="tx1"/>
                </a:solidFill>
                <a:effectLst/>
                <a:latin typeface="+mn-lt"/>
                <a:ea typeface="+mn-ea"/>
                <a:cs typeface="+mn-cs"/>
              </a:rPr>
              <a:t>Step-2:</a:t>
            </a:r>
            <a:r>
              <a:rPr kumimoji="1" lang="ja-JP" altLang="ja-JP" sz="1200" kern="1200" dirty="0" smtClean="0">
                <a:solidFill>
                  <a:schemeClr val="tx1"/>
                </a:solidFill>
                <a:effectLst/>
                <a:latin typeface="+mn-lt"/>
                <a:ea typeface="+mn-ea"/>
                <a:cs typeface="+mn-cs"/>
              </a:rPr>
              <a:t>難易度によって選択問題に利用されるワード，問題数を選択する．</a:t>
            </a:r>
          </a:p>
          <a:p>
            <a:r>
              <a:rPr kumimoji="1" lang="en-US" altLang="ja-JP" sz="1200" kern="1200" dirty="0" smtClean="0">
                <a:solidFill>
                  <a:schemeClr val="tx1"/>
                </a:solidFill>
                <a:effectLst/>
                <a:latin typeface="+mn-lt"/>
                <a:ea typeface="+mn-ea"/>
                <a:cs typeface="+mn-cs"/>
              </a:rPr>
              <a:t>Step-3:JavaScript</a:t>
            </a:r>
            <a:r>
              <a:rPr kumimoji="1" lang="ja-JP" altLang="ja-JP" sz="1200" kern="1200" dirty="0" smtClean="0">
                <a:solidFill>
                  <a:schemeClr val="tx1"/>
                </a:solidFill>
                <a:effectLst/>
                <a:latin typeface="+mn-lt"/>
                <a:ea typeface="+mn-ea"/>
                <a:cs typeface="+mn-cs"/>
              </a:rPr>
              <a:t>コードから選択問題を自動生成する．</a:t>
            </a:r>
          </a:p>
          <a:p>
            <a:r>
              <a:rPr kumimoji="1" lang="en-US" altLang="ja-JP" sz="1200" kern="1200" dirty="0" smtClean="0">
                <a:solidFill>
                  <a:schemeClr val="tx1"/>
                </a:solidFill>
                <a:effectLst/>
                <a:latin typeface="+mn-lt"/>
                <a:ea typeface="+mn-ea"/>
                <a:cs typeface="+mn-cs"/>
              </a:rPr>
              <a:t>Step-4:</a:t>
            </a:r>
            <a:r>
              <a:rPr kumimoji="1" lang="ja-JP" altLang="ja-JP" sz="1200" kern="1200" dirty="0" smtClean="0">
                <a:solidFill>
                  <a:schemeClr val="tx1"/>
                </a:solidFill>
                <a:effectLst/>
                <a:latin typeface="+mn-lt"/>
                <a:ea typeface="+mn-ea"/>
                <a:cs typeface="+mn-cs"/>
              </a:rPr>
              <a:t>解答の正誤を判別する．</a:t>
            </a:r>
          </a:p>
          <a:p>
            <a:r>
              <a:rPr kumimoji="1" lang="en-US" altLang="ja-JP" sz="1200" kern="1200" dirty="0" smtClean="0">
                <a:solidFill>
                  <a:schemeClr val="tx1"/>
                </a:solidFill>
                <a:effectLst/>
                <a:latin typeface="+mn-lt"/>
                <a:ea typeface="+mn-ea"/>
                <a:cs typeface="+mn-cs"/>
              </a:rPr>
              <a:t>Step-5:</a:t>
            </a:r>
            <a:r>
              <a:rPr kumimoji="1" lang="ja-JP" altLang="ja-JP" sz="1200" kern="1200" dirty="0" smtClean="0">
                <a:solidFill>
                  <a:schemeClr val="tx1"/>
                </a:solidFill>
                <a:effectLst/>
                <a:latin typeface="+mn-lt"/>
                <a:ea typeface="+mn-ea"/>
                <a:cs typeface="+mn-cs"/>
              </a:rPr>
              <a:t>誤答の解説を行う．</a:t>
            </a:r>
          </a:p>
          <a:p>
            <a:r>
              <a:rPr kumimoji="1" lang="en-US" altLang="ja-JP" sz="1200" kern="1200" dirty="0" smtClean="0">
                <a:solidFill>
                  <a:schemeClr val="tx1"/>
                </a:solidFill>
                <a:effectLst/>
                <a:latin typeface="+mn-lt"/>
                <a:ea typeface="+mn-ea"/>
                <a:cs typeface="+mn-cs"/>
              </a:rPr>
              <a:t>Step-6: Step-2</a:t>
            </a:r>
            <a:r>
              <a:rPr kumimoji="1" lang="ja-JP" altLang="ja-JP" sz="1200" kern="1200" dirty="0" smtClean="0">
                <a:solidFill>
                  <a:schemeClr val="tx1"/>
                </a:solidFill>
                <a:effectLst/>
                <a:latin typeface="+mn-lt"/>
                <a:ea typeface="+mn-ea"/>
                <a:cs typeface="+mn-cs"/>
              </a:rPr>
              <a:t>に戻る．</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16</a:t>
            </a:fld>
            <a:endParaRPr kumimoji="1" lang="ja-JP" altLang="en-US"/>
          </a:p>
        </p:txBody>
      </p:sp>
    </p:spTree>
    <p:extLst>
      <p:ext uri="{BB962C8B-B14F-4D97-AF65-F5344CB8AC3E}">
        <p14:creationId xmlns:p14="http://schemas.microsoft.com/office/powerpoint/2010/main" val="2232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91043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35652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027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73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251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608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2872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97380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4459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0017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208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5181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39551" y="2481933"/>
            <a:ext cx="6858000" cy="1790700"/>
          </a:xfrm>
        </p:spPr>
        <p:txBody>
          <a:bodyPr>
            <a:noAutofit/>
          </a:bodyPr>
          <a:lstStyle/>
          <a:p>
            <a:r>
              <a:rPr lang="ja-JP" altLang="en-US" sz="4400" dirty="0"/>
              <a:t>日本語環境ブロックプログラミングと連携したソースコードの穴埋め選択問題生成システム</a:t>
            </a:r>
          </a:p>
        </p:txBody>
      </p:sp>
      <p:sp>
        <p:nvSpPr>
          <p:cNvPr id="3" name="サブタイトル 2"/>
          <p:cNvSpPr>
            <a:spLocks noGrp="1"/>
          </p:cNvSpPr>
          <p:nvPr>
            <p:ph type="subTitle" idx="1"/>
          </p:nvPr>
        </p:nvSpPr>
        <p:spPr>
          <a:xfrm>
            <a:off x="2539551" y="4382701"/>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2400"/>
              <a:t>1</a:t>
            </a:fld>
            <a:endParaRPr lang="ja-JP" altLang="en-US" sz="2400"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提示</a:t>
            </a:r>
            <a:r>
              <a:rPr lang="ja-JP" altLang="ja-JP" dirty="0"/>
              <a:t>する問題文とその解答を考える</a:t>
            </a:r>
          </a:p>
          <a:p>
            <a:r>
              <a:rPr lang="ja-JP" altLang="ja-JP" dirty="0" smtClean="0"/>
              <a:t>提示</a:t>
            </a:r>
            <a:r>
              <a:rPr lang="ja-JP" altLang="ja-JP" dirty="0"/>
              <a:t>する問題に対応するブロックプログラミングを完成させる</a:t>
            </a:r>
          </a:p>
          <a:p>
            <a:r>
              <a:rPr lang="ja-JP" altLang="ja-JP" dirty="0" smtClean="0"/>
              <a:t>ブロックプログラミング</a:t>
            </a:r>
            <a:r>
              <a:rPr lang="ja-JP" altLang="ja-JP" dirty="0"/>
              <a:t>より</a:t>
            </a:r>
            <a:r>
              <a:rPr lang="en-US" altLang="ja-JP" dirty="0"/>
              <a:t>XML</a:t>
            </a:r>
            <a:r>
              <a:rPr lang="ja-JP" altLang="ja-JP" dirty="0"/>
              <a:t>コードを作成する</a:t>
            </a:r>
          </a:p>
          <a:p>
            <a:r>
              <a:rPr lang="en-US" altLang="ja-JP" dirty="0" smtClean="0"/>
              <a:t>XML</a:t>
            </a:r>
            <a:r>
              <a:rPr lang="ja-JP" altLang="ja-JP" dirty="0"/>
              <a:t>コード，問題文，解答（実行結果）を問題ファイルとして記述する</a:t>
            </a:r>
          </a:p>
          <a:p>
            <a:endParaRPr kumimoji="1" lang="ja-JP" altLang="en-US" dirty="0"/>
          </a:p>
        </p:txBody>
      </p:sp>
    </p:spTree>
    <p:extLst>
      <p:ext uri="{BB962C8B-B14F-4D97-AF65-F5344CB8AC3E}">
        <p14:creationId xmlns:p14="http://schemas.microsoft.com/office/powerpoint/2010/main" val="272792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教師</a:t>
            </a:r>
            <a:r>
              <a:rPr lang="ja-JP" altLang="ja-JP" dirty="0"/>
              <a:t>より提示された問題ファイルを提案システムにて開く</a:t>
            </a:r>
          </a:p>
          <a:p>
            <a:r>
              <a:rPr lang="ja-JP" altLang="ja-JP" dirty="0" smtClean="0"/>
              <a:t>システム</a:t>
            </a:r>
            <a:r>
              <a:rPr lang="ja-JP" altLang="ja-JP" dirty="0"/>
              <a:t>によって表示される問題文を確認する</a:t>
            </a:r>
          </a:p>
          <a:p>
            <a:r>
              <a:rPr lang="ja-JP" altLang="ja-JP" dirty="0" smtClean="0"/>
              <a:t>自動</a:t>
            </a:r>
            <a:r>
              <a:rPr lang="ja-JP" altLang="ja-JP" dirty="0"/>
              <a:t>生成された問題を確認する</a:t>
            </a:r>
          </a:p>
          <a:p>
            <a:r>
              <a:rPr lang="ja-JP" altLang="ja-JP" dirty="0" smtClean="0"/>
              <a:t>穴埋め</a:t>
            </a:r>
            <a:r>
              <a:rPr lang="ja-JP" altLang="ja-JP" dirty="0"/>
              <a:t>選択問題を解答する</a:t>
            </a:r>
          </a:p>
          <a:p>
            <a:r>
              <a:rPr lang="ja-JP" altLang="ja-JP" dirty="0" smtClean="0"/>
              <a:t>自動</a:t>
            </a:r>
            <a:r>
              <a:rPr lang="ja-JP" altLang="ja-JP" dirty="0"/>
              <a:t>採点を確認する</a:t>
            </a:r>
          </a:p>
          <a:p>
            <a:r>
              <a:rPr lang="ja-JP" altLang="ja-JP" dirty="0" smtClean="0"/>
              <a:t>誤り</a:t>
            </a:r>
            <a:r>
              <a:rPr lang="ja-JP" altLang="ja-JP" dirty="0"/>
              <a:t>がある場合</a:t>
            </a:r>
          </a:p>
          <a:p>
            <a:pPr lvl="1"/>
            <a:r>
              <a:rPr lang="ja-JP" altLang="ja-JP" dirty="0" smtClean="0"/>
              <a:t>同じ</a:t>
            </a:r>
            <a:r>
              <a:rPr lang="ja-JP" altLang="ja-JP" dirty="0"/>
              <a:t>問題ファイルから新たに問題を自動生成し、解答採点を行う</a:t>
            </a:r>
          </a:p>
          <a:p>
            <a:r>
              <a:rPr lang="ja-JP" altLang="ja-JP" dirty="0" smtClean="0"/>
              <a:t>この</a:t>
            </a:r>
            <a:r>
              <a:rPr lang="ja-JP" altLang="ja-JP" dirty="0"/>
              <a:t>問題の解答に満足した場合</a:t>
            </a:r>
          </a:p>
          <a:p>
            <a:pPr lvl="1"/>
            <a:r>
              <a:rPr lang="ja-JP" altLang="ja-JP" dirty="0" smtClean="0"/>
              <a:t>異なる</a:t>
            </a:r>
            <a:r>
              <a:rPr lang="ja-JP" altLang="ja-JP" dirty="0"/>
              <a:t>問題ファイルより新たに問題を自動生成し、解答採点を行う</a:t>
            </a:r>
          </a:p>
        </p:txBody>
      </p:sp>
    </p:spTree>
    <p:extLst>
      <p:ext uri="{BB962C8B-B14F-4D97-AF65-F5344CB8AC3E}">
        <p14:creationId xmlns:p14="http://schemas.microsoft.com/office/powerpoint/2010/main" val="240308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本システムの問題自動生成機能によって生成される穴埋め選択問題は学習のために適切に問題を生成することができているのか，複数の問題と難易度による実際の出題内容より評価する．</a:t>
            </a:r>
          </a:p>
          <a:p>
            <a:endParaRPr kumimoji="1" lang="en-US" altLang="ja-JP" dirty="0" smtClean="0"/>
          </a:p>
          <a:p>
            <a:endParaRPr kumimoji="1" lang="ja-JP" altLang="en-US" dirty="0"/>
          </a:p>
        </p:txBody>
      </p:sp>
    </p:spTree>
    <p:extLst>
      <p:ext uri="{BB962C8B-B14F-4D97-AF65-F5344CB8AC3E}">
        <p14:creationId xmlns:p14="http://schemas.microsoft.com/office/powerpoint/2010/main" val="66862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実験準備</a:t>
            </a:r>
            <a:endParaRPr lang="en-US" altLang="ja-JP" dirty="0" smtClean="0"/>
          </a:p>
          <a:p>
            <a:pPr lvl="1"/>
            <a:r>
              <a:rPr lang="ja-JP" altLang="ja-JP" dirty="0" smtClean="0"/>
              <a:t>複数</a:t>
            </a:r>
            <a:r>
              <a:rPr lang="ja-JP" altLang="ja-JP" dirty="0"/>
              <a:t>の問題（現在５）</a:t>
            </a:r>
          </a:p>
          <a:p>
            <a:pPr lvl="1"/>
            <a:r>
              <a:rPr lang="ja-JP" altLang="ja-JP" dirty="0" smtClean="0"/>
              <a:t>難易度</a:t>
            </a:r>
            <a:r>
              <a:rPr lang="ja-JP" altLang="ja-JP" dirty="0"/>
              <a:t>毎の比較（簡単普通難しい）</a:t>
            </a:r>
          </a:p>
          <a:p>
            <a:pPr lvl="1"/>
            <a:r>
              <a:rPr lang="ja-JP" altLang="ja-JP" dirty="0" smtClean="0"/>
              <a:t>簡単</a:t>
            </a:r>
            <a:r>
              <a:rPr lang="ja-JP" altLang="ja-JP" dirty="0"/>
              <a:t>：同じカテゴリーより出題</a:t>
            </a:r>
            <a:r>
              <a:rPr lang="ja-JP" altLang="ja-JP" dirty="0" smtClean="0"/>
              <a:t>される３</a:t>
            </a:r>
            <a:r>
              <a:rPr lang="ja-JP" altLang="ja-JP" dirty="0"/>
              <a:t>問</a:t>
            </a:r>
          </a:p>
          <a:p>
            <a:pPr lvl="1"/>
            <a:r>
              <a:rPr lang="ja-JP" altLang="ja-JP" dirty="0" smtClean="0"/>
              <a:t>普通</a:t>
            </a:r>
            <a:r>
              <a:rPr lang="ja-JP" altLang="ja-JP" dirty="0"/>
              <a:t>：同じカテゴリーより出題</a:t>
            </a:r>
            <a:r>
              <a:rPr lang="ja-JP" altLang="ja-JP" dirty="0" smtClean="0"/>
              <a:t>される６</a:t>
            </a:r>
            <a:r>
              <a:rPr lang="ja-JP" altLang="ja-JP" dirty="0"/>
              <a:t>問</a:t>
            </a:r>
          </a:p>
          <a:p>
            <a:pPr lvl="1"/>
            <a:r>
              <a:rPr lang="ja-JP" altLang="ja-JP" dirty="0" smtClean="0"/>
              <a:t>難しい</a:t>
            </a:r>
            <a:r>
              <a:rPr lang="ja-JP" altLang="ja-JP" dirty="0"/>
              <a:t>：異なるカテゴリーより出題される問題３問</a:t>
            </a:r>
          </a:p>
          <a:p>
            <a:endParaRPr lang="en-US" altLang="ja-JP" dirty="0" smtClean="0"/>
          </a:p>
          <a:p>
            <a:r>
              <a:rPr lang="ja-JP" altLang="ja-JP" dirty="0" smtClean="0"/>
              <a:t>判断</a:t>
            </a:r>
            <a:r>
              <a:rPr lang="ja-JP" altLang="ja-JP" dirty="0"/>
              <a:t>する基準</a:t>
            </a:r>
          </a:p>
          <a:p>
            <a:pPr lvl="1"/>
            <a:r>
              <a:rPr lang="ja-JP" altLang="ja-JP" dirty="0" smtClean="0"/>
              <a:t>正解</a:t>
            </a:r>
            <a:r>
              <a:rPr lang="ja-JP" altLang="ja-JP" dirty="0"/>
              <a:t>となる解答が選択肢に入っている</a:t>
            </a:r>
          </a:p>
          <a:p>
            <a:pPr lvl="1"/>
            <a:r>
              <a:rPr lang="ja-JP" altLang="ja-JP" dirty="0" smtClean="0"/>
              <a:t>同一</a:t>
            </a:r>
            <a:r>
              <a:rPr lang="ja-JP" altLang="ja-JP" dirty="0"/>
              <a:t>の選択問題内で選択肢が複数かぶっていない</a:t>
            </a:r>
          </a:p>
          <a:p>
            <a:pPr lvl="1"/>
            <a:r>
              <a:rPr lang="ja-JP" altLang="ja-JP" dirty="0" smtClean="0"/>
              <a:t>ブロックプログラミング</a:t>
            </a:r>
            <a:r>
              <a:rPr lang="ja-JP" altLang="ja-JP" dirty="0"/>
              <a:t>より解答が推測できる</a:t>
            </a:r>
          </a:p>
          <a:p>
            <a:endParaRPr lang="ja-JP" altLang="ja-JP" dirty="0"/>
          </a:p>
          <a:p>
            <a:endParaRPr kumimoji="1" lang="ja-JP" altLang="en-US" dirty="0"/>
          </a:p>
        </p:txBody>
      </p:sp>
    </p:spTree>
    <p:extLst>
      <p:ext uri="{BB962C8B-B14F-4D97-AF65-F5344CB8AC3E}">
        <p14:creationId xmlns:p14="http://schemas.microsoft.com/office/powerpoint/2010/main" val="364671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出題された内容例</a:t>
            </a:r>
            <a:endParaRPr kumimoji="1" lang="ja-JP" altLang="en-US" dirty="0"/>
          </a:p>
        </p:txBody>
      </p:sp>
      <p:sp>
        <p:nvSpPr>
          <p:cNvPr id="3" name="コンテンツ プレースホルダー 2"/>
          <p:cNvSpPr>
            <a:spLocks noGrp="1"/>
          </p:cNvSpPr>
          <p:nvPr>
            <p:ph idx="1"/>
          </p:nvPr>
        </p:nvSpPr>
        <p:spPr>
          <a:xfrm>
            <a:off x="838200" y="1876425"/>
            <a:ext cx="10515600" cy="4351338"/>
          </a:xfrm>
        </p:spPr>
        <p:txBody>
          <a:bodyPr/>
          <a:lstStyle/>
          <a:p>
            <a:r>
              <a:rPr kumimoji="1" lang="ja-JP" altLang="en-US" dirty="0" smtClean="0"/>
              <a:t>実際に生成された選択肢</a:t>
            </a:r>
            <a:r>
              <a:rPr lang="ja-JP" altLang="en-US" dirty="0" smtClean="0"/>
              <a:t>と解答</a:t>
            </a:r>
            <a:r>
              <a:rPr lang="en-US" altLang="ja-JP" dirty="0" smtClean="0"/>
              <a:t>:</a:t>
            </a:r>
            <a:r>
              <a:rPr lang="ja-JP" altLang="en-US" dirty="0" smtClean="0"/>
              <a:t>（選択</a:t>
            </a:r>
            <a:r>
              <a:rPr lang="en-US" altLang="ja-JP" dirty="0" smtClean="0"/>
              <a:t>1,</a:t>
            </a:r>
            <a:r>
              <a:rPr lang="ja-JP" altLang="en-US" dirty="0" smtClean="0"/>
              <a:t>選択肢</a:t>
            </a:r>
            <a:r>
              <a:rPr lang="en-US" altLang="ja-JP" dirty="0" smtClean="0"/>
              <a:t>N)</a:t>
            </a:r>
            <a:r>
              <a:rPr lang="ja-JP" altLang="en-US" dirty="0" smtClean="0"/>
              <a:t>：解答</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90504831"/>
              </p:ext>
            </p:extLst>
          </p:nvPr>
        </p:nvGraphicFramePr>
        <p:xfrm>
          <a:off x="1722967" y="2489200"/>
          <a:ext cx="8301567" cy="3318933"/>
        </p:xfrm>
        <a:graphic>
          <a:graphicData uri="http://schemas.openxmlformats.org/drawingml/2006/table">
            <a:tbl>
              <a:tblPr>
                <a:tableStyleId>{5C22544A-7EE6-4342-B048-85BDC9FD1C3A}</a:tableStyleId>
              </a:tblPr>
              <a:tblGrid>
                <a:gridCol w="1368716">
                  <a:extLst>
                    <a:ext uri="{9D8B030D-6E8A-4147-A177-3AD203B41FA5}">
                      <a16:colId xmlns:a16="http://schemas.microsoft.com/office/drawing/2014/main" val="315266070"/>
                    </a:ext>
                  </a:extLst>
                </a:gridCol>
                <a:gridCol w="1874547">
                  <a:extLst>
                    <a:ext uri="{9D8B030D-6E8A-4147-A177-3AD203B41FA5}">
                      <a16:colId xmlns:a16="http://schemas.microsoft.com/office/drawing/2014/main" val="1651334333"/>
                    </a:ext>
                  </a:extLst>
                </a:gridCol>
                <a:gridCol w="773623">
                  <a:extLst>
                    <a:ext uri="{9D8B030D-6E8A-4147-A177-3AD203B41FA5}">
                      <a16:colId xmlns:a16="http://schemas.microsoft.com/office/drawing/2014/main" val="1104538847"/>
                    </a:ext>
                  </a:extLst>
                </a:gridCol>
                <a:gridCol w="773623">
                  <a:extLst>
                    <a:ext uri="{9D8B030D-6E8A-4147-A177-3AD203B41FA5}">
                      <a16:colId xmlns:a16="http://schemas.microsoft.com/office/drawing/2014/main" val="4231340781"/>
                    </a:ext>
                  </a:extLst>
                </a:gridCol>
                <a:gridCol w="773623">
                  <a:extLst>
                    <a:ext uri="{9D8B030D-6E8A-4147-A177-3AD203B41FA5}">
                      <a16:colId xmlns:a16="http://schemas.microsoft.com/office/drawing/2014/main" val="1242070162"/>
                    </a:ext>
                  </a:extLst>
                </a:gridCol>
                <a:gridCol w="773623">
                  <a:extLst>
                    <a:ext uri="{9D8B030D-6E8A-4147-A177-3AD203B41FA5}">
                      <a16:colId xmlns:a16="http://schemas.microsoft.com/office/drawing/2014/main" val="2495102207"/>
                    </a:ext>
                  </a:extLst>
                </a:gridCol>
                <a:gridCol w="773623">
                  <a:extLst>
                    <a:ext uri="{9D8B030D-6E8A-4147-A177-3AD203B41FA5}">
                      <a16:colId xmlns:a16="http://schemas.microsoft.com/office/drawing/2014/main" val="1619122244"/>
                    </a:ext>
                  </a:extLst>
                </a:gridCol>
                <a:gridCol w="1190189">
                  <a:extLst>
                    <a:ext uri="{9D8B030D-6E8A-4147-A177-3AD203B41FA5}">
                      <a16:colId xmlns:a16="http://schemas.microsoft.com/office/drawing/2014/main" val="3142593080"/>
                    </a:ext>
                  </a:extLst>
                </a:gridCol>
              </a:tblGrid>
              <a:tr h="331893">
                <a:tc>
                  <a:txBody>
                    <a:bodyPr/>
                    <a:lstStyle/>
                    <a:p>
                      <a:pPr algn="l" fontAlgn="b"/>
                      <a:r>
                        <a:rPr lang="ja-JP" altLang="en-US" sz="1100" u="none" strike="noStrike">
                          <a:effectLst/>
                        </a:rPr>
                        <a:t>問題ファイル</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難易度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設問２</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設問４</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設問５</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718434107"/>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簡単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dirty="0">
                          <a:effectLst/>
                        </a:rPr>
                        <a:t>&lt;,&gt;,&lt;=,&gt;=,==,!= : &gt;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&gt;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4591842"/>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普通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for,while,do : for</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&lt;=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(if,else,switch):if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37816575"/>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難しい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dirty="0">
                          <a:effectLst/>
                        </a:rPr>
                        <a:t>true,=,replace : =</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function,textReplace,&lt;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textReplace,atan2,if : 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97914627"/>
                  </a:ext>
                </a:extLst>
              </a:tr>
            </a:tbl>
          </a:graphicData>
        </a:graphic>
      </p:graphicFrame>
      <p:sp>
        <p:nvSpPr>
          <p:cNvPr id="6" name="テキスト ボックス 5"/>
          <p:cNvSpPr txBox="1"/>
          <p:nvPr/>
        </p:nvSpPr>
        <p:spPr>
          <a:xfrm>
            <a:off x="4876800" y="6043097"/>
            <a:ext cx="2946400" cy="369332"/>
          </a:xfrm>
          <a:prstGeom prst="rect">
            <a:avLst/>
          </a:prstGeom>
          <a:noFill/>
        </p:spPr>
        <p:txBody>
          <a:bodyPr wrap="square" rtlCol="0">
            <a:spAutoFit/>
          </a:bodyPr>
          <a:lstStyle/>
          <a:p>
            <a:r>
              <a:rPr lang="ja-JP" altLang="en-US" dirty="0"/>
              <a:t>出題</a:t>
            </a:r>
            <a:r>
              <a:rPr lang="ja-JP" altLang="en-US" dirty="0" smtClean="0"/>
              <a:t>内容</a:t>
            </a:r>
            <a:endParaRPr kumimoji="1" lang="ja-JP" altLang="en-US" dirty="0"/>
          </a:p>
        </p:txBody>
      </p:sp>
    </p:spTree>
    <p:extLst>
      <p:ext uri="{BB962C8B-B14F-4D97-AF65-F5344CB8AC3E}">
        <p14:creationId xmlns:p14="http://schemas.microsoft.com/office/powerpoint/2010/main" val="42755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8338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角丸四角形 27"/>
          <p:cNvSpPr/>
          <p:nvPr/>
        </p:nvSpPr>
        <p:spPr>
          <a:xfrm>
            <a:off x="2715272" y="433137"/>
            <a:ext cx="7054712" cy="59676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4" name="スマイル 3"/>
          <p:cNvSpPr/>
          <p:nvPr/>
        </p:nvSpPr>
        <p:spPr>
          <a:xfrm>
            <a:off x="10846749" y="2207188"/>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 name="スマイル 4"/>
          <p:cNvSpPr/>
          <p:nvPr/>
        </p:nvSpPr>
        <p:spPr>
          <a:xfrm>
            <a:off x="0" y="2367466"/>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179284" y="1816912"/>
            <a:ext cx="1676400" cy="369332"/>
          </a:xfrm>
          <a:prstGeom prst="rect">
            <a:avLst/>
          </a:prstGeom>
          <a:noFill/>
        </p:spPr>
        <p:txBody>
          <a:bodyPr wrap="square" rtlCol="0">
            <a:spAutoFit/>
          </a:bodyPr>
          <a:lstStyle/>
          <a:p>
            <a:r>
              <a:rPr kumimoji="1" lang="ja-JP" altLang="en-US" dirty="0" smtClean="0"/>
              <a:t>学習者</a:t>
            </a:r>
            <a:endParaRPr kumimoji="1" lang="ja-JP" altLang="en-US" dirty="0"/>
          </a:p>
        </p:txBody>
      </p:sp>
      <p:sp>
        <p:nvSpPr>
          <p:cNvPr id="7" name="テキスト ボックス 6"/>
          <p:cNvSpPr txBox="1"/>
          <p:nvPr/>
        </p:nvSpPr>
        <p:spPr>
          <a:xfrm>
            <a:off x="11181390" y="1784725"/>
            <a:ext cx="1930400" cy="369332"/>
          </a:xfrm>
          <a:prstGeom prst="rect">
            <a:avLst/>
          </a:prstGeom>
          <a:noFill/>
        </p:spPr>
        <p:txBody>
          <a:bodyPr wrap="square" rtlCol="0">
            <a:spAutoFit/>
          </a:bodyPr>
          <a:lstStyle/>
          <a:p>
            <a:r>
              <a:rPr kumimoji="1" lang="ja-JP" altLang="en-US" dirty="0" smtClean="0"/>
              <a:t>教師</a:t>
            </a:r>
            <a:endParaRPr kumimoji="1" lang="ja-JP" altLang="en-US" dirty="0"/>
          </a:p>
        </p:txBody>
      </p:sp>
      <p:sp>
        <p:nvSpPr>
          <p:cNvPr id="8" name="円柱 7"/>
          <p:cNvSpPr/>
          <p:nvPr/>
        </p:nvSpPr>
        <p:spPr>
          <a:xfrm>
            <a:off x="8118984" y="2367466"/>
            <a:ext cx="1496654" cy="1625677"/>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118984" y="3016661"/>
            <a:ext cx="1651000" cy="369332"/>
          </a:xfrm>
          <a:prstGeom prst="rect">
            <a:avLst/>
          </a:prstGeom>
          <a:noFill/>
        </p:spPr>
        <p:txBody>
          <a:bodyPr wrap="square" rtlCol="0">
            <a:spAutoFit/>
          </a:bodyPr>
          <a:lstStyle/>
          <a:p>
            <a:r>
              <a:rPr kumimoji="1" lang="ja-JP" altLang="en-US" dirty="0" smtClean="0"/>
              <a:t>問題ファイル</a:t>
            </a:r>
            <a:endParaRPr kumimoji="1" lang="ja-JP" altLang="en-US" dirty="0"/>
          </a:p>
        </p:txBody>
      </p:sp>
      <p:sp>
        <p:nvSpPr>
          <p:cNvPr id="10" name="右矢印 9"/>
          <p:cNvSpPr/>
          <p:nvPr/>
        </p:nvSpPr>
        <p:spPr>
          <a:xfrm rot="10800000">
            <a:off x="9876728" y="2559027"/>
            <a:ext cx="880413" cy="521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944815" y="3266058"/>
            <a:ext cx="1338828" cy="1200329"/>
          </a:xfrm>
          <a:prstGeom prst="rect">
            <a:avLst/>
          </a:prstGeom>
          <a:noFill/>
        </p:spPr>
        <p:txBody>
          <a:bodyPr wrap="none" rtlCol="0">
            <a:spAutoFit/>
          </a:bodyPr>
          <a:lstStyle/>
          <a:p>
            <a:r>
              <a:rPr lang="ja-JP" altLang="en-US" dirty="0" smtClean="0"/>
              <a:t>コード</a:t>
            </a:r>
            <a:r>
              <a:rPr lang="ja-JP" altLang="en-US" dirty="0"/>
              <a:t>，</a:t>
            </a:r>
            <a:endParaRPr lang="en-US" altLang="ja-JP" dirty="0" smtClean="0"/>
          </a:p>
          <a:p>
            <a:r>
              <a:rPr kumimoji="1" lang="ja-JP" altLang="en-US" dirty="0"/>
              <a:t>問題</a:t>
            </a:r>
            <a:r>
              <a:rPr kumimoji="1" lang="ja-JP" altLang="en-US" dirty="0" smtClean="0"/>
              <a:t>文，</a:t>
            </a:r>
            <a:endParaRPr kumimoji="1" lang="en-US" altLang="ja-JP" dirty="0" smtClean="0"/>
          </a:p>
          <a:p>
            <a:r>
              <a:rPr lang="ja-JP" altLang="en-US" dirty="0" smtClean="0"/>
              <a:t>実行結果，</a:t>
            </a:r>
            <a:endParaRPr lang="en-US" altLang="ja-JP" dirty="0" smtClean="0"/>
          </a:p>
          <a:p>
            <a:r>
              <a:rPr lang="ja-JP" altLang="en-US" dirty="0" smtClean="0"/>
              <a:t>の入力</a:t>
            </a:r>
            <a:endParaRPr kumimoji="1" lang="ja-JP" altLang="en-US" dirty="0"/>
          </a:p>
        </p:txBody>
      </p:sp>
      <p:sp>
        <p:nvSpPr>
          <p:cNvPr id="12" name="円柱 11"/>
          <p:cNvSpPr/>
          <p:nvPr/>
        </p:nvSpPr>
        <p:spPr>
          <a:xfrm>
            <a:off x="6390985" y="4798575"/>
            <a:ext cx="2315942" cy="1441947"/>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514975" y="5473490"/>
            <a:ext cx="2262158" cy="369332"/>
          </a:xfrm>
          <a:prstGeom prst="rect">
            <a:avLst/>
          </a:prstGeom>
          <a:noFill/>
        </p:spPr>
        <p:txBody>
          <a:bodyPr wrap="none" rtlCol="0">
            <a:spAutoFit/>
          </a:bodyPr>
          <a:lstStyle/>
          <a:p>
            <a:r>
              <a:rPr kumimoji="1" lang="ja-JP" altLang="en-US" dirty="0" smtClean="0"/>
              <a:t>カテゴリーグループ</a:t>
            </a:r>
            <a:endParaRPr kumimoji="1" lang="ja-JP" altLang="en-US" dirty="0"/>
          </a:p>
        </p:txBody>
      </p:sp>
      <p:sp>
        <p:nvSpPr>
          <p:cNvPr id="14" name="左矢印 13"/>
          <p:cNvSpPr/>
          <p:nvPr/>
        </p:nvSpPr>
        <p:spPr>
          <a:xfrm>
            <a:off x="6585987" y="2919080"/>
            <a:ext cx="1143532" cy="545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屈折矢印 14"/>
          <p:cNvSpPr/>
          <p:nvPr/>
        </p:nvSpPr>
        <p:spPr>
          <a:xfrm rot="16200000">
            <a:off x="6629449" y="3514531"/>
            <a:ext cx="1056607" cy="1143532"/>
          </a:xfrm>
          <a:prstGeom prst="bentUpArrow">
            <a:avLst>
              <a:gd name="adj1" fmla="val 25000"/>
              <a:gd name="adj2" fmla="val 2339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額縁 15"/>
          <p:cNvSpPr/>
          <p:nvPr/>
        </p:nvSpPr>
        <p:spPr>
          <a:xfrm>
            <a:off x="3096609" y="2367466"/>
            <a:ext cx="3023203" cy="1764666"/>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3532158" y="3014674"/>
            <a:ext cx="2002551" cy="523220"/>
          </a:xfrm>
          <a:prstGeom prst="rect">
            <a:avLst/>
          </a:prstGeom>
          <a:noFill/>
        </p:spPr>
        <p:txBody>
          <a:bodyPr wrap="square" rtlCol="0">
            <a:spAutoFit/>
          </a:bodyPr>
          <a:lstStyle/>
          <a:p>
            <a:r>
              <a:rPr kumimoji="1" lang="ja-JP" altLang="en-US" sz="2800" dirty="0" smtClean="0">
                <a:ln w="0"/>
                <a:effectLst>
                  <a:outerShdw blurRad="38100" dist="19050" dir="2700000" algn="tl" rotWithShape="0">
                    <a:schemeClr val="dk1">
                      <a:alpha val="40000"/>
                    </a:schemeClr>
                  </a:outerShdw>
                </a:effectLst>
              </a:rPr>
              <a:t>穴埋め問題</a:t>
            </a:r>
            <a:endParaRPr kumimoji="1" lang="ja-JP" altLang="en-US" sz="2800" dirty="0">
              <a:ln w="0"/>
              <a:effectLst>
                <a:outerShdw blurRad="38100" dist="19050" dir="2700000" algn="tl" rotWithShape="0">
                  <a:schemeClr val="dk1">
                    <a:alpha val="40000"/>
                  </a:schemeClr>
                </a:outerShdw>
              </a:effectLst>
            </a:endParaRPr>
          </a:p>
        </p:txBody>
      </p:sp>
      <p:sp>
        <p:nvSpPr>
          <p:cNvPr id="18" name="テキスト ボックス 17"/>
          <p:cNvSpPr txBox="1"/>
          <p:nvPr/>
        </p:nvSpPr>
        <p:spPr>
          <a:xfrm>
            <a:off x="6469589" y="2449953"/>
            <a:ext cx="1338828" cy="369332"/>
          </a:xfrm>
          <a:prstGeom prst="rect">
            <a:avLst/>
          </a:prstGeom>
          <a:noFill/>
        </p:spPr>
        <p:txBody>
          <a:bodyPr wrap="none" rtlCol="0">
            <a:spAutoFit/>
          </a:bodyPr>
          <a:lstStyle/>
          <a:p>
            <a:r>
              <a:rPr kumimoji="1" lang="ja-JP" altLang="en-US" dirty="0" smtClean="0"/>
              <a:t>問題の生成</a:t>
            </a:r>
            <a:endParaRPr kumimoji="1" lang="ja-JP" altLang="en-US" dirty="0"/>
          </a:p>
        </p:txBody>
      </p:sp>
      <p:sp>
        <p:nvSpPr>
          <p:cNvPr id="21" name="下矢印 20"/>
          <p:cNvSpPr/>
          <p:nvPr/>
        </p:nvSpPr>
        <p:spPr>
          <a:xfrm rot="5400000">
            <a:off x="1680035" y="2857693"/>
            <a:ext cx="531258" cy="105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1746106" y="2228660"/>
            <a:ext cx="513706" cy="11413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590690" y="2189239"/>
            <a:ext cx="646331" cy="369332"/>
          </a:xfrm>
          <a:prstGeom prst="rect">
            <a:avLst/>
          </a:prstGeom>
          <a:noFill/>
        </p:spPr>
        <p:txBody>
          <a:bodyPr wrap="none" rtlCol="0">
            <a:spAutoFit/>
          </a:bodyPr>
          <a:lstStyle/>
          <a:p>
            <a:r>
              <a:rPr kumimoji="1" lang="ja-JP" altLang="en-US" dirty="0" smtClean="0"/>
              <a:t>解答</a:t>
            </a:r>
            <a:endParaRPr kumimoji="1" lang="ja-JP" altLang="en-US" dirty="0"/>
          </a:p>
        </p:txBody>
      </p:sp>
      <p:sp>
        <p:nvSpPr>
          <p:cNvPr id="24" name="テキスト ボックス 23"/>
          <p:cNvSpPr txBox="1"/>
          <p:nvPr/>
        </p:nvSpPr>
        <p:spPr>
          <a:xfrm>
            <a:off x="1590147" y="3908293"/>
            <a:ext cx="877163" cy="646331"/>
          </a:xfrm>
          <a:prstGeom prst="rect">
            <a:avLst/>
          </a:prstGeom>
          <a:noFill/>
        </p:spPr>
        <p:txBody>
          <a:bodyPr wrap="none" rtlCol="0">
            <a:spAutoFit/>
          </a:bodyPr>
          <a:lstStyle/>
          <a:p>
            <a:r>
              <a:rPr kumimoji="1" lang="ja-JP" altLang="en-US" dirty="0" smtClean="0"/>
              <a:t>出題，</a:t>
            </a:r>
            <a:endParaRPr kumimoji="1" lang="en-US" altLang="ja-JP" dirty="0" smtClean="0"/>
          </a:p>
          <a:p>
            <a:r>
              <a:rPr lang="ja-JP" altLang="en-US" dirty="0"/>
              <a:t>解説</a:t>
            </a:r>
            <a:endParaRPr kumimoji="1" lang="ja-JP" altLang="en-US" dirty="0"/>
          </a:p>
        </p:txBody>
      </p:sp>
      <p:sp>
        <p:nvSpPr>
          <p:cNvPr id="29" name="下カーブ矢印 28"/>
          <p:cNvSpPr/>
          <p:nvPr/>
        </p:nvSpPr>
        <p:spPr>
          <a:xfrm>
            <a:off x="3955982" y="1251284"/>
            <a:ext cx="5053263" cy="9559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p:cNvSpPr txBox="1"/>
          <p:nvPr/>
        </p:nvSpPr>
        <p:spPr>
          <a:xfrm>
            <a:off x="5684759" y="788571"/>
            <a:ext cx="1569660" cy="369332"/>
          </a:xfrm>
          <a:prstGeom prst="rect">
            <a:avLst/>
          </a:prstGeom>
          <a:noFill/>
        </p:spPr>
        <p:txBody>
          <a:bodyPr wrap="none" rtlCol="0">
            <a:spAutoFit/>
          </a:bodyPr>
          <a:lstStyle/>
          <a:p>
            <a:r>
              <a:rPr lang="ja-JP" altLang="en-US" dirty="0"/>
              <a:t>問題</a:t>
            </a:r>
            <a:r>
              <a:rPr lang="ja-JP" altLang="en-US" dirty="0" smtClean="0"/>
              <a:t>の再生成</a:t>
            </a:r>
            <a:endParaRPr kumimoji="1" lang="ja-JP" altLang="en-US" dirty="0"/>
          </a:p>
        </p:txBody>
      </p:sp>
      <p:sp>
        <p:nvSpPr>
          <p:cNvPr id="31" name="正方形/長方形 30"/>
          <p:cNvSpPr/>
          <p:nvPr/>
        </p:nvSpPr>
        <p:spPr>
          <a:xfrm>
            <a:off x="179284" y="63805"/>
            <a:ext cx="2231347" cy="369332"/>
          </a:xfrm>
          <a:prstGeom prst="rect">
            <a:avLst/>
          </a:prstGeom>
        </p:spPr>
        <p:txBody>
          <a:bodyPr wrap="square">
            <a:spAutoFit/>
          </a:bodyPr>
          <a:lstStyle/>
          <a:p>
            <a:r>
              <a:rPr lang="ja-JP" altLang="en-US" dirty="0">
                <a:latin typeface="Consolas" panose="020B0609020204030204" pitchFamily="49" charset="0"/>
              </a:rPr>
              <a:t>提案内容の概要図</a:t>
            </a:r>
            <a:endParaRPr lang="ja-JP" altLang="en-US" b="0" dirty="0">
              <a:effectLst/>
              <a:latin typeface="Consolas" panose="020B0609020204030204" pitchFamily="49" charset="0"/>
            </a:endParaRPr>
          </a:p>
        </p:txBody>
      </p:sp>
    </p:spTree>
    <p:extLst>
      <p:ext uri="{BB962C8B-B14F-4D97-AF65-F5344CB8AC3E}">
        <p14:creationId xmlns:p14="http://schemas.microsoft.com/office/powerpoint/2010/main" val="5819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ブロックプログラミングとコード生成部の</a:t>
            </a:r>
            <a:r>
              <a:rPr lang="en-US" altLang="ja-JP" dirty="0"/>
              <a:t>UI</a:t>
            </a:r>
            <a:r>
              <a:rPr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5578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515600" cy="1325563"/>
          </a:xfrm>
        </p:spPr>
        <p:txBody>
          <a:bodyPr/>
          <a:lstStyle/>
          <a:p>
            <a:r>
              <a:rPr lang="ja-JP" altLang="en-US" dirty="0"/>
              <a:t>選択穴埋め問題の</a:t>
            </a:r>
            <a:r>
              <a:rPr lang="ja-JP" altLang="en-US" dirty="0" smtClean="0"/>
              <a:t>例</a:t>
            </a:r>
            <a:endParaRPr kumimoji="1" lang="ja-JP" altLang="en-US" dirty="0"/>
          </a:p>
        </p:txBody>
      </p:sp>
      <p:pic>
        <p:nvPicPr>
          <p:cNvPr id="5" name="図 4"/>
          <p:cNvPicPr>
            <a:picLocks noChangeAspect="1"/>
          </p:cNvPicPr>
          <p:nvPr/>
        </p:nvPicPr>
        <p:blipFill>
          <a:blip r:embed="rId2"/>
          <a:stretch>
            <a:fillRect/>
          </a:stretch>
        </p:blipFill>
        <p:spPr>
          <a:xfrm>
            <a:off x="6081712" y="3338512"/>
            <a:ext cx="28575" cy="180975"/>
          </a:xfrm>
          <a:prstGeom prst="rect">
            <a:avLst/>
          </a:prstGeom>
        </p:spPr>
      </p:pic>
      <p:pic>
        <p:nvPicPr>
          <p:cNvPr id="7" name="図 6"/>
          <p:cNvPicPr>
            <a:picLocks noChangeAspect="1"/>
          </p:cNvPicPr>
          <p:nvPr/>
        </p:nvPicPr>
        <p:blipFill>
          <a:blip r:embed="rId3"/>
          <a:stretch>
            <a:fillRect/>
          </a:stretch>
        </p:blipFill>
        <p:spPr>
          <a:xfrm>
            <a:off x="2107933" y="1738312"/>
            <a:ext cx="6521717" cy="4351898"/>
          </a:xfrm>
          <a:prstGeom prst="rect">
            <a:avLst/>
          </a:prstGeom>
        </p:spPr>
      </p:pic>
    </p:spTree>
    <p:extLst>
      <p:ext uri="{BB962C8B-B14F-4D97-AF65-F5344CB8AC3E}">
        <p14:creationId xmlns:p14="http://schemas.microsoft.com/office/powerpoint/2010/main" val="377803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r>
              <a:rPr lang="ja-JP" altLang="ja-JP" dirty="0"/>
              <a:t>ブロックプログラミングと呼ばれる，プログラミング初級者を対象として論理的思考を鍛えるためにプログラミングの導入に利用されるシステムが存在する．これによりブロックを組み立てることで積み木の様にプログラミングを行える．一方，実際に運用されるシステム開発などでは，プログラミング言語を用いたコーディングが必要とされる．プログラミングの初級教育から中高等教育にかけて，論理的思考力からコーディング力の養成に円滑に移行できるような教育支援も考えていく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800"/>
              <a:t>2</a:t>
            </a:fld>
            <a:endParaRPr lang="ja-JP" altLang="en-US"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Tree>
    <p:extLst>
      <p:ext uri="{BB962C8B-B14F-4D97-AF65-F5344CB8AC3E}">
        <p14:creationId xmlns:p14="http://schemas.microsoft.com/office/powerpoint/2010/main" val="13630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spTree>
    <p:extLst>
      <p:ext uri="{BB962C8B-B14F-4D97-AF65-F5344CB8AC3E}">
        <p14:creationId xmlns:p14="http://schemas.microsoft.com/office/powerpoint/2010/main" val="26442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 XML</a:t>
            </a:r>
            <a:r>
              <a:rPr lang="ja-JP" altLang="ja-JP" dirty="0"/>
              <a:t>状態のコードから</a:t>
            </a:r>
            <a:r>
              <a:rPr lang="en-US" altLang="ja-JP" dirty="0"/>
              <a:t>JavaScript</a:t>
            </a:r>
            <a:r>
              <a:rPr lang="ja-JP" altLang="ja-JP" dirty="0"/>
              <a:t>コードを生成する．</a:t>
            </a:r>
          </a:p>
          <a:p>
            <a:pPr marL="0" indent="0">
              <a:buNone/>
            </a:pPr>
            <a:r>
              <a:rPr lang="en-US" altLang="ja-JP" dirty="0"/>
              <a:t>Step-2:</a:t>
            </a:r>
            <a:r>
              <a:rPr lang="ja-JP" altLang="ja-JP" dirty="0"/>
              <a:t>難易度によって選択問題に利用されるワード，問題数を選択する．</a:t>
            </a:r>
          </a:p>
          <a:p>
            <a:pPr marL="0" indent="0">
              <a:buNone/>
            </a:pPr>
            <a:r>
              <a:rPr lang="en-US" altLang="ja-JP" dirty="0"/>
              <a:t>Step-3:JavaScript</a:t>
            </a:r>
            <a:r>
              <a:rPr lang="ja-JP" altLang="ja-JP" dirty="0"/>
              <a:t>コードから選択問題を自動生成する．</a:t>
            </a:r>
          </a:p>
          <a:p>
            <a:pPr marL="0" indent="0">
              <a:buNone/>
            </a:pPr>
            <a:r>
              <a:rPr lang="en-US" altLang="ja-JP" dirty="0"/>
              <a:t>Step-4:</a:t>
            </a:r>
            <a:r>
              <a:rPr lang="ja-JP" altLang="ja-JP" dirty="0"/>
              <a:t>解答の正誤を判別する．</a:t>
            </a:r>
          </a:p>
          <a:p>
            <a:pPr marL="0" indent="0">
              <a:buNone/>
            </a:pPr>
            <a:r>
              <a:rPr lang="en-US" altLang="ja-JP" dirty="0"/>
              <a:t>Step-5:</a:t>
            </a:r>
            <a:r>
              <a:rPr lang="ja-JP" altLang="ja-JP" dirty="0"/>
              <a:t>誤答の解説を行う．</a:t>
            </a:r>
          </a:p>
          <a:p>
            <a:pPr marL="0" indent="0">
              <a:buNone/>
            </a:pPr>
            <a:r>
              <a:rPr lang="en-US" altLang="ja-JP" dirty="0"/>
              <a:t>Step-6: Step-2</a:t>
            </a:r>
            <a:r>
              <a:rPr lang="ja-JP" altLang="ja-JP" dirty="0"/>
              <a:t>に戻る．</a:t>
            </a:r>
          </a:p>
          <a:p>
            <a:endParaRPr kumimoji="1" lang="ja-JP" altLang="en-US" dirty="0"/>
          </a:p>
        </p:txBody>
      </p:sp>
    </p:spTree>
    <p:extLst>
      <p:ext uri="{BB962C8B-B14F-4D97-AF65-F5344CB8AC3E}">
        <p14:creationId xmlns:p14="http://schemas.microsoft.com/office/powerpoint/2010/main" val="126218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a:t>Step-1:</a:t>
            </a:r>
            <a:r>
              <a:rPr lang="ja-JP" altLang="ja-JP" dirty="0"/>
              <a:t>コードを単語で区切り，既定のワードとマッチするかを判断し，ヒットした場所とワードを保存するリストを作成する．</a:t>
            </a:r>
          </a:p>
          <a:p>
            <a:pPr marL="0" indent="0">
              <a:buNone/>
            </a:pPr>
            <a:r>
              <a:rPr lang="en-US" altLang="ja-JP" dirty="0"/>
              <a:t>Step-2:</a:t>
            </a:r>
            <a:r>
              <a:rPr lang="ja-JP" altLang="ja-JP" dirty="0"/>
              <a:t>問題の生成数の数Ｎとワードがヒットした数Ｍを比較する．</a:t>
            </a:r>
          </a:p>
          <a:p>
            <a:pPr marL="0" indent="0">
              <a:buNone/>
            </a:pPr>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marL="0" indent="0">
              <a:buNone/>
            </a:pPr>
            <a:r>
              <a:rPr lang="en-US" altLang="ja-JP" dirty="0"/>
              <a:t>Step-4:</a:t>
            </a:r>
            <a:r>
              <a:rPr lang="ja-JP" altLang="ja-JP" dirty="0"/>
              <a:t>問題を生成することが決定したワードのヒットした場所をセレクトボックスに置換する．</a:t>
            </a:r>
          </a:p>
          <a:p>
            <a:pPr marL="0" indent="0">
              <a:buNone/>
            </a:pPr>
            <a:r>
              <a:rPr lang="en-US" altLang="ja-JP" dirty="0"/>
              <a:t>Step-5:</a:t>
            </a:r>
            <a:r>
              <a:rPr lang="ja-JP" altLang="ja-JP" dirty="0"/>
              <a:t>セレクトボックスの内容に選択式問題の解答を挿入し，オプションとして，正答の場合には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Tree>
    <p:extLst>
      <p:ext uri="{BB962C8B-B14F-4D97-AF65-F5344CB8AC3E}">
        <p14:creationId xmlns:p14="http://schemas.microsoft.com/office/powerpoint/2010/main" val="3507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カテゴリーとは，繰り返し命令カテゴリーで</a:t>
            </a:r>
            <a:r>
              <a:rPr lang="en-US" altLang="ja-JP" dirty="0"/>
              <a:t>for, while, do</a:t>
            </a:r>
            <a:r>
              <a:rPr lang="ja-JP" altLang="ja-JP" dirty="0"/>
              <a:t>など同じようなタイミングで利用されるキーワードのこと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Tree>
    <p:extLst>
      <p:ext uri="{BB962C8B-B14F-4D97-AF65-F5344CB8AC3E}">
        <p14:creationId xmlns:p14="http://schemas.microsoft.com/office/powerpoint/2010/main" val="246358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Tree>
    <p:extLst>
      <p:ext uri="{BB962C8B-B14F-4D97-AF65-F5344CB8AC3E}">
        <p14:creationId xmlns:p14="http://schemas.microsoft.com/office/powerpoint/2010/main" val="269533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Tree>
    <p:extLst>
      <p:ext uri="{BB962C8B-B14F-4D97-AF65-F5344CB8AC3E}">
        <p14:creationId xmlns:p14="http://schemas.microsoft.com/office/powerpoint/2010/main" val="2843667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1242</Words>
  <Application>Microsoft Office PowerPoint</Application>
  <PresentationFormat>ワイド画面</PresentationFormat>
  <Paragraphs>136</Paragraphs>
  <Slides>18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Consolas</vt:lpstr>
      <vt:lpstr>Office テーマ</vt:lpstr>
      <vt:lpstr>日本語環境ブロックプログラミングと連携したソースコードの穴埋め選択問題生成システム</vt:lpstr>
      <vt:lpstr>研究背景</vt:lpstr>
      <vt:lpstr>課題</vt:lpstr>
      <vt:lpstr>提案</vt:lpstr>
      <vt:lpstr>提案方式</vt:lpstr>
      <vt:lpstr>問題の自動生成</vt:lpstr>
      <vt:lpstr>生成される難易度</vt:lpstr>
      <vt:lpstr>採点</vt:lpstr>
      <vt:lpstr>解説</vt:lpstr>
      <vt:lpstr>問題の作成（教師）</vt:lpstr>
      <vt:lpstr>学習方法（学習者）</vt:lpstr>
      <vt:lpstr>実験</vt:lpstr>
      <vt:lpstr>実験</vt:lpstr>
      <vt:lpstr>出題された内容例</vt:lpstr>
      <vt:lpstr>PowerPoint プレゼンテーション</vt:lpstr>
      <vt:lpstr>PowerPoint プレゼンテーション</vt:lpstr>
      <vt:lpstr>ブロックプログラミングとコード生成部のUI図</vt:lpstr>
      <vt:lpstr>選択穴埋め問題の例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12</cp:revision>
  <dcterms:created xsi:type="dcterms:W3CDTF">2021-12-19T23:47:53Z</dcterms:created>
  <dcterms:modified xsi:type="dcterms:W3CDTF">2021-12-21T09:37:43Z</dcterms:modified>
</cp:coreProperties>
</file>