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6" r:id="rId2"/>
    <p:sldId id="257" r:id="rId3"/>
    <p:sldId id="260" r:id="rId4"/>
    <p:sldId id="258" r:id="rId5"/>
    <p:sldId id="259" r:id="rId6"/>
    <p:sldId id="262" r:id="rId7"/>
    <p:sldId id="265" r:id="rId8"/>
    <p:sldId id="261" r:id="rId9"/>
    <p:sldId id="263" r:id="rId10"/>
    <p:sldId id="266" r:id="rId11"/>
    <p:sldId id="264"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79162" autoAdjust="0"/>
  </p:normalViewPr>
  <p:slideViewPr>
    <p:cSldViewPr snapToGrid="0">
      <p:cViewPr varScale="1">
        <p:scale>
          <a:sx n="63" d="100"/>
          <a:sy n="63" d="100"/>
        </p:scale>
        <p:origin x="1376" y="32"/>
      </p:cViewPr>
      <p:guideLst/>
    </p:cSldViewPr>
  </p:slideViewPr>
  <p:outlineViewPr>
    <p:cViewPr>
      <p:scale>
        <a:sx n="33" d="100"/>
        <a:sy n="33" d="100"/>
      </p:scale>
      <p:origin x="0" y="-2916"/>
    </p:cViewPr>
  </p:outlineViewPr>
  <p:notesTextViewPr>
    <p:cViewPr>
      <p:scale>
        <a:sx n="150" d="100"/>
        <a:sy n="150" d="100"/>
      </p:scale>
      <p:origin x="0" y="-612"/>
    </p:cViewPr>
  </p:notesTextViewPr>
  <p:sorterViewPr>
    <p:cViewPr>
      <p:scale>
        <a:sx n="100" d="100"/>
        <a:sy n="100" d="100"/>
      </p:scale>
      <p:origin x="0" y="0"/>
    </p:cViewPr>
  </p:sorterViewPr>
  <p:notesViewPr>
    <p:cSldViewPr snapToGrid="0">
      <p:cViewPr varScale="1">
        <p:scale>
          <a:sx n="60" d="100"/>
          <a:sy n="60" d="100"/>
        </p:scale>
        <p:origin x="250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62F260-72E3-4D76-A7C3-2EDF244737A6}" type="datetimeFigureOut">
              <a:rPr kumimoji="1" lang="ja-JP" altLang="en-US" smtClean="0"/>
              <a:t>2021/7/22</a:t>
            </a:fld>
            <a:endParaRPr kumimoji="1" lang="ja-JP" altLang="en-US" dirty="0"/>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57724A-651D-4949-B180-094C8B03F759}" type="slidenum">
              <a:rPr kumimoji="1" lang="ja-JP" altLang="en-US" smtClean="0"/>
              <a:t>‹#›</a:t>
            </a:fld>
            <a:endParaRPr kumimoji="1" lang="ja-JP" altLang="en-US" dirty="0"/>
          </a:p>
        </p:txBody>
      </p:sp>
    </p:spTree>
    <p:extLst>
      <p:ext uri="{BB962C8B-B14F-4D97-AF65-F5344CB8AC3E}">
        <p14:creationId xmlns:p14="http://schemas.microsoft.com/office/powerpoint/2010/main" val="3471179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2021/7/22</a:t>
            </a:fld>
            <a:endParaRPr kumimoji="1" lang="ja-JP" altLang="en-US" dirty="0"/>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dirty="0"/>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dirty="0"/>
          </a:p>
        </p:txBody>
      </p:sp>
    </p:spTree>
    <p:extLst>
      <p:ext uri="{BB962C8B-B14F-4D97-AF65-F5344CB8AC3E}">
        <p14:creationId xmlns:p14="http://schemas.microsoft.com/office/powerpoint/2010/main" val="937322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dirty="0"/>
          </a:p>
        </p:txBody>
      </p:sp>
    </p:spTree>
    <p:extLst>
      <p:ext uri="{BB962C8B-B14F-4D97-AF65-F5344CB8AC3E}">
        <p14:creationId xmlns:p14="http://schemas.microsoft.com/office/powerpoint/2010/main" val="1095993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smtClean="0"/>
              <a:t>論理的思考を教えることを軽視する教育環境</a:t>
            </a:r>
            <a:endParaRPr kumimoji="1" lang="en-US" altLang="ja-JP" sz="1200" dirty="0" smtClean="0"/>
          </a:p>
          <a:p>
            <a:pPr marL="0" indent="0">
              <a:buNone/>
            </a:pPr>
            <a:r>
              <a:rPr lang="ja-JP" altLang="en-US" sz="1200" dirty="0" smtClean="0"/>
              <a:t>　→ただ問題文からユーザがブロックを組み合わせるだけでは論理的思考を身に着けるのは難しい</a:t>
            </a:r>
            <a:endParaRPr lang="en-US" altLang="ja-JP" sz="1200" dirty="0" smtClean="0"/>
          </a:p>
          <a:p>
            <a:pPr marL="0" indent="0">
              <a:buNone/>
            </a:pPr>
            <a:r>
              <a:rPr lang="ja-JP" altLang="en-US" sz="1200" dirty="0" smtClean="0"/>
              <a:t>　→チュートリアルのようなものや、ヒントなどを実装することで、論理的思考を身に着ける手助けになる</a:t>
            </a:r>
            <a:endParaRPr lang="en-US" altLang="ja-JP" sz="1200" dirty="0" smtClean="0"/>
          </a:p>
          <a:p>
            <a:pPr marL="0" indent="0">
              <a:buNone/>
            </a:pPr>
            <a:endParaRPr kumimoji="1" lang="en-US" altLang="ja-JP" sz="1200" dirty="0" smtClean="0"/>
          </a:p>
          <a:p>
            <a:r>
              <a:rPr lang="ja-JP" altLang="en-US" sz="1200" dirty="0" smtClean="0"/>
              <a:t>問題の穴埋め方式を採択する予定だが、ユーザのレベルに合わせる機能が実現されて</a:t>
            </a:r>
            <a:r>
              <a:rPr lang="ja-JP" altLang="en-US" sz="1200" dirty="0" smtClean="0"/>
              <a:t>いない</a:t>
            </a:r>
            <a:endParaRPr lang="en-US" altLang="ja-JP" sz="1200" dirty="0" smtClean="0"/>
          </a:p>
          <a:p>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→フローチャートやヒントなど問題を解く際に順序立てて考えられるシステムの考案が必要</a:t>
            </a:r>
            <a:endParaRPr kumimoji="1" lang="en-US" altLang="ja-JP" sz="12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5</a:t>
            </a:fld>
            <a:endParaRPr kumimoji="1" lang="ja-JP" altLang="en-US" dirty="0"/>
          </a:p>
        </p:txBody>
      </p:sp>
    </p:spTree>
    <p:extLst>
      <p:ext uri="{BB962C8B-B14F-4D97-AF65-F5344CB8AC3E}">
        <p14:creationId xmlns:p14="http://schemas.microsoft.com/office/powerpoint/2010/main" val="364110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dirty="0"/>
          </a:p>
        </p:txBody>
      </p:sp>
    </p:spTree>
    <p:extLst>
      <p:ext uri="{BB962C8B-B14F-4D97-AF65-F5344CB8AC3E}">
        <p14:creationId xmlns:p14="http://schemas.microsoft.com/office/powerpoint/2010/main" val="2128498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10</a:t>
            </a:fld>
            <a:endParaRPr kumimoji="1" lang="ja-JP" altLang="en-US" dirty="0"/>
          </a:p>
        </p:txBody>
      </p:sp>
    </p:spTree>
    <p:extLst>
      <p:ext uri="{BB962C8B-B14F-4D97-AF65-F5344CB8AC3E}">
        <p14:creationId xmlns:p14="http://schemas.microsoft.com/office/powerpoint/2010/main" val="27999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335E573-B421-42F4-AB5C-2F3D82120347}" type="datetime1">
              <a:rPr kumimoji="1" lang="ja-JP" altLang="en-US" smtClean="0"/>
              <a:t>2021/7/22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C0E558A-98ED-43ED-A5EF-95B14F8C4104}" type="datetime1">
              <a:rPr kumimoji="1" lang="ja-JP" altLang="en-US" smtClean="0"/>
              <a:t>2021/7/22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EFF5399-0718-4B2B-97EA-56D755853484}" type="datetime1">
              <a:rPr kumimoji="1" lang="ja-JP" altLang="en-US" smtClean="0"/>
              <a:t>2021/7/22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364310B-A730-4FDD-A52E-FCDA0D9CD090}" type="datetime1">
              <a:rPr kumimoji="1" lang="ja-JP" altLang="en-US" smtClean="0"/>
              <a:t>2021/7/22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EFF9BB4-F462-4009-9CDB-BE51CDCE36D2}" type="datetime1">
              <a:rPr kumimoji="1" lang="ja-JP" altLang="en-US" smtClean="0"/>
              <a:t>2021/7/22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616E83A-02B2-4E37-B901-916FC1ABA284}" type="datetime1">
              <a:rPr kumimoji="1" lang="ja-JP" altLang="en-US" smtClean="0"/>
              <a:t>2021/7/22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F30A100-A925-4562-8BAD-6D9DFB833C69}" type="datetime1">
              <a:rPr kumimoji="1" lang="ja-JP" altLang="en-US" smtClean="0"/>
              <a:t>2021/7/22</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B092801-85DE-4E2D-BB20-4CEFD3DE12D7}" type="datetime1">
              <a:rPr kumimoji="1" lang="ja-JP" altLang="en-US" smtClean="0"/>
              <a:t>2021/7/22</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C0B233-1262-4C80-939E-E1C0347ED250}" type="datetime1">
              <a:rPr kumimoji="1" lang="ja-JP" altLang="en-US" smtClean="0"/>
              <a:t>2021/7/22</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2654F1A-76CD-47D9-B513-65C1FA3EED3E}" type="datetime1">
              <a:rPr kumimoji="1" lang="ja-JP" altLang="en-US" smtClean="0"/>
              <a:t>2021/7/22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dirty="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261E7BE-EC7F-4989-A57E-EB9E1D8B8B4A}" type="datetime1">
              <a:rPr kumimoji="1" lang="ja-JP" altLang="en-US" smtClean="0"/>
              <a:t>2021/7/22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EBE1F-A560-407A-96D7-EDB5C3A8DEBD}" type="datetime1">
              <a:rPr kumimoji="1" lang="ja-JP" altLang="en-US" smtClean="0"/>
              <a:t>2021/7/22</a:t>
            </a:fld>
            <a:endParaRPr kumimoji="1" lang="ja-JP" alt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12963"/>
            <a:ext cx="7772400" cy="2387600"/>
          </a:xfrm>
        </p:spPr>
        <p:txBody>
          <a:bodyPr>
            <a:normAutofit/>
          </a:bodyPr>
          <a:lstStyle/>
          <a:p>
            <a:endParaRPr kumimoji="1" lang="ja-JP" altLang="en-US" dirty="0"/>
          </a:p>
        </p:txBody>
      </p:sp>
      <p:sp>
        <p:nvSpPr>
          <p:cNvPr id="3" name="サブタイトル 2"/>
          <p:cNvSpPr>
            <a:spLocks noGrp="1"/>
          </p:cNvSpPr>
          <p:nvPr>
            <p:ph type="subTitle" idx="1"/>
          </p:nvPr>
        </p:nvSpPr>
        <p:spPr>
          <a:xfrm>
            <a:off x="1143000" y="4700589"/>
            <a:ext cx="6858000" cy="1655762"/>
          </a:xfrm>
        </p:spPr>
        <p:txBody>
          <a:bodyPr/>
          <a:lstStyle/>
          <a:p>
            <a:r>
              <a:rPr kumimoji="1" lang="ja-JP" altLang="en-US" dirty="0"/>
              <a:t>学籍番号</a:t>
            </a:r>
            <a:r>
              <a:rPr kumimoji="1" lang="ja-JP" altLang="en-US" dirty="0" smtClean="0"/>
              <a:t>：１８２１１２１</a:t>
            </a:r>
            <a:endParaRPr kumimoji="1" lang="en-US" altLang="ja-JP" dirty="0" smtClean="0"/>
          </a:p>
          <a:p>
            <a:r>
              <a:rPr kumimoji="1" lang="ja-JP" altLang="en-US" dirty="0" smtClean="0"/>
              <a:t>氏名：島岡慎也</a:t>
            </a:r>
            <a:endParaRPr kumimoji="1" lang="en-US" altLang="ja-JP" dirty="0"/>
          </a:p>
          <a:p>
            <a:r>
              <a:rPr lang="ja-JP" altLang="en-US" dirty="0"/>
              <a:t>指導教員：鷹野 孝典 教授</a:t>
            </a:r>
          </a:p>
          <a:p>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mtClean="0"/>
              <a:t>1</a:t>
            </a:fld>
            <a:endParaRPr kumimoji="1" lang="ja-JP" altLang="en-US" dirty="0"/>
          </a:p>
        </p:txBody>
      </p:sp>
      <p:sp>
        <p:nvSpPr>
          <p:cNvPr id="4" name="テキスト ボックス 3"/>
          <p:cNvSpPr txBox="1"/>
          <p:nvPr/>
        </p:nvSpPr>
        <p:spPr>
          <a:xfrm>
            <a:off x="5447154" y="1122363"/>
            <a:ext cx="3696846" cy="300082"/>
          </a:xfrm>
          <a:prstGeom prst="rect">
            <a:avLst/>
          </a:prstGeom>
          <a:noFill/>
        </p:spPr>
        <p:txBody>
          <a:bodyPr wrap="none" rtlCol="0">
            <a:spAutoFit/>
          </a:bodyPr>
          <a:lstStyle/>
          <a:p>
            <a:r>
              <a:rPr lang="ja-JP" altLang="en-US" sz="1350" dirty="0"/>
              <a:t>情報工学科 中間発表　</a:t>
            </a:r>
            <a:r>
              <a:rPr lang="en-US" altLang="ja-JP" sz="1350" dirty="0" smtClean="0"/>
              <a:t>2021</a:t>
            </a:r>
            <a:r>
              <a:rPr lang="ja-JP" altLang="en-US" sz="1350" dirty="0" smtClean="0"/>
              <a:t>年</a:t>
            </a:r>
            <a:r>
              <a:rPr lang="en-US" altLang="ja-JP" sz="1350" dirty="0" smtClean="0"/>
              <a:t>07</a:t>
            </a:r>
            <a:r>
              <a:rPr lang="ja-JP" altLang="en-US" sz="1350" dirty="0" smtClean="0"/>
              <a:t>月</a:t>
            </a:r>
            <a:r>
              <a:rPr lang="en-US" altLang="ja-JP" sz="1350" dirty="0" smtClean="0"/>
              <a:t>28</a:t>
            </a:r>
            <a:r>
              <a:rPr lang="ja-JP" altLang="en-US" sz="1350" dirty="0" smtClean="0"/>
              <a:t>日</a:t>
            </a:r>
            <a:r>
              <a:rPr lang="en-US" altLang="ja-JP" sz="1350" dirty="0" smtClean="0"/>
              <a:t>~30</a:t>
            </a:r>
            <a:r>
              <a:rPr lang="ja-JP" altLang="en-US" sz="1350" dirty="0" smtClean="0"/>
              <a:t>日</a:t>
            </a:r>
            <a:endParaRPr lang="ja-JP" altLang="en-US" sz="1350" dirty="0"/>
          </a:p>
        </p:txBody>
      </p:sp>
    </p:spTree>
    <p:extLst>
      <p:ext uri="{BB962C8B-B14F-4D97-AF65-F5344CB8AC3E}">
        <p14:creationId xmlns:p14="http://schemas.microsoft.com/office/powerpoint/2010/main" val="4177902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提案方式</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sp>
        <p:nvSpPr>
          <p:cNvPr id="6" name="正方形/長方形 5"/>
          <p:cNvSpPr/>
          <p:nvPr/>
        </p:nvSpPr>
        <p:spPr>
          <a:xfrm>
            <a:off x="481443" y="1880436"/>
            <a:ext cx="3337600" cy="39814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7" name="テキスト ボックス 6"/>
          <p:cNvSpPr txBox="1"/>
          <p:nvPr/>
        </p:nvSpPr>
        <p:spPr>
          <a:xfrm>
            <a:off x="1135549" y="6057770"/>
            <a:ext cx="2397045" cy="366092"/>
          </a:xfrm>
          <a:prstGeom prst="rect">
            <a:avLst/>
          </a:prstGeom>
          <a:noFill/>
        </p:spPr>
        <p:txBody>
          <a:bodyPr wrap="square" rtlCol="0">
            <a:spAutoFit/>
          </a:bodyPr>
          <a:lstStyle/>
          <a:p>
            <a:r>
              <a:rPr kumimoji="1" lang="ja-JP" altLang="en-US" dirty="0" smtClean="0"/>
              <a:t>学習者</a:t>
            </a:r>
            <a:r>
              <a:rPr kumimoji="1" lang="en-US" altLang="ja-JP" dirty="0" smtClean="0"/>
              <a:t>WEB</a:t>
            </a:r>
            <a:r>
              <a:rPr kumimoji="1" lang="ja-JP" altLang="en-US" dirty="0" smtClean="0"/>
              <a:t>ブラウザ</a:t>
            </a:r>
            <a:endParaRPr kumimoji="1" lang="ja-JP" altLang="en-US" dirty="0"/>
          </a:p>
        </p:txBody>
      </p:sp>
      <p:sp>
        <p:nvSpPr>
          <p:cNvPr id="8" name="テキスト ボックス 7"/>
          <p:cNvSpPr txBox="1"/>
          <p:nvPr/>
        </p:nvSpPr>
        <p:spPr>
          <a:xfrm>
            <a:off x="6008559" y="6057770"/>
            <a:ext cx="963661" cy="366092"/>
          </a:xfrm>
          <a:prstGeom prst="rect">
            <a:avLst/>
          </a:prstGeom>
          <a:noFill/>
        </p:spPr>
        <p:txBody>
          <a:bodyPr wrap="square" rtlCol="0">
            <a:spAutoFit/>
          </a:bodyPr>
          <a:lstStyle/>
          <a:p>
            <a:r>
              <a:rPr kumimoji="1" lang="ja-JP" altLang="en-US" dirty="0" smtClean="0"/>
              <a:t>サーバ</a:t>
            </a:r>
            <a:endParaRPr kumimoji="1" lang="ja-JP" altLang="en-US" dirty="0"/>
          </a:p>
        </p:txBody>
      </p:sp>
      <p:sp>
        <p:nvSpPr>
          <p:cNvPr id="9" name="正方形/長方形 8"/>
          <p:cNvSpPr/>
          <p:nvPr/>
        </p:nvSpPr>
        <p:spPr>
          <a:xfrm>
            <a:off x="4845330" y="1925460"/>
            <a:ext cx="3337600" cy="39814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0" name="正方形/長方形 9"/>
          <p:cNvSpPr/>
          <p:nvPr/>
        </p:nvSpPr>
        <p:spPr>
          <a:xfrm>
            <a:off x="5210176" y="1988555"/>
            <a:ext cx="2560427" cy="9158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問題情報を送信</a:t>
            </a:r>
            <a:endParaRPr kumimoji="1" lang="ja-JP" altLang="en-US" dirty="0"/>
          </a:p>
        </p:txBody>
      </p:sp>
      <p:cxnSp>
        <p:nvCxnSpPr>
          <p:cNvPr id="12" name="直線矢印コネクタ 11"/>
          <p:cNvCxnSpPr>
            <a:endCxn id="14" idx="3"/>
          </p:cNvCxnSpPr>
          <p:nvPr/>
        </p:nvCxnSpPr>
        <p:spPr>
          <a:xfrm flipH="1">
            <a:off x="3158773" y="2442412"/>
            <a:ext cx="2041878" cy="35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正方形/長方形 13"/>
          <p:cNvSpPr/>
          <p:nvPr/>
        </p:nvSpPr>
        <p:spPr>
          <a:xfrm>
            <a:off x="1106199" y="2047041"/>
            <a:ext cx="2052574" cy="7978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問題を表示</a:t>
            </a:r>
            <a:endParaRPr kumimoji="1" lang="ja-JP" altLang="en-US" dirty="0"/>
          </a:p>
        </p:txBody>
      </p:sp>
      <p:sp>
        <p:nvSpPr>
          <p:cNvPr id="16" name="正方形/長方形 15"/>
          <p:cNvSpPr/>
          <p:nvPr/>
        </p:nvSpPr>
        <p:spPr>
          <a:xfrm>
            <a:off x="1106199" y="3327150"/>
            <a:ext cx="2052574" cy="9535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ブロック</a:t>
            </a:r>
            <a:endParaRPr kumimoji="1" lang="en-US" altLang="ja-JP" dirty="0" smtClean="0"/>
          </a:p>
          <a:p>
            <a:pPr algn="ctr"/>
            <a:r>
              <a:rPr kumimoji="1" lang="ja-JP" altLang="en-US" dirty="0" smtClean="0"/>
              <a:t>プログラミング</a:t>
            </a:r>
            <a:endParaRPr kumimoji="1" lang="ja-JP" altLang="en-US" dirty="0"/>
          </a:p>
        </p:txBody>
      </p:sp>
      <p:cxnSp>
        <p:nvCxnSpPr>
          <p:cNvPr id="18" name="直線矢印コネクタ 17"/>
          <p:cNvCxnSpPr>
            <a:stCxn id="16" idx="3"/>
            <a:endCxn id="19" idx="1"/>
          </p:cNvCxnSpPr>
          <p:nvPr/>
        </p:nvCxnSpPr>
        <p:spPr>
          <a:xfrm>
            <a:off x="3158773" y="3803943"/>
            <a:ext cx="205140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正方形/長方形 18"/>
          <p:cNvSpPr/>
          <p:nvPr/>
        </p:nvSpPr>
        <p:spPr>
          <a:xfrm>
            <a:off x="5210176" y="3327150"/>
            <a:ext cx="2560427" cy="9535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ブロックからコードに変換</a:t>
            </a:r>
            <a:endParaRPr kumimoji="1" lang="ja-JP" altLang="en-US" dirty="0"/>
          </a:p>
        </p:txBody>
      </p:sp>
      <p:sp>
        <p:nvSpPr>
          <p:cNvPr id="20" name="正方形/長方形 19"/>
          <p:cNvSpPr/>
          <p:nvPr/>
        </p:nvSpPr>
        <p:spPr>
          <a:xfrm>
            <a:off x="5233916" y="4579317"/>
            <a:ext cx="2560427" cy="9535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問題の正誤と作成されたコードを送信</a:t>
            </a:r>
            <a:endParaRPr kumimoji="1" lang="ja-JP" altLang="en-US" dirty="0"/>
          </a:p>
        </p:txBody>
      </p:sp>
      <p:cxnSp>
        <p:nvCxnSpPr>
          <p:cNvPr id="25" name="直線矢印コネクタ 24"/>
          <p:cNvCxnSpPr>
            <a:stCxn id="19" idx="2"/>
            <a:endCxn id="20" idx="0"/>
          </p:cNvCxnSpPr>
          <p:nvPr/>
        </p:nvCxnSpPr>
        <p:spPr>
          <a:xfrm>
            <a:off x="6490390" y="4280736"/>
            <a:ext cx="23740" cy="2985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直線矢印コネクタ 29"/>
          <p:cNvCxnSpPr>
            <a:stCxn id="14" idx="2"/>
            <a:endCxn id="16" idx="0"/>
          </p:cNvCxnSpPr>
          <p:nvPr/>
        </p:nvCxnSpPr>
        <p:spPr>
          <a:xfrm>
            <a:off x="2132486" y="2844843"/>
            <a:ext cx="0" cy="4823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正方形/長方形 31"/>
          <p:cNvSpPr/>
          <p:nvPr/>
        </p:nvSpPr>
        <p:spPr>
          <a:xfrm>
            <a:off x="4400550" y="238125"/>
            <a:ext cx="4229100" cy="1452564"/>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学習者が自身の</a:t>
            </a:r>
            <a:r>
              <a:rPr kumimoji="1" lang="en-US" altLang="ja-JP" dirty="0" smtClean="0"/>
              <a:t>WEB</a:t>
            </a:r>
            <a:r>
              <a:rPr kumimoji="1" lang="ja-JP" altLang="en-US" dirty="0" smtClean="0"/>
              <a:t>ブラウザにて問題をブロックプログラムで解くと共に，構文的に正しい</a:t>
            </a:r>
            <a:r>
              <a:rPr lang="ja-JP" altLang="en-US" dirty="0" smtClean="0"/>
              <a:t>コードを同時に表示されることで，論理的思考とコーディングを養う</a:t>
            </a:r>
            <a:endParaRPr kumimoji="1" lang="en-US" altLang="ja-JP" dirty="0" smtClean="0"/>
          </a:p>
        </p:txBody>
      </p:sp>
      <p:sp>
        <p:nvSpPr>
          <p:cNvPr id="33" name="正方形/長方形 32"/>
          <p:cNvSpPr/>
          <p:nvPr/>
        </p:nvSpPr>
        <p:spPr>
          <a:xfrm>
            <a:off x="1135549" y="4591050"/>
            <a:ext cx="2023224" cy="9715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正誤とコードを表示</a:t>
            </a:r>
            <a:endParaRPr kumimoji="1" lang="ja-JP" altLang="en-US" dirty="0"/>
          </a:p>
        </p:txBody>
      </p:sp>
      <p:cxnSp>
        <p:nvCxnSpPr>
          <p:cNvPr id="37" name="直線矢印コネクタ 36"/>
          <p:cNvCxnSpPr>
            <a:stCxn id="20" idx="1"/>
            <a:endCxn id="33" idx="3"/>
          </p:cNvCxnSpPr>
          <p:nvPr/>
        </p:nvCxnSpPr>
        <p:spPr>
          <a:xfrm flipH="1">
            <a:off x="3158773" y="5056110"/>
            <a:ext cx="2075143" cy="207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直線矢印コネクタ 38"/>
          <p:cNvCxnSpPr>
            <a:endCxn id="16" idx="2"/>
          </p:cNvCxnSpPr>
          <p:nvPr/>
        </p:nvCxnSpPr>
        <p:spPr>
          <a:xfrm flipH="1" flipV="1">
            <a:off x="2132486" y="4280736"/>
            <a:ext cx="17757" cy="3048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83922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進捗</a:t>
            </a:r>
            <a:r>
              <a:rPr lang="ja-JP" altLang="en-US" dirty="0" smtClean="0"/>
              <a:t>状況と</a:t>
            </a:r>
            <a:r>
              <a:rPr kumimoji="1" lang="ja-JP" altLang="en-US" dirty="0" smtClean="0"/>
              <a:t>今後</a:t>
            </a:r>
            <a:r>
              <a:rPr kumimoji="1" lang="ja-JP" altLang="en-US" dirty="0"/>
              <a:t>のスケジュール</a:t>
            </a:r>
          </a:p>
        </p:txBody>
      </p:sp>
      <p:sp>
        <p:nvSpPr>
          <p:cNvPr id="3" name="コンテンツ プレースホルダー 2"/>
          <p:cNvSpPr>
            <a:spLocks noGrp="1"/>
          </p:cNvSpPr>
          <p:nvPr>
            <p:ph idx="1"/>
          </p:nvPr>
        </p:nvSpPr>
        <p:spPr>
          <a:xfrm>
            <a:off x="628650" y="4090736"/>
            <a:ext cx="7886700" cy="3146008"/>
          </a:xfrm>
        </p:spPr>
        <p:txBody>
          <a:bodyPr>
            <a:normAutofit/>
          </a:bodyPr>
          <a:lstStyle/>
          <a:p>
            <a:pPr marL="0" indent="0">
              <a:buNone/>
            </a:pPr>
            <a:r>
              <a:rPr lang="ja-JP" altLang="en-US" dirty="0" smtClean="0"/>
              <a:t>今後のスケジュール</a:t>
            </a:r>
            <a:endParaRPr lang="en-US" altLang="ja-JP" dirty="0" smtClean="0"/>
          </a:p>
          <a:p>
            <a:r>
              <a:rPr lang="ja-JP" altLang="en-US" dirty="0" smtClean="0"/>
              <a:t>問題</a:t>
            </a:r>
            <a:r>
              <a:rPr lang="ja-JP" altLang="en-US" dirty="0" smtClean="0"/>
              <a:t>を作成するアルゴリズムを生成</a:t>
            </a:r>
            <a:r>
              <a:rPr lang="ja-JP" altLang="en-US" dirty="0"/>
              <a:t>する．</a:t>
            </a:r>
            <a:endParaRPr lang="en-US" altLang="ja-JP" dirty="0"/>
          </a:p>
          <a:p>
            <a:r>
              <a:rPr kumimoji="1" lang="ja-JP" altLang="en-US" dirty="0" smtClean="0"/>
              <a:t>論理的思考を身に着けるため</a:t>
            </a:r>
            <a:r>
              <a:rPr kumimoji="1" lang="ja-JP" altLang="en-US" dirty="0" smtClean="0"/>
              <a:t>の</a:t>
            </a:r>
            <a:r>
              <a:rPr lang="ja-JP" altLang="en-US" dirty="0"/>
              <a:t>，</a:t>
            </a:r>
            <a:r>
              <a:rPr kumimoji="1" lang="ja-JP" altLang="en-US" dirty="0" smtClean="0"/>
              <a:t>問題</a:t>
            </a:r>
            <a:r>
              <a:rPr kumimoji="1" lang="ja-JP" altLang="en-US" dirty="0" smtClean="0"/>
              <a:t>を解くためのプロセスに</a:t>
            </a:r>
            <a:r>
              <a:rPr kumimoji="1" lang="ja-JP" altLang="en-US" dirty="0" smtClean="0"/>
              <a:t>ついて</a:t>
            </a:r>
            <a:r>
              <a:rPr lang="ja-JP" altLang="en-US" dirty="0"/>
              <a:t>，</a:t>
            </a:r>
            <a:r>
              <a:rPr kumimoji="1" lang="ja-JP" altLang="en-US" dirty="0" smtClean="0"/>
              <a:t>小学生</a:t>
            </a:r>
            <a:r>
              <a:rPr kumimoji="1" lang="ja-JP" altLang="en-US" dirty="0" smtClean="0"/>
              <a:t>でもわかりやすい範囲で</a:t>
            </a:r>
            <a:r>
              <a:rPr kumimoji="1" lang="ja-JP" altLang="en-US" dirty="0" smtClean="0"/>
              <a:t>のフローチャート</a:t>
            </a:r>
            <a:r>
              <a:rPr kumimoji="1" lang="ja-JP" altLang="en-US" dirty="0" smtClean="0"/>
              <a:t>の表示など作成</a:t>
            </a:r>
            <a:r>
              <a:rPr kumimoji="1" lang="ja-JP" altLang="en-US" dirty="0" smtClean="0"/>
              <a:t>予定</a:t>
            </a:r>
            <a:r>
              <a:rPr lang="ja-JP" altLang="en-US" dirty="0"/>
              <a:t>．</a:t>
            </a: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11</a:t>
            </a:fld>
            <a:endParaRPr kumimoji="1" lang="ja-JP" altLang="en-US" dirty="0"/>
          </a:p>
        </p:txBody>
      </p:sp>
      <p:sp>
        <p:nvSpPr>
          <p:cNvPr id="5" name="コンテンツ プレースホルダー 2"/>
          <p:cNvSpPr txBox="1">
            <a:spLocks/>
          </p:cNvSpPr>
          <p:nvPr/>
        </p:nvSpPr>
        <p:spPr>
          <a:xfrm>
            <a:off x="628650" y="1524000"/>
            <a:ext cx="7886700" cy="24323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進捗状況</a:t>
            </a:r>
            <a:endParaRPr lang="en-US" altLang="ja-JP" dirty="0" smtClean="0"/>
          </a:p>
          <a:p>
            <a:r>
              <a:rPr lang="ja-JP" altLang="en-US" dirty="0" smtClean="0"/>
              <a:t>コードジェネレート機能を用いたプログラミング言語への変換</a:t>
            </a:r>
            <a:endParaRPr lang="en-US" altLang="ja-JP" dirty="0" smtClean="0"/>
          </a:p>
          <a:p>
            <a:r>
              <a:rPr lang="en-US" altLang="ja-JP" dirty="0" smtClean="0"/>
              <a:t>Blackly</a:t>
            </a:r>
            <a:r>
              <a:rPr lang="ja-JP" altLang="en-US" dirty="0" smtClean="0"/>
              <a:t>環境における、</a:t>
            </a:r>
            <a:r>
              <a:rPr lang="en-US" altLang="ja-JP" dirty="0" smtClean="0"/>
              <a:t>WEB</a:t>
            </a:r>
            <a:r>
              <a:rPr lang="ja-JP" altLang="en-US" dirty="0" smtClean="0"/>
              <a:t>ブラウザ上でのコードの実行</a:t>
            </a:r>
            <a:endParaRPr lang="en-US" altLang="ja-JP" dirty="0" smtClean="0"/>
          </a:p>
          <a:p>
            <a:endParaRPr lang="ja-JP" altLang="en-US" dirty="0"/>
          </a:p>
        </p:txBody>
      </p:sp>
    </p:spTree>
    <p:extLst>
      <p:ext uri="{BB962C8B-B14F-4D97-AF65-F5344CB8AC3E}">
        <p14:creationId xmlns:p14="http://schemas.microsoft.com/office/powerpoint/2010/main" val="24600478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研究背景</a:t>
            </a:r>
          </a:p>
        </p:txBody>
      </p:sp>
      <p:sp>
        <p:nvSpPr>
          <p:cNvPr id="3" name="コンテンツ プレースホルダー 2"/>
          <p:cNvSpPr>
            <a:spLocks noGrp="1"/>
          </p:cNvSpPr>
          <p:nvPr>
            <p:ph idx="1"/>
          </p:nvPr>
        </p:nvSpPr>
        <p:spPr/>
        <p:txBody>
          <a:bodyPr>
            <a:normAutofit lnSpcReduction="10000"/>
          </a:bodyPr>
          <a:lstStyle/>
          <a:p>
            <a:r>
              <a:rPr lang="en-US" altLang="ja-JP" dirty="0" smtClean="0"/>
              <a:t>2020</a:t>
            </a:r>
            <a:r>
              <a:rPr lang="ja-JP" altLang="en-US" dirty="0" smtClean="0"/>
              <a:t>年に小学校</a:t>
            </a:r>
            <a:r>
              <a:rPr lang="ja-JP" altLang="en-US" dirty="0"/>
              <a:t>，</a:t>
            </a:r>
            <a:r>
              <a:rPr lang="ja-JP" altLang="en-US" dirty="0" smtClean="0"/>
              <a:t>以降１年毎に</a:t>
            </a:r>
            <a:r>
              <a:rPr lang="ja-JP" altLang="en-US" dirty="0"/>
              <a:t>中学校，高等</a:t>
            </a:r>
            <a:r>
              <a:rPr lang="ja-JP" altLang="en-US" dirty="0" smtClean="0"/>
              <a:t>学校にてプログラミング教育の必修化が実施</a:t>
            </a:r>
            <a:r>
              <a:rPr lang="ja-JP" altLang="en-US" dirty="0"/>
              <a:t>される．</a:t>
            </a:r>
            <a:endParaRPr lang="en-US" altLang="ja-JP" dirty="0" smtClean="0"/>
          </a:p>
          <a:p>
            <a:endParaRPr lang="en-US" altLang="ja-JP" dirty="0" smtClean="0"/>
          </a:p>
          <a:p>
            <a:r>
              <a:rPr kumimoji="1" lang="ja-JP" altLang="en-US" dirty="0" smtClean="0"/>
              <a:t>プログラミング教育の必修化</a:t>
            </a:r>
            <a:r>
              <a:rPr kumimoji="1" lang="ja-JP" altLang="en-US" dirty="0" smtClean="0"/>
              <a:t>は</a:t>
            </a:r>
            <a:r>
              <a:rPr lang="ja-JP" altLang="en-US" dirty="0"/>
              <a:t>，</a:t>
            </a:r>
            <a:r>
              <a:rPr kumimoji="1" lang="ja-JP" altLang="en-US" dirty="0" smtClean="0"/>
              <a:t>プログラマー</a:t>
            </a:r>
            <a:r>
              <a:rPr kumimoji="1" lang="ja-JP" altLang="en-US" dirty="0" smtClean="0"/>
              <a:t>を育てることが目的では</a:t>
            </a:r>
            <a:r>
              <a:rPr kumimoji="1" lang="ja-JP" altLang="en-US" dirty="0" smtClean="0"/>
              <a:t>なく</a:t>
            </a:r>
            <a:r>
              <a:rPr lang="ja-JP" altLang="en-US" dirty="0" smtClean="0"/>
              <a:t>，現代社会で普遍的</a:t>
            </a:r>
            <a:r>
              <a:rPr lang="ja-JP" altLang="en-US" dirty="0"/>
              <a:t>に求められる力としての</a:t>
            </a:r>
            <a:r>
              <a:rPr lang="ja-JP" altLang="en-US" dirty="0" smtClean="0"/>
              <a:t>「論理的</a:t>
            </a:r>
            <a:r>
              <a:rPr lang="ja-JP" altLang="en-US" dirty="0"/>
              <a:t>思考」などを育む</a:t>
            </a:r>
            <a:r>
              <a:rPr lang="ja-JP" altLang="en-US" dirty="0" smtClean="0"/>
              <a:t>ことであると文部科学省が発表して</a:t>
            </a:r>
            <a:r>
              <a:rPr lang="ja-JP" altLang="en-US" dirty="0"/>
              <a:t>いる．</a:t>
            </a:r>
            <a:endParaRPr lang="en-US" altLang="ja-JP" dirty="0"/>
          </a:p>
          <a:p>
            <a:endParaRPr kumimoji="1" lang="en-US" altLang="ja-JP" dirty="0"/>
          </a:p>
          <a:p>
            <a:r>
              <a:rPr lang="ja-JP" altLang="en-US" dirty="0" smtClean="0"/>
              <a:t>日本の教育と</a:t>
            </a:r>
            <a:r>
              <a:rPr lang="ja-JP" altLang="en-US" dirty="0"/>
              <a:t>して，論理的</a:t>
            </a:r>
            <a:r>
              <a:rPr lang="ja-JP" altLang="en-US" dirty="0" smtClean="0"/>
              <a:t>思考がすでに育まれていることが前提となっている教育が一般的で</a:t>
            </a:r>
            <a:r>
              <a:rPr lang="ja-JP" altLang="en-US" dirty="0"/>
              <a:t>ある．</a:t>
            </a: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p:txBody>
          <a:bodyPr>
            <a:normAutofit/>
          </a:bodyPr>
          <a:lstStyle/>
          <a:p>
            <a:r>
              <a:rPr lang="ja-JP" altLang="en-US" dirty="0" smtClean="0"/>
              <a:t>小学生</a:t>
            </a:r>
            <a:r>
              <a:rPr lang="ja-JP" altLang="en-US" dirty="0"/>
              <a:t>から高校生までが勉強するため</a:t>
            </a:r>
            <a:r>
              <a:rPr lang="ja-JP" altLang="en-US" dirty="0"/>
              <a:t>に，教科書</a:t>
            </a:r>
            <a:r>
              <a:rPr lang="ja-JP" altLang="en-US" dirty="0"/>
              <a:t>を読み進めるだけでは難しい場合が</a:t>
            </a:r>
            <a:r>
              <a:rPr lang="ja-JP" altLang="en-US" dirty="0"/>
              <a:t>考えられる</a:t>
            </a:r>
            <a:r>
              <a:rPr lang="ja-JP" altLang="en-US" dirty="0" smtClean="0"/>
              <a:t>．</a:t>
            </a:r>
            <a:endParaRPr lang="en-US" altLang="ja-JP" dirty="0" smtClean="0"/>
          </a:p>
          <a:p>
            <a:r>
              <a:rPr lang="ja-JP" altLang="en-US" dirty="0" smtClean="0"/>
              <a:t>学習者</a:t>
            </a:r>
            <a:r>
              <a:rPr lang="ja-JP" altLang="en-US" dirty="0"/>
              <a:t>が実際にプログラミングに触れてみること</a:t>
            </a:r>
            <a:r>
              <a:rPr lang="ja-JP" altLang="en-US" dirty="0"/>
              <a:t>で，論理的</a:t>
            </a:r>
            <a:r>
              <a:rPr lang="ja-JP" altLang="en-US" dirty="0"/>
              <a:t>思考を身に</a:t>
            </a:r>
            <a:r>
              <a:rPr lang="ja-JP" altLang="en-US" dirty="0" smtClean="0"/>
              <a:t>着けられる環境</a:t>
            </a:r>
            <a:r>
              <a:rPr lang="ja-JP" altLang="en-US" dirty="0"/>
              <a:t>を</a:t>
            </a:r>
            <a:r>
              <a:rPr lang="ja-JP" altLang="en-US" dirty="0" smtClean="0"/>
              <a:t>作成したいと</a:t>
            </a:r>
            <a:r>
              <a:rPr lang="ja-JP" altLang="en-US" dirty="0"/>
              <a:t>考えた</a:t>
            </a:r>
            <a:r>
              <a:rPr lang="ja-JP" altLang="en-US" dirty="0" smtClean="0"/>
              <a:t>．</a:t>
            </a:r>
            <a:endParaRPr lang="en-US" altLang="ja-JP" dirty="0" smtClean="0"/>
          </a:p>
          <a:p>
            <a:r>
              <a:rPr lang="ja-JP" altLang="en-US" dirty="0" smtClean="0"/>
              <a:t>ブロックプログラミングを利用することにより，学習の再初期段階でプログラムの構文を理解することなく実行することができる．</a:t>
            </a:r>
            <a:endParaRPr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dirty="0"/>
          </a:p>
        </p:txBody>
      </p:sp>
    </p:spTree>
    <p:extLst>
      <p:ext uri="{BB962C8B-B14F-4D97-AF65-F5344CB8AC3E}">
        <p14:creationId xmlns:p14="http://schemas.microsoft.com/office/powerpoint/2010/main" val="34827043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fontScale="92500" lnSpcReduction="10000"/>
          </a:bodyPr>
          <a:lstStyle/>
          <a:p>
            <a:r>
              <a:rPr lang="ja-JP" altLang="en-US" dirty="0"/>
              <a:t>論理的思考力を育成する国語科授業の検証 </a:t>
            </a:r>
            <a:endParaRPr lang="en-US" altLang="ja-JP" dirty="0" smtClean="0">
              <a:latin typeface="+mn-ea"/>
            </a:endParaRPr>
          </a:p>
          <a:p>
            <a:r>
              <a:rPr lang="ja-JP" altLang="en-US" dirty="0" smtClean="0">
                <a:latin typeface="+mn-ea"/>
              </a:rPr>
              <a:t>論理的</a:t>
            </a:r>
            <a:r>
              <a:rPr lang="ja-JP" altLang="en-US" dirty="0">
                <a:latin typeface="+mn-ea"/>
              </a:rPr>
              <a:t>思考とは何か</a:t>
            </a:r>
            <a:r>
              <a:rPr lang="en-US" altLang="ja-JP" dirty="0" smtClean="0">
                <a:latin typeface="+mn-ea"/>
              </a:rPr>
              <a:t>?</a:t>
            </a:r>
          </a:p>
          <a:p>
            <a:pPr marL="0" indent="0">
              <a:buNone/>
            </a:pPr>
            <a:r>
              <a:rPr lang="ja-JP" altLang="en-US" dirty="0" smtClean="0">
                <a:latin typeface="+mn-ea"/>
              </a:rPr>
              <a:t>　道田</a:t>
            </a:r>
            <a:r>
              <a:rPr lang="en-US" altLang="ja-JP" dirty="0">
                <a:latin typeface="+mn-ea"/>
              </a:rPr>
              <a:t>, </a:t>
            </a:r>
            <a:r>
              <a:rPr lang="ja-JP" altLang="en-US" dirty="0" smtClean="0">
                <a:latin typeface="+mn-ea"/>
              </a:rPr>
              <a:t>泰司</a:t>
            </a:r>
            <a:endParaRPr lang="en-US" altLang="ja-JP" dirty="0" smtClean="0">
              <a:latin typeface="+mn-ea"/>
            </a:endParaRPr>
          </a:p>
          <a:p>
            <a:pPr marL="0" indent="0">
              <a:buNone/>
            </a:pPr>
            <a:endParaRPr lang="en-US" altLang="ja-JP" dirty="0" smtClean="0">
              <a:latin typeface="+mn-ea"/>
            </a:endParaRPr>
          </a:p>
          <a:p>
            <a:r>
              <a:rPr lang="en-US" altLang="ja-JP" dirty="0" smtClean="0">
                <a:latin typeface="+mn-ea"/>
              </a:rPr>
              <a:t>Java </a:t>
            </a:r>
            <a:r>
              <a:rPr lang="ja-JP" altLang="en-US" dirty="0">
                <a:latin typeface="+mn-ea"/>
              </a:rPr>
              <a:t>プログラミングの予約語学習のためのオンライン穴埋め問題機能の</a:t>
            </a:r>
            <a:r>
              <a:rPr lang="ja-JP" altLang="en-US" dirty="0" smtClean="0">
                <a:latin typeface="+mn-ea"/>
              </a:rPr>
              <a:t>実装</a:t>
            </a:r>
            <a:endParaRPr lang="en-US" altLang="ja-JP" dirty="0" smtClean="0">
              <a:latin typeface="+mn-ea"/>
            </a:endParaRPr>
          </a:p>
          <a:p>
            <a:pPr marL="0" indent="0">
              <a:buNone/>
            </a:pPr>
            <a:r>
              <a:rPr lang="ja-JP" altLang="en-US" dirty="0" smtClean="0">
                <a:latin typeface="+mn-ea"/>
              </a:rPr>
              <a:t>　伊</a:t>
            </a:r>
            <a:r>
              <a:rPr lang="ja-JP" altLang="en-US" dirty="0">
                <a:latin typeface="+mn-ea"/>
              </a:rPr>
              <a:t>永 </a:t>
            </a:r>
            <a:r>
              <a:rPr lang="ja-JP" altLang="en-US" dirty="0" smtClean="0">
                <a:latin typeface="+mn-ea"/>
              </a:rPr>
              <a:t>洋輔</a:t>
            </a:r>
            <a:r>
              <a:rPr lang="en-US" altLang="ja-JP" dirty="0" smtClean="0">
                <a:latin typeface="+mn-ea"/>
              </a:rPr>
              <a:t>,</a:t>
            </a:r>
            <a:r>
              <a:rPr lang="ja-JP" altLang="en-US" dirty="0">
                <a:latin typeface="+mn-ea"/>
              </a:rPr>
              <a:t>松島 </a:t>
            </a:r>
            <a:r>
              <a:rPr lang="ja-JP" altLang="en-US" dirty="0" smtClean="0">
                <a:latin typeface="+mn-ea"/>
              </a:rPr>
              <a:t>由紀子</a:t>
            </a:r>
            <a:r>
              <a:rPr lang="en-US" altLang="ja-JP" dirty="0" smtClean="0">
                <a:latin typeface="+mn-ea"/>
              </a:rPr>
              <a:t>,</a:t>
            </a:r>
            <a:r>
              <a:rPr lang="ja-JP" altLang="en-US" dirty="0">
                <a:latin typeface="+mn-ea"/>
              </a:rPr>
              <a:t>舩曵 </a:t>
            </a:r>
            <a:r>
              <a:rPr lang="ja-JP" altLang="en-US" dirty="0" smtClean="0">
                <a:latin typeface="+mn-ea"/>
              </a:rPr>
              <a:t>信生</a:t>
            </a:r>
            <a:r>
              <a:rPr lang="en-US" altLang="ja-JP" dirty="0" smtClean="0">
                <a:latin typeface="+mn-ea"/>
              </a:rPr>
              <a:t>,</a:t>
            </a:r>
            <a:r>
              <a:rPr lang="ja-JP" altLang="en-US" dirty="0">
                <a:latin typeface="+mn-ea"/>
              </a:rPr>
              <a:t>中西 </a:t>
            </a:r>
            <a:r>
              <a:rPr lang="ja-JP" altLang="en-US" dirty="0" smtClean="0">
                <a:latin typeface="+mn-ea"/>
              </a:rPr>
              <a:t>透</a:t>
            </a:r>
            <a:r>
              <a:rPr lang="en-US" altLang="ja-JP" dirty="0" smtClean="0">
                <a:latin typeface="+mn-ea"/>
              </a:rPr>
              <a:t>,</a:t>
            </a:r>
            <a:r>
              <a:rPr lang="ja-JP" altLang="en-US" dirty="0">
                <a:latin typeface="+mn-ea"/>
              </a:rPr>
              <a:t>天野 憲樹</a:t>
            </a:r>
            <a:endParaRPr lang="en-US" altLang="ja-JP" dirty="0" smtClean="0">
              <a:latin typeface="+mn-ea"/>
            </a:endParaRPr>
          </a:p>
          <a:p>
            <a:endParaRPr kumimoji="1" lang="en-US" altLang="ja-JP" dirty="0">
              <a:latin typeface="+mn-ea"/>
            </a:endParaRPr>
          </a:p>
          <a:p>
            <a:r>
              <a:rPr lang="en-US" altLang="ja-JP" dirty="0">
                <a:latin typeface="+mn-ea"/>
              </a:rPr>
              <a:t>Scratch</a:t>
            </a:r>
            <a:r>
              <a:rPr lang="ja-JP" altLang="en-US" dirty="0">
                <a:latin typeface="+mn-ea"/>
              </a:rPr>
              <a:t>を</a:t>
            </a:r>
            <a:r>
              <a:rPr lang="ja-JP" altLang="en-US" dirty="0" smtClean="0">
                <a:latin typeface="+mn-ea"/>
              </a:rPr>
              <a:t>用いた小学校プログラ </a:t>
            </a:r>
            <a:r>
              <a:rPr lang="ja-JP" altLang="en-US" dirty="0">
                <a:latin typeface="+mn-ea"/>
              </a:rPr>
              <a:t>ミ </a:t>
            </a:r>
            <a:r>
              <a:rPr lang="ja-JP" altLang="en-US" dirty="0" smtClean="0">
                <a:latin typeface="+mn-ea"/>
              </a:rPr>
              <a:t>ング授業の実践</a:t>
            </a:r>
            <a:endParaRPr lang="en-US" altLang="ja-JP" dirty="0" smtClean="0">
              <a:latin typeface="+mn-ea"/>
            </a:endParaRPr>
          </a:p>
          <a:p>
            <a:pPr marL="0" indent="0">
              <a:buNone/>
            </a:pPr>
            <a:r>
              <a:rPr lang="ja-JP" altLang="en-US" dirty="0">
                <a:latin typeface="+mn-ea"/>
              </a:rPr>
              <a:t>　</a:t>
            </a:r>
            <a:r>
              <a:rPr lang="zh-TW" altLang="en-US" dirty="0">
                <a:latin typeface="ＭＳ Ｐゴシック" panose="020B0600070205080204" pitchFamily="50" charset="-128"/>
                <a:ea typeface="ＭＳ Ｐゴシック" panose="020B0600070205080204" pitchFamily="50" charset="-128"/>
              </a:rPr>
              <a:t>森 秀樹</a:t>
            </a:r>
            <a:r>
              <a:rPr lang="en-US" altLang="zh-TW" dirty="0">
                <a:latin typeface="ＭＳ Ｐゴシック" panose="020B0600070205080204" pitchFamily="50" charset="-128"/>
                <a:ea typeface="ＭＳ Ｐゴシック" panose="020B0600070205080204" pitchFamily="50" charset="-128"/>
              </a:rPr>
              <a:t>, </a:t>
            </a:r>
            <a:r>
              <a:rPr lang="zh-TW" altLang="en-US" dirty="0">
                <a:latin typeface="ＭＳ Ｐゴシック" panose="020B0600070205080204" pitchFamily="50" charset="-128"/>
                <a:ea typeface="ＭＳ Ｐゴシック" panose="020B0600070205080204" pitchFamily="50" charset="-128"/>
              </a:rPr>
              <a:t>杉澤 学</a:t>
            </a:r>
            <a:r>
              <a:rPr lang="en-US" altLang="zh-TW" dirty="0">
                <a:latin typeface="ＭＳ Ｐゴシック" panose="020B0600070205080204" pitchFamily="50" charset="-128"/>
                <a:ea typeface="ＭＳ Ｐゴシック" panose="020B0600070205080204" pitchFamily="50" charset="-128"/>
              </a:rPr>
              <a:t>, </a:t>
            </a:r>
            <a:r>
              <a:rPr lang="zh-TW" altLang="en-US" dirty="0">
                <a:latin typeface="ＭＳ Ｐゴシック" panose="020B0600070205080204" pitchFamily="50" charset="-128"/>
                <a:ea typeface="ＭＳ Ｐゴシック" panose="020B0600070205080204" pitchFamily="50" charset="-128"/>
              </a:rPr>
              <a:t>張 海</a:t>
            </a:r>
            <a:r>
              <a:rPr lang="en-US" altLang="zh-TW" dirty="0">
                <a:latin typeface="ＭＳ Ｐゴシック" panose="020B0600070205080204" pitchFamily="50" charset="-128"/>
                <a:ea typeface="ＭＳ Ｐゴシック" panose="020B0600070205080204" pitchFamily="50" charset="-128"/>
              </a:rPr>
              <a:t>, </a:t>
            </a:r>
            <a:r>
              <a:rPr lang="zh-TW" altLang="en-US" dirty="0">
                <a:latin typeface="ＭＳ Ｐゴシック" panose="020B0600070205080204" pitchFamily="50" charset="-128"/>
                <a:ea typeface="ＭＳ Ｐゴシック" panose="020B0600070205080204" pitchFamily="50" charset="-128"/>
              </a:rPr>
              <a:t>前迫 孝憲</a:t>
            </a:r>
            <a:endParaRPr lang="en-US" altLang="ja-JP" dirty="0">
              <a:latin typeface="ＭＳ Ｐゴシック" panose="020B0600070205080204" pitchFamily="50" charset="-128"/>
              <a:ea typeface="ＭＳ Ｐゴシック" panose="020B0600070205080204" pitchFamily="50" charset="-128"/>
            </a:endParaRP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dirty="0"/>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628650" y="1847851"/>
            <a:ext cx="7886700" cy="4351338"/>
          </a:xfrm>
        </p:spPr>
        <p:txBody>
          <a:bodyPr>
            <a:normAutofit/>
          </a:bodyPr>
          <a:lstStyle/>
          <a:p>
            <a:r>
              <a:rPr lang="ja-JP" altLang="en-US" dirty="0" smtClean="0"/>
              <a:t>本研究において論理的思考と</a:t>
            </a:r>
            <a:r>
              <a:rPr lang="ja-JP" altLang="en-US" dirty="0" smtClean="0"/>
              <a:t>は，「思考</a:t>
            </a:r>
            <a:r>
              <a:rPr lang="ja-JP" altLang="en-US" dirty="0"/>
              <a:t>や論証の</a:t>
            </a:r>
            <a:r>
              <a:rPr lang="ja-JP" altLang="en-US" dirty="0" smtClean="0"/>
              <a:t>組み立て，思考</a:t>
            </a:r>
            <a:r>
              <a:rPr lang="ja-JP" altLang="en-US" dirty="0"/>
              <a:t>の妥当性が保証される法則や</a:t>
            </a:r>
            <a:r>
              <a:rPr lang="ja-JP" altLang="en-US" dirty="0" smtClean="0"/>
              <a:t>形式」に則って思考を組み立てることとする．</a:t>
            </a:r>
            <a:endParaRPr lang="en-US" altLang="ja-JP" dirty="0" smtClean="0"/>
          </a:p>
          <a:p>
            <a:r>
              <a:rPr lang="ja-JP" altLang="en-US" dirty="0" smtClean="0"/>
              <a:t>論理的</a:t>
            </a:r>
            <a:r>
              <a:rPr lang="ja-JP" altLang="en-US" dirty="0"/>
              <a:t>思考を教えることを軽視する教育</a:t>
            </a:r>
            <a:r>
              <a:rPr lang="ja-JP" altLang="en-US" dirty="0" smtClean="0"/>
              <a:t>環境となって</a:t>
            </a:r>
            <a:r>
              <a:rPr lang="ja-JP" altLang="en-US" dirty="0"/>
              <a:t>いる．</a:t>
            </a:r>
            <a:endParaRPr lang="en-US" altLang="ja-JP" dirty="0"/>
          </a:p>
          <a:p>
            <a:pPr marL="0" indent="0">
              <a:buNone/>
            </a:pPr>
            <a:r>
              <a:rPr lang="ja-JP" altLang="en-US" dirty="0"/>
              <a:t>　</a:t>
            </a:r>
            <a:r>
              <a:rPr lang="ja-JP" altLang="en-US" dirty="0" smtClean="0"/>
              <a:t>→問題</a:t>
            </a:r>
            <a:r>
              <a:rPr lang="ja-JP" altLang="en-US" dirty="0" smtClean="0"/>
              <a:t>文</a:t>
            </a:r>
            <a:r>
              <a:rPr lang="ja-JP" altLang="en-US" dirty="0" smtClean="0"/>
              <a:t>から意味を読み取って学習者</a:t>
            </a:r>
            <a:r>
              <a:rPr lang="ja-JP" altLang="en-US" dirty="0" smtClean="0"/>
              <a:t>が</a:t>
            </a:r>
            <a:r>
              <a:rPr lang="ja-JP" altLang="en-US" dirty="0"/>
              <a:t>ブロックを</a:t>
            </a:r>
            <a:r>
              <a:rPr lang="ja-JP" altLang="en-US" dirty="0" smtClean="0"/>
              <a:t>組み合わせる</a:t>
            </a:r>
            <a:r>
              <a:rPr lang="ja-JP" altLang="en-US" dirty="0" smtClean="0"/>
              <a:t>システムでは，既に学習者</a:t>
            </a:r>
            <a:r>
              <a:rPr lang="ja-JP" altLang="en-US" smtClean="0"/>
              <a:t>が論理的な思考をもって問題</a:t>
            </a:r>
            <a:r>
              <a:rPr lang="ja-JP" altLang="en-US" dirty="0" smtClean="0"/>
              <a:t>文を読み取ることができている必要がある．</a:t>
            </a:r>
            <a:endParaRPr lang="en-US" altLang="ja-JP" dirty="0" smtClean="0"/>
          </a:p>
          <a:p>
            <a:pPr marL="0" indent="0">
              <a:buNone/>
            </a:pPr>
            <a:r>
              <a:rPr kumimoji="1" lang="ja-JP" altLang="en-US" sz="2600" dirty="0" smtClean="0"/>
              <a:t>　</a:t>
            </a:r>
            <a:endParaRPr kumimoji="1" lang="en-US" altLang="ja-JP" sz="26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dirty="0"/>
          </a:p>
        </p:txBody>
      </p:sp>
    </p:spTree>
    <p:extLst>
      <p:ext uri="{BB962C8B-B14F-4D97-AF65-F5344CB8AC3E}">
        <p14:creationId xmlns:p14="http://schemas.microsoft.com/office/powerpoint/2010/main" val="19234078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コードジェネレート</a:t>
            </a:r>
            <a:r>
              <a:rPr lang="ja-JP" altLang="en-US" dirty="0" smtClean="0"/>
              <a:t>機能</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本研究で</a:t>
            </a:r>
            <a:r>
              <a:rPr kumimoji="1" lang="ja-JP" altLang="en-US" dirty="0" smtClean="0"/>
              <a:t>は</a:t>
            </a:r>
            <a:r>
              <a:rPr lang="ja-JP" altLang="en-US" dirty="0"/>
              <a:t>，</a:t>
            </a:r>
            <a:r>
              <a:rPr kumimoji="1" lang="ja-JP" altLang="en-US" dirty="0" smtClean="0"/>
              <a:t>ブロック型</a:t>
            </a:r>
            <a:r>
              <a:rPr kumimoji="1" lang="ja-JP" altLang="en-US" dirty="0" smtClean="0"/>
              <a:t>のプログラミング環境である</a:t>
            </a:r>
            <a:r>
              <a:rPr lang="ja-JP" altLang="en-US" dirty="0" smtClean="0"/>
              <a:t>「</a:t>
            </a:r>
            <a:r>
              <a:rPr lang="en-US" altLang="ja-JP" dirty="0" smtClean="0"/>
              <a:t>Blackly</a:t>
            </a:r>
            <a:r>
              <a:rPr lang="ja-JP" altLang="en-US" dirty="0" smtClean="0"/>
              <a:t>」</a:t>
            </a:r>
            <a:r>
              <a:rPr lang="ja-JP" altLang="en-US" dirty="0" smtClean="0"/>
              <a:t>を利用</a:t>
            </a:r>
            <a:r>
              <a:rPr lang="ja-JP" altLang="en-US" dirty="0"/>
              <a:t>する．</a:t>
            </a:r>
            <a:endParaRPr lang="en-US" altLang="ja-JP" dirty="0" smtClean="0"/>
          </a:p>
          <a:p>
            <a:r>
              <a:rPr kumimoji="1" lang="ja-JP" altLang="en-US" dirty="0" smtClean="0"/>
              <a:t>「</a:t>
            </a:r>
            <a:r>
              <a:rPr kumimoji="1" lang="en-US" altLang="ja-JP" dirty="0" smtClean="0"/>
              <a:t>Blocky</a:t>
            </a:r>
            <a:r>
              <a:rPr kumimoji="1" lang="ja-JP" altLang="en-US" dirty="0" smtClean="0"/>
              <a:t>」</a:t>
            </a:r>
            <a:r>
              <a:rPr kumimoji="1" lang="ja-JP" altLang="en-US" dirty="0" smtClean="0"/>
              <a:t>には、作成したブロック</a:t>
            </a:r>
            <a:r>
              <a:rPr lang="ja-JP" altLang="en-US" dirty="0" smtClean="0"/>
              <a:t>から</a:t>
            </a:r>
            <a:r>
              <a:rPr lang="ja-JP" altLang="en-US" dirty="0"/>
              <a:t>、</a:t>
            </a:r>
            <a:r>
              <a:rPr kumimoji="1" lang="ja-JP" altLang="en-US" dirty="0" smtClean="0"/>
              <a:t>構文的に正しいコードを自動で生成する</a:t>
            </a:r>
            <a:r>
              <a:rPr lang="ja-JP" altLang="en-US" dirty="0" smtClean="0"/>
              <a:t>機能が</a:t>
            </a:r>
            <a:r>
              <a:rPr lang="ja-JP" altLang="en-US" dirty="0"/>
              <a:t>あり</a:t>
            </a:r>
            <a:r>
              <a:rPr lang="ja-JP" altLang="en-US" dirty="0" smtClean="0"/>
              <a:t>，この</a:t>
            </a:r>
            <a:r>
              <a:rPr lang="ja-JP" altLang="en-US" dirty="0" smtClean="0"/>
              <a:t>機能を用いること</a:t>
            </a:r>
            <a:r>
              <a:rPr lang="ja-JP" altLang="en-US" dirty="0"/>
              <a:t>で，学習者</a:t>
            </a:r>
            <a:r>
              <a:rPr lang="ja-JP" altLang="en-US" dirty="0" smtClean="0"/>
              <a:t>はテキストでのプログラム</a:t>
            </a:r>
            <a:r>
              <a:rPr lang="ja-JP" altLang="en-US" dirty="0" smtClean="0"/>
              <a:t>による，コーディングの学習が</a:t>
            </a:r>
            <a:r>
              <a:rPr lang="ja-JP" altLang="en-US" dirty="0"/>
              <a:t>できる</a:t>
            </a:r>
            <a:r>
              <a:rPr lang="ja-JP" altLang="en-US" dirty="0" smtClean="0"/>
              <a:t>．</a:t>
            </a:r>
            <a:endParaRPr lang="en-US" altLang="ja-JP" dirty="0" smtClean="0"/>
          </a:p>
          <a:p>
            <a:r>
              <a:rPr lang="ja-JP" altLang="en-US" dirty="0" smtClean="0"/>
              <a:t>この機能により，学習者はプログラムの正しい構文を覚える前に論理にふれることができる．</a:t>
            </a:r>
            <a:endParaRPr lang="en-US" altLang="ja-JP" dirty="0" smtClean="0"/>
          </a:p>
          <a:p>
            <a:r>
              <a:rPr lang="ja-JP" altLang="en-US" dirty="0" smtClean="0"/>
              <a:t>この機能を</a:t>
            </a:r>
            <a:r>
              <a:rPr lang="ja-JP" altLang="en-US" dirty="0" smtClean="0"/>
              <a:t>コードジェネレート機能と本研究では</a:t>
            </a:r>
            <a:r>
              <a:rPr lang="ja-JP" altLang="en-US" dirty="0"/>
              <a:t>呼ぶ</a:t>
            </a:r>
            <a:r>
              <a:rPr lang="ja-JP" altLang="en-US" dirty="0" smtClean="0"/>
              <a:t>．</a:t>
            </a:r>
            <a:endParaRPr lang="en-US" altLang="ja-JP" dirty="0" smtClean="0"/>
          </a:p>
          <a:p>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dirty="0"/>
          </a:p>
        </p:txBody>
      </p:sp>
    </p:spTree>
    <p:extLst>
      <p:ext uri="{BB962C8B-B14F-4D97-AF65-F5344CB8AC3E}">
        <p14:creationId xmlns:p14="http://schemas.microsoft.com/office/powerpoint/2010/main" val="422466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コードジェネレート機能</a:t>
            </a:r>
            <a:endParaRPr kumimoji="1" lang="ja-JP" altLang="en-US" dirty="0"/>
          </a:p>
        </p:txBody>
      </p:sp>
      <p:pic>
        <p:nvPicPr>
          <p:cNvPr id="5" name="コンテンツ プレースホルダー 4"/>
          <p:cNvPicPr>
            <a:picLocks noGrp="1" noChangeAspect="1"/>
          </p:cNvPicPr>
          <p:nvPr>
            <p:ph idx="1"/>
          </p:nvPr>
        </p:nvPicPr>
        <p:blipFill>
          <a:blip r:embed="rId2"/>
          <a:stretch>
            <a:fillRect/>
          </a:stretch>
        </p:blipFill>
        <p:spPr>
          <a:xfrm>
            <a:off x="628650" y="1881838"/>
            <a:ext cx="7886700" cy="4238911"/>
          </a:xfrm>
          <a:prstGeom prst="rect">
            <a:avLst/>
          </a:prstGeom>
        </p:spPr>
      </p:pic>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spTree>
    <p:extLst>
      <p:ext uri="{BB962C8B-B14F-4D97-AF65-F5344CB8AC3E}">
        <p14:creationId xmlns:p14="http://schemas.microsoft.com/office/powerpoint/2010/main" val="33541378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p:txBody>
          <a:bodyPr/>
          <a:lstStyle/>
          <a:p>
            <a:r>
              <a:rPr kumimoji="1" lang="ja-JP" altLang="en-US" dirty="0" smtClean="0"/>
              <a:t>本研究の目的</a:t>
            </a:r>
            <a:r>
              <a:rPr kumimoji="1" lang="ja-JP" altLang="en-US" dirty="0" smtClean="0"/>
              <a:t>は</a:t>
            </a:r>
            <a:r>
              <a:rPr lang="ja-JP" altLang="en-US" dirty="0"/>
              <a:t>，</a:t>
            </a:r>
            <a:r>
              <a:rPr kumimoji="1" lang="ja-JP" altLang="en-US" dirty="0" smtClean="0"/>
              <a:t>学生向け</a:t>
            </a:r>
            <a:r>
              <a:rPr kumimoji="1" lang="ja-JP" altLang="en-US" dirty="0" smtClean="0"/>
              <a:t>に論理的思考を身に着けるための学習支援と</a:t>
            </a:r>
            <a:r>
              <a:rPr kumimoji="1" lang="ja-JP" altLang="en-US" dirty="0" smtClean="0"/>
              <a:t>して</a:t>
            </a:r>
            <a:r>
              <a:rPr lang="ja-JP" altLang="en-US" dirty="0"/>
              <a:t>，</a:t>
            </a:r>
            <a:r>
              <a:rPr kumimoji="1" lang="ja-JP" altLang="en-US" dirty="0" smtClean="0"/>
              <a:t>ブロックプログラミング</a:t>
            </a:r>
            <a:r>
              <a:rPr kumimoji="1" lang="ja-JP" altLang="en-US" dirty="0" smtClean="0"/>
              <a:t>を利用</a:t>
            </a:r>
            <a:r>
              <a:rPr kumimoji="1" lang="ja-JP" altLang="en-US" dirty="0" smtClean="0"/>
              <a:t>し</a:t>
            </a:r>
            <a:r>
              <a:rPr lang="ja-JP" altLang="en-US" dirty="0"/>
              <a:t>，</a:t>
            </a:r>
            <a:r>
              <a:rPr kumimoji="1" lang="ja-JP" altLang="en-US" dirty="0" smtClean="0"/>
              <a:t>理解</a:t>
            </a:r>
            <a:r>
              <a:rPr kumimoji="1" lang="ja-JP" altLang="en-US" dirty="0" smtClean="0"/>
              <a:t>を深めることができる環境を作成することを目的と</a:t>
            </a:r>
            <a:r>
              <a:rPr kumimoji="1" lang="ja-JP" altLang="en-US" dirty="0" smtClean="0"/>
              <a:t>する</a:t>
            </a:r>
            <a:r>
              <a:rPr lang="ja-JP" altLang="en-US"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dirty="0"/>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提案方式</a:t>
            </a:r>
          </a:p>
        </p:txBody>
      </p:sp>
      <p:sp>
        <p:nvSpPr>
          <p:cNvPr id="3" name="コンテンツ プレースホルダー 2"/>
          <p:cNvSpPr>
            <a:spLocks noGrp="1"/>
          </p:cNvSpPr>
          <p:nvPr>
            <p:ph idx="1"/>
          </p:nvPr>
        </p:nvSpPr>
        <p:spPr/>
        <p:txBody>
          <a:bodyPr/>
          <a:lstStyle/>
          <a:p>
            <a:r>
              <a:rPr lang="ja-JP" altLang="en-US" dirty="0" smtClean="0"/>
              <a:t>学習者が</a:t>
            </a:r>
            <a:r>
              <a:rPr lang="en-US" altLang="ja-JP" dirty="0" smtClean="0"/>
              <a:t>WEB</a:t>
            </a:r>
            <a:r>
              <a:rPr lang="ja-JP" altLang="en-US" dirty="0" smtClean="0"/>
              <a:t>ブラウザ上で作業を完結できるシステム</a:t>
            </a:r>
            <a:endParaRPr lang="en-US" altLang="ja-JP" dirty="0" smtClean="0"/>
          </a:p>
          <a:p>
            <a:r>
              <a:rPr lang="ja-JP" altLang="en-US" dirty="0" smtClean="0"/>
              <a:t>ブロックプログラミングによって論理的な動きを視覚的に理解できるシステムの提案</a:t>
            </a:r>
            <a:endParaRPr lang="en-US" altLang="ja-JP" dirty="0" smtClean="0"/>
          </a:p>
          <a:p>
            <a:r>
              <a:rPr lang="ja-JP" altLang="en-US" dirty="0"/>
              <a:t>プログラムの構文を覚えるために，穴埋め問題などを利用し、よりプログラミングにユーザが慣れていける環境を提案。</a:t>
            </a:r>
            <a:endParaRPr lang="en-US" altLang="ja-JP" dirty="0"/>
          </a:p>
          <a:p>
            <a:r>
              <a:rPr lang="en-US" altLang="ja-JP" dirty="0" err="1" smtClean="0"/>
              <a:t>Blockly</a:t>
            </a:r>
            <a:r>
              <a:rPr lang="ja-JP" altLang="en-US" dirty="0" smtClean="0"/>
              <a:t>によるコードジェネレート機能を利用し、プログラミング言語の構文の理解を深められるシステムを提案。</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9</a:t>
            </a:fld>
            <a:endParaRPr kumimoji="1" lang="ja-JP" altLang="en-US" dirty="0"/>
          </a:p>
        </p:txBody>
      </p:sp>
    </p:spTree>
    <p:extLst>
      <p:ext uri="{BB962C8B-B14F-4D97-AF65-F5344CB8AC3E}">
        <p14:creationId xmlns:p14="http://schemas.microsoft.com/office/powerpoint/2010/main" val="17246613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1698</TotalTime>
  <Words>829</Words>
  <Application>Microsoft Office PowerPoint</Application>
  <PresentationFormat>画面に合わせる (4:3)</PresentationFormat>
  <Paragraphs>83</Paragraphs>
  <Slides>11</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ＭＳ Ｐゴシック</vt:lpstr>
      <vt:lpstr>游ゴシック</vt:lpstr>
      <vt:lpstr>Arial</vt:lpstr>
      <vt:lpstr>Calibri</vt:lpstr>
      <vt:lpstr>Calibri Light</vt:lpstr>
      <vt:lpstr>Office テーマ</vt:lpstr>
      <vt:lpstr>PowerPoint プレゼンテーション</vt:lpstr>
      <vt:lpstr>研究背景</vt:lpstr>
      <vt:lpstr>研究動機</vt:lpstr>
      <vt:lpstr>関連研究</vt:lpstr>
      <vt:lpstr>研究課題</vt:lpstr>
      <vt:lpstr>コードジェネレート機能</vt:lpstr>
      <vt:lpstr>コードジェネレート機能</vt:lpstr>
      <vt:lpstr>研究目的</vt:lpstr>
      <vt:lpstr>提案方式</vt:lpstr>
      <vt:lpstr>提案方式</vt:lpstr>
      <vt:lpstr>進捗状況と今後のスケジュール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s1821121</cp:lastModifiedBy>
  <cp:revision>124</cp:revision>
  <dcterms:created xsi:type="dcterms:W3CDTF">2018-06-14T09:18:55Z</dcterms:created>
  <dcterms:modified xsi:type="dcterms:W3CDTF">2021-07-23T04:06:24Z</dcterms:modified>
</cp:coreProperties>
</file>