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6" r:id="rId20"/>
    <p:sldId id="275"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37712" autoAdjust="0"/>
  </p:normalViewPr>
  <p:slideViewPr>
    <p:cSldViewPr snapToGrid="0">
      <p:cViewPr>
        <p:scale>
          <a:sx n="66" d="100"/>
          <a:sy n="66" d="100"/>
        </p:scale>
        <p:origin x="644" y="3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CC8B41-A965-44F6-A054-64E872A50930}" type="datetimeFigureOut">
              <a:rPr kumimoji="1" lang="ja-JP" altLang="en-US" smtClean="0"/>
              <a:t>2021/12/22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E76DF2-3CDE-4C1E-88A3-A0AA4B439AA4}" type="slidenum">
              <a:rPr kumimoji="1" lang="ja-JP" altLang="en-US" smtClean="0"/>
              <a:t>‹#›</a:t>
            </a:fld>
            <a:endParaRPr kumimoji="1" lang="ja-JP" altLang="en-US"/>
          </a:p>
        </p:txBody>
      </p:sp>
    </p:spTree>
    <p:extLst>
      <p:ext uri="{BB962C8B-B14F-4D97-AF65-F5344CB8AC3E}">
        <p14:creationId xmlns:p14="http://schemas.microsoft.com/office/powerpoint/2010/main" val="35759484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システムよりのけんきゅうになっているので、そういうタイトルを考える</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a:t>
            </a:fld>
            <a:endParaRPr kumimoji="1" lang="ja-JP" altLang="en-US"/>
          </a:p>
        </p:txBody>
      </p:sp>
    </p:spTree>
    <p:extLst>
      <p:ext uri="{BB962C8B-B14F-4D97-AF65-F5344CB8AC3E}">
        <p14:creationId xmlns:p14="http://schemas.microsoft.com/office/powerpoint/2010/main" val="3339199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必修化となっていくプログラミングについて、中高生が勉強するために、教科書を読むだけでは難しい方が考えられる。そのような方が実際にプログラミングに触れてみれるような環境を作成したい</a:t>
            </a:r>
            <a:endParaRPr lang="en-US" altLang="ja-JP" dirty="0" smtClean="0"/>
          </a:p>
          <a:p>
            <a:endParaRPr kumimoji="1" lang="en-US" altLang="ja-JP" dirty="0" smtClean="0"/>
          </a:p>
          <a:p>
            <a:endParaRPr kumimoji="1" lang="en-US" altLang="ja-JP" dirty="0" smtClean="0"/>
          </a:p>
          <a:p>
            <a:r>
              <a:rPr kumimoji="1" lang="ja-JP" altLang="en-US" dirty="0" smtClean="0"/>
              <a:t>文部科学省からの引用</a:t>
            </a:r>
            <a:endParaRPr kumimoji="1" lang="en-US" altLang="ja-JP" dirty="0" smtClean="0"/>
          </a:p>
          <a:p>
            <a:r>
              <a:rPr kumimoji="1" lang="ja-JP" altLang="en-US" dirty="0" smtClean="0"/>
              <a:t>文章の行間は１のほうがよい</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2</a:t>
            </a:fld>
            <a:endParaRPr kumimoji="1" lang="ja-JP" altLang="en-US"/>
          </a:p>
        </p:txBody>
      </p:sp>
    </p:spTree>
    <p:extLst>
      <p:ext uri="{BB962C8B-B14F-4D97-AF65-F5344CB8AC3E}">
        <p14:creationId xmlns:p14="http://schemas.microsoft.com/office/powerpoint/2010/main" val="3952512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Step-1:</a:t>
            </a:r>
            <a:r>
              <a:rPr kumimoji="1" lang="ja-JP" altLang="ja-JP" sz="1200" kern="1200" dirty="0" smtClean="0">
                <a:solidFill>
                  <a:schemeClr val="tx1"/>
                </a:solidFill>
                <a:effectLst/>
                <a:latin typeface="+mn-lt"/>
                <a:ea typeface="+mn-ea"/>
                <a:cs typeface="+mn-cs"/>
              </a:rPr>
              <a:t>教師は問題ファイルを作成する． </a:t>
            </a:r>
          </a:p>
          <a:p>
            <a:r>
              <a:rPr kumimoji="1" lang="en-US" altLang="ja-JP" sz="1200" kern="1200" dirty="0" smtClean="0">
                <a:solidFill>
                  <a:schemeClr val="tx1"/>
                </a:solidFill>
                <a:effectLst/>
                <a:latin typeface="+mn-lt"/>
                <a:ea typeface="+mn-ea"/>
                <a:cs typeface="+mn-cs"/>
              </a:rPr>
              <a:t>Step-2:XML</a:t>
            </a:r>
            <a:r>
              <a:rPr kumimoji="1" lang="ja-JP" altLang="ja-JP" sz="1200" kern="1200" dirty="0" smtClean="0">
                <a:solidFill>
                  <a:schemeClr val="tx1"/>
                </a:solidFill>
                <a:effectLst/>
                <a:latin typeface="+mn-lt"/>
                <a:ea typeface="+mn-ea"/>
                <a:cs typeface="+mn-cs"/>
              </a:rPr>
              <a:t>状態のコードからプログラミング言語のコードを生成する．</a:t>
            </a:r>
          </a:p>
          <a:p>
            <a:r>
              <a:rPr kumimoji="1" lang="en-US" altLang="ja-JP" sz="1200" kern="1200" dirty="0" smtClean="0">
                <a:solidFill>
                  <a:schemeClr val="tx1"/>
                </a:solidFill>
                <a:effectLst/>
                <a:latin typeface="+mn-lt"/>
                <a:ea typeface="+mn-ea"/>
                <a:cs typeface="+mn-cs"/>
              </a:rPr>
              <a:t>Step-3:</a:t>
            </a:r>
            <a:r>
              <a:rPr kumimoji="1" lang="ja-JP" altLang="ja-JP" sz="1200" kern="1200" dirty="0" smtClean="0">
                <a:solidFill>
                  <a:schemeClr val="tx1"/>
                </a:solidFill>
                <a:effectLst/>
                <a:latin typeface="+mn-lt"/>
                <a:ea typeface="+mn-ea"/>
                <a:cs typeface="+mn-cs"/>
              </a:rPr>
              <a:t>難易度によって選択問題に利用されるキーワード，問題数を選択する．</a:t>
            </a:r>
          </a:p>
          <a:p>
            <a:r>
              <a:rPr kumimoji="1" lang="en-US" altLang="ja-JP" sz="1200" kern="1200" dirty="0" smtClean="0">
                <a:solidFill>
                  <a:schemeClr val="tx1"/>
                </a:solidFill>
                <a:effectLst/>
                <a:latin typeface="+mn-lt"/>
                <a:ea typeface="+mn-ea"/>
                <a:cs typeface="+mn-cs"/>
              </a:rPr>
              <a:t>Step-4:</a:t>
            </a:r>
            <a:r>
              <a:rPr kumimoji="1" lang="ja-JP" altLang="ja-JP" sz="1200" kern="1200" dirty="0" smtClean="0">
                <a:solidFill>
                  <a:schemeClr val="tx1"/>
                </a:solidFill>
                <a:effectLst/>
                <a:latin typeface="+mn-lt"/>
                <a:ea typeface="+mn-ea"/>
                <a:cs typeface="+mn-cs"/>
              </a:rPr>
              <a:t>問題文，選択問題を学習者に出題する．</a:t>
            </a:r>
          </a:p>
          <a:p>
            <a:r>
              <a:rPr kumimoji="1" lang="en-US" altLang="ja-JP" sz="1200" kern="1200" dirty="0" smtClean="0">
                <a:solidFill>
                  <a:schemeClr val="tx1"/>
                </a:solidFill>
                <a:effectLst/>
                <a:latin typeface="+mn-lt"/>
                <a:ea typeface="+mn-ea"/>
                <a:cs typeface="+mn-cs"/>
              </a:rPr>
              <a:t>Step-5:</a:t>
            </a:r>
            <a:r>
              <a:rPr kumimoji="1" lang="ja-JP" altLang="ja-JP" sz="1200" kern="1200" dirty="0" smtClean="0">
                <a:solidFill>
                  <a:schemeClr val="tx1"/>
                </a:solidFill>
                <a:effectLst/>
                <a:latin typeface="+mn-lt"/>
                <a:ea typeface="+mn-ea"/>
                <a:cs typeface="+mn-cs"/>
              </a:rPr>
              <a:t>学習者は解答を行う．</a:t>
            </a:r>
          </a:p>
          <a:p>
            <a:r>
              <a:rPr kumimoji="1" lang="en-US" altLang="ja-JP" sz="1200" kern="1200" dirty="0" smtClean="0">
                <a:solidFill>
                  <a:schemeClr val="tx1"/>
                </a:solidFill>
                <a:effectLst/>
                <a:latin typeface="+mn-lt"/>
                <a:ea typeface="+mn-ea"/>
                <a:cs typeface="+mn-cs"/>
              </a:rPr>
              <a:t>Step-6:</a:t>
            </a:r>
            <a:r>
              <a:rPr kumimoji="1" lang="ja-JP" altLang="ja-JP" sz="1200" kern="1200" dirty="0" smtClean="0">
                <a:solidFill>
                  <a:schemeClr val="tx1"/>
                </a:solidFill>
                <a:effectLst/>
                <a:latin typeface="+mn-lt"/>
                <a:ea typeface="+mn-ea"/>
                <a:cs typeface="+mn-cs"/>
              </a:rPr>
              <a:t>誤答の解説を行う．</a:t>
            </a:r>
          </a:p>
          <a:p>
            <a:r>
              <a:rPr kumimoji="1" lang="en-US" altLang="ja-JP" sz="1200" kern="1200" dirty="0" smtClean="0">
                <a:solidFill>
                  <a:schemeClr val="tx1"/>
                </a:solidFill>
                <a:effectLst/>
                <a:latin typeface="+mn-lt"/>
                <a:ea typeface="+mn-ea"/>
                <a:cs typeface="+mn-cs"/>
              </a:rPr>
              <a:t>Step-7: Step-2</a:t>
            </a:r>
            <a:r>
              <a:rPr kumimoji="1" lang="ja-JP" altLang="ja-JP" sz="1200" kern="1200" dirty="0" smtClean="0">
                <a:solidFill>
                  <a:schemeClr val="tx1"/>
                </a:solidFill>
                <a:effectLst/>
                <a:latin typeface="+mn-lt"/>
                <a:ea typeface="+mn-ea"/>
                <a:cs typeface="+mn-cs"/>
              </a:rPr>
              <a:t>に戻る．</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16</a:t>
            </a:fld>
            <a:endParaRPr kumimoji="1" lang="ja-JP" altLang="en-US"/>
          </a:p>
        </p:txBody>
      </p:sp>
    </p:spTree>
    <p:extLst>
      <p:ext uri="{BB962C8B-B14F-4D97-AF65-F5344CB8AC3E}">
        <p14:creationId xmlns:p14="http://schemas.microsoft.com/office/powerpoint/2010/main" val="223232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DB641FA-2EBA-48ED-9A0A-D315C0ADADC0}" type="datetimeFigureOut">
              <a:rPr kumimoji="1" lang="ja-JP" altLang="en-US" smtClean="0"/>
              <a:t>2021/12/22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3910439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DB641FA-2EBA-48ED-9A0A-D315C0ADADC0}" type="datetimeFigureOut">
              <a:rPr kumimoji="1" lang="ja-JP" altLang="en-US" smtClean="0"/>
              <a:t>2021/12/22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3356524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DB641FA-2EBA-48ED-9A0A-D315C0ADADC0}" type="datetimeFigureOut">
              <a:rPr kumimoji="1" lang="ja-JP" altLang="en-US" smtClean="0"/>
              <a:t>2021/12/22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590272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DB641FA-2EBA-48ED-9A0A-D315C0ADADC0}" type="datetimeFigureOut">
              <a:rPr kumimoji="1" lang="ja-JP" altLang="en-US" smtClean="0"/>
              <a:t>2021/12/22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35737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DB641FA-2EBA-48ED-9A0A-D315C0ADADC0}" type="datetimeFigureOut">
              <a:rPr kumimoji="1" lang="ja-JP" altLang="en-US" smtClean="0"/>
              <a:t>2021/12/22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825103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DB641FA-2EBA-48ED-9A0A-D315C0ADADC0}" type="datetimeFigureOut">
              <a:rPr kumimoji="1" lang="ja-JP" altLang="en-US" smtClean="0"/>
              <a:t>2021/12/22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760893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DB641FA-2EBA-48ED-9A0A-D315C0ADADC0}" type="datetimeFigureOut">
              <a:rPr kumimoji="1" lang="ja-JP" altLang="en-US" smtClean="0"/>
              <a:t>2021/12/22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3287232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DB641FA-2EBA-48ED-9A0A-D315C0ADADC0}" type="datetimeFigureOut">
              <a:rPr kumimoji="1" lang="ja-JP" altLang="en-US" smtClean="0"/>
              <a:t>2021/12/22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2973808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DB641FA-2EBA-48ED-9A0A-D315C0ADADC0}" type="datetimeFigureOut">
              <a:rPr kumimoji="1" lang="ja-JP" altLang="en-US" smtClean="0"/>
              <a:t>2021/12/22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445903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DB641FA-2EBA-48ED-9A0A-D315C0ADADC0}" type="datetimeFigureOut">
              <a:rPr kumimoji="1" lang="ja-JP" altLang="en-US" smtClean="0"/>
              <a:t>2021/12/22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800176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DB641FA-2EBA-48ED-9A0A-D315C0ADADC0}" type="datetimeFigureOut">
              <a:rPr kumimoji="1" lang="ja-JP" altLang="en-US" smtClean="0"/>
              <a:t>2021/12/22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520852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B641FA-2EBA-48ED-9A0A-D315C0ADADC0}" type="datetimeFigureOut">
              <a:rPr kumimoji="1" lang="ja-JP" altLang="en-US" smtClean="0"/>
              <a:t>2021/12/22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3551814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539551" y="2481933"/>
            <a:ext cx="6858000" cy="1790700"/>
          </a:xfrm>
        </p:spPr>
        <p:txBody>
          <a:bodyPr>
            <a:noAutofit/>
          </a:bodyPr>
          <a:lstStyle/>
          <a:p>
            <a:r>
              <a:rPr lang="ja-JP" altLang="en-US" sz="4400" dirty="0"/>
              <a:t>日本語環境ブロックプログラミングと連携したソースコードの穴埋め選択問題生成システム</a:t>
            </a:r>
          </a:p>
        </p:txBody>
      </p:sp>
      <p:sp>
        <p:nvSpPr>
          <p:cNvPr id="3" name="サブタイトル 2"/>
          <p:cNvSpPr>
            <a:spLocks noGrp="1"/>
          </p:cNvSpPr>
          <p:nvPr>
            <p:ph type="subTitle" idx="1"/>
          </p:nvPr>
        </p:nvSpPr>
        <p:spPr>
          <a:xfrm>
            <a:off x="2539551" y="4382701"/>
            <a:ext cx="6858000" cy="1241823"/>
          </a:xfrm>
        </p:spPr>
        <p:txBody>
          <a:bodyPr/>
          <a:lstStyle/>
          <a:p>
            <a:r>
              <a:rPr kumimoji="1" lang="ja-JP" altLang="en-US" dirty="0" smtClean="0"/>
              <a:t>学籍番号：</a:t>
            </a:r>
            <a:r>
              <a:rPr kumimoji="1" lang="en-US" altLang="ja-JP" dirty="0" smtClean="0"/>
              <a:t>1821121</a:t>
            </a:r>
          </a:p>
          <a:p>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lang="ja-JP" altLang="en-US" sz="2400"/>
              <a:t>1</a:t>
            </a:fld>
            <a:endParaRPr lang="ja-JP" altLang="en-US" sz="2400" dirty="0"/>
          </a:p>
        </p:txBody>
      </p:sp>
    </p:spTree>
    <p:extLst>
      <p:ext uri="{BB962C8B-B14F-4D97-AF65-F5344CB8AC3E}">
        <p14:creationId xmlns:p14="http://schemas.microsoft.com/office/powerpoint/2010/main" val="20495141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問題の</a:t>
            </a:r>
            <a:r>
              <a:rPr lang="ja-JP" altLang="en-US" dirty="0" smtClean="0"/>
              <a:t>作成（教師）</a:t>
            </a:r>
            <a:endParaRPr kumimoji="1" lang="ja-JP" altLang="en-US" dirty="0"/>
          </a:p>
        </p:txBody>
      </p:sp>
      <p:sp>
        <p:nvSpPr>
          <p:cNvPr id="3" name="コンテンツ プレースホルダー 2"/>
          <p:cNvSpPr>
            <a:spLocks noGrp="1"/>
          </p:cNvSpPr>
          <p:nvPr>
            <p:ph idx="1"/>
          </p:nvPr>
        </p:nvSpPr>
        <p:spPr/>
        <p:txBody>
          <a:bodyPr/>
          <a:lstStyle/>
          <a:p>
            <a:r>
              <a:rPr lang="ja-JP" altLang="ja-JP" dirty="0" smtClean="0"/>
              <a:t>提示</a:t>
            </a:r>
            <a:r>
              <a:rPr lang="ja-JP" altLang="ja-JP" dirty="0"/>
              <a:t>する問題文とその解答を考える</a:t>
            </a:r>
          </a:p>
          <a:p>
            <a:r>
              <a:rPr lang="ja-JP" altLang="ja-JP" dirty="0" smtClean="0"/>
              <a:t>提示</a:t>
            </a:r>
            <a:r>
              <a:rPr lang="ja-JP" altLang="ja-JP" dirty="0"/>
              <a:t>する問題に対応するブロックプログラミングを完成させる</a:t>
            </a:r>
          </a:p>
          <a:p>
            <a:r>
              <a:rPr lang="ja-JP" altLang="ja-JP" dirty="0" smtClean="0"/>
              <a:t>ブロックプログラミング</a:t>
            </a:r>
            <a:r>
              <a:rPr lang="ja-JP" altLang="ja-JP" dirty="0"/>
              <a:t>より</a:t>
            </a:r>
            <a:r>
              <a:rPr lang="en-US" altLang="ja-JP" dirty="0"/>
              <a:t>XML</a:t>
            </a:r>
            <a:r>
              <a:rPr lang="ja-JP" altLang="ja-JP" dirty="0"/>
              <a:t>コードを作成する</a:t>
            </a:r>
          </a:p>
          <a:p>
            <a:r>
              <a:rPr lang="en-US" altLang="ja-JP" dirty="0" smtClean="0"/>
              <a:t>XML</a:t>
            </a:r>
            <a:r>
              <a:rPr lang="ja-JP" altLang="ja-JP" dirty="0"/>
              <a:t>コード，問題文，解答（実行結果）を問題ファイルとして記述する</a:t>
            </a:r>
          </a:p>
          <a:p>
            <a:endParaRPr kumimoji="1" lang="ja-JP" altLang="en-US" dirty="0"/>
          </a:p>
        </p:txBody>
      </p:sp>
    </p:spTree>
    <p:extLst>
      <p:ext uri="{BB962C8B-B14F-4D97-AF65-F5344CB8AC3E}">
        <p14:creationId xmlns:p14="http://schemas.microsoft.com/office/powerpoint/2010/main" val="2727924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学習方法（学習者）</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ja-JP" dirty="0" smtClean="0"/>
              <a:t>教師</a:t>
            </a:r>
            <a:r>
              <a:rPr lang="ja-JP" altLang="ja-JP" dirty="0"/>
              <a:t>より提示された問題ファイルを提案システムにて開く</a:t>
            </a:r>
          </a:p>
          <a:p>
            <a:r>
              <a:rPr lang="ja-JP" altLang="ja-JP" dirty="0" smtClean="0"/>
              <a:t>システム</a:t>
            </a:r>
            <a:r>
              <a:rPr lang="ja-JP" altLang="ja-JP" dirty="0"/>
              <a:t>によって表示される問題文を確認する</a:t>
            </a:r>
          </a:p>
          <a:p>
            <a:r>
              <a:rPr lang="ja-JP" altLang="ja-JP" dirty="0" smtClean="0"/>
              <a:t>自動</a:t>
            </a:r>
            <a:r>
              <a:rPr lang="ja-JP" altLang="ja-JP" dirty="0"/>
              <a:t>生成された問題を確認する</a:t>
            </a:r>
          </a:p>
          <a:p>
            <a:r>
              <a:rPr lang="ja-JP" altLang="ja-JP" dirty="0" smtClean="0"/>
              <a:t>穴埋め</a:t>
            </a:r>
            <a:r>
              <a:rPr lang="ja-JP" altLang="ja-JP" dirty="0"/>
              <a:t>選択問題を解答する</a:t>
            </a:r>
          </a:p>
          <a:p>
            <a:r>
              <a:rPr lang="ja-JP" altLang="ja-JP" dirty="0" smtClean="0"/>
              <a:t>自動</a:t>
            </a:r>
            <a:r>
              <a:rPr lang="ja-JP" altLang="ja-JP" dirty="0"/>
              <a:t>採点を確認する</a:t>
            </a:r>
          </a:p>
          <a:p>
            <a:r>
              <a:rPr lang="ja-JP" altLang="ja-JP" dirty="0" smtClean="0"/>
              <a:t>誤り</a:t>
            </a:r>
            <a:r>
              <a:rPr lang="ja-JP" altLang="ja-JP" dirty="0"/>
              <a:t>がある場合</a:t>
            </a:r>
          </a:p>
          <a:p>
            <a:pPr lvl="1"/>
            <a:r>
              <a:rPr lang="ja-JP" altLang="ja-JP" dirty="0" smtClean="0"/>
              <a:t>同じ</a:t>
            </a:r>
            <a:r>
              <a:rPr lang="ja-JP" altLang="ja-JP" dirty="0"/>
              <a:t>問題ファイルから新たに問題を自動生成し、解答採点を行う</a:t>
            </a:r>
          </a:p>
          <a:p>
            <a:r>
              <a:rPr lang="ja-JP" altLang="ja-JP" dirty="0" smtClean="0"/>
              <a:t>この</a:t>
            </a:r>
            <a:r>
              <a:rPr lang="ja-JP" altLang="ja-JP" dirty="0"/>
              <a:t>問題の解答に満足した場合</a:t>
            </a:r>
          </a:p>
          <a:p>
            <a:pPr lvl="1"/>
            <a:r>
              <a:rPr lang="ja-JP" altLang="ja-JP" dirty="0" smtClean="0"/>
              <a:t>異なる</a:t>
            </a:r>
            <a:r>
              <a:rPr lang="ja-JP" altLang="ja-JP" dirty="0"/>
              <a:t>問題ファイルより新たに問題を自動生成し、解答採点を行う</a:t>
            </a:r>
          </a:p>
        </p:txBody>
      </p:sp>
    </p:spTree>
    <p:extLst>
      <p:ext uri="{BB962C8B-B14F-4D97-AF65-F5344CB8AC3E}">
        <p14:creationId xmlns:p14="http://schemas.microsoft.com/office/powerpoint/2010/main" val="2403087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a:t>
            </a:r>
            <a:endParaRPr kumimoji="1" lang="ja-JP" altLang="en-US" dirty="0"/>
          </a:p>
        </p:txBody>
      </p:sp>
      <p:sp>
        <p:nvSpPr>
          <p:cNvPr id="3" name="コンテンツ プレースホルダー 2"/>
          <p:cNvSpPr>
            <a:spLocks noGrp="1"/>
          </p:cNvSpPr>
          <p:nvPr>
            <p:ph idx="1"/>
          </p:nvPr>
        </p:nvSpPr>
        <p:spPr/>
        <p:txBody>
          <a:bodyPr/>
          <a:lstStyle/>
          <a:p>
            <a:r>
              <a:rPr lang="ja-JP" altLang="ja-JP" dirty="0"/>
              <a:t>本システムの問題自動生成機能によって生成される穴埋め選択問題は学習のために適切に問題を生成することができているのか，複数の問題と難易度による実際の出題内容より評価する．</a:t>
            </a:r>
          </a:p>
          <a:p>
            <a:endParaRPr kumimoji="1" lang="en-US" altLang="ja-JP" dirty="0" smtClean="0"/>
          </a:p>
          <a:p>
            <a:endParaRPr kumimoji="1" lang="ja-JP" altLang="en-US" dirty="0"/>
          </a:p>
        </p:txBody>
      </p:sp>
    </p:spTree>
    <p:extLst>
      <p:ext uri="{BB962C8B-B14F-4D97-AF65-F5344CB8AC3E}">
        <p14:creationId xmlns:p14="http://schemas.microsoft.com/office/powerpoint/2010/main" val="668627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smtClean="0"/>
              <a:t>実験準備</a:t>
            </a:r>
            <a:endParaRPr lang="en-US" altLang="ja-JP" dirty="0" smtClean="0"/>
          </a:p>
          <a:p>
            <a:pPr lvl="1"/>
            <a:r>
              <a:rPr lang="ja-JP" altLang="ja-JP" dirty="0" smtClean="0"/>
              <a:t>複数</a:t>
            </a:r>
            <a:r>
              <a:rPr lang="ja-JP" altLang="ja-JP" dirty="0"/>
              <a:t>の問題（現在５）</a:t>
            </a:r>
          </a:p>
          <a:p>
            <a:pPr lvl="1"/>
            <a:r>
              <a:rPr lang="ja-JP" altLang="ja-JP" dirty="0" smtClean="0"/>
              <a:t>難易度</a:t>
            </a:r>
            <a:r>
              <a:rPr lang="ja-JP" altLang="ja-JP" dirty="0"/>
              <a:t>毎の比較（簡単普通難しい）</a:t>
            </a:r>
          </a:p>
          <a:p>
            <a:pPr lvl="1"/>
            <a:r>
              <a:rPr lang="ja-JP" altLang="ja-JP" dirty="0" smtClean="0"/>
              <a:t>簡単</a:t>
            </a:r>
            <a:r>
              <a:rPr lang="ja-JP" altLang="ja-JP" dirty="0"/>
              <a:t>：同じカテゴリーより出題</a:t>
            </a:r>
            <a:r>
              <a:rPr lang="ja-JP" altLang="ja-JP" dirty="0" smtClean="0"/>
              <a:t>される３</a:t>
            </a:r>
            <a:r>
              <a:rPr lang="ja-JP" altLang="ja-JP" dirty="0"/>
              <a:t>問</a:t>
            </a:r>
          </a:p>
          <a:p>
            <a:pPr lvl="1"/>
            <a:r>
              <a:rPr lang="ja-JP" altLang="ja-JP" dirty="0" smtClean="0"/>
              <a:t>普通</a:t>
            </a:r>
            <a:r>
              <a:rPr lang="ja-JP" altLang="ja-JP" dirty="0"/>
              <a:t>：同じカテゴリーより出題</a:t>
            </a:r>
            <a:r>
              <a:rPr lang="ja-JP" altLang="ja-JP" dirty="0" smtClean="0"/>
              <a:t>される６</a:t>
            </a:r>
            <a:r>
              <a:rPr lang="ja-JP" altLang="ja-JP" dirty="0"/>
              <a:t>問</a:t>
            </a:r>
          </a:p>
          <a:p>
            <a:pPr lvl="1"/>
            <a:r>
              <a:rPr lang="ja-JP" altLang="ja-JP" dirty="0" smtClean="0"/>
              <a:t>難しい</a:t>
            </a:r>
            <a:r>
              <a:rPr lang="ja-JP" altLang="ja-JP" dirty="0"/>
              <a:t>：異なるカテゴリーより出題される問題３問</a:t>
            </a:r>
          </a:p>
          <a:p>
            <a:endParaRPr lang="en-US" altLang="ja-JP" dirty="0" smtClean="0"/>
          </a:p>
          <a:p>
            <a:r>
              <a:rPr lang="ja-JP" altLang="ja-JP" dirty="0" smtClean="0"/>
              <a:t>判断</a:t>
            </a:r>
            <a:r>
              <a:rPr lang="ja-JP" altLang="ja-JP" dirty="0"/>
              <a:t>する基準</a:t>
            </a:r>
          </a:p>
          <a:p>
            <a:pPr lvl="1"/>
            <a:r>
              <a:rPr lang="ja-JP" altLang="ja-JP" dirty="0" smtClean="0"/>
              <a:t>正解</a:t>
            </a:r>
            <a:r>
              <a:rPr lang="ja-JP" altLang="ja-JP" dirty="0"/>
              <a:t>となる解答が選択肢に入っている</a:t>
            </a:r>
          </a:p>
          <a:p>
            <a:pPr lvl="1"/>
            <a:r>
              <a:rPr lang="ja-JP" altLang="ja-JP" dirty="0" smtClean="0"/>
              <a:t>同一</a:t>
            </a:r>
            <a:r>
              <a:rPr lang="ja-JP" altLang="ja-JP" dirty="0"/>
              <a:t>の選択問題内で選択肢が複数かぶっていない</a:t>
            </a:r>
          </a:p>
          <a:p>
            <a:pPr lvl="1"/>
            <a:r>
              <a:rPr lang="ja-JP" altLang="ja-JP" dirty="0" smtClean="0"/>
              <a:t>ブロックプログラミング</a:t>
            </a:r>
            <a:r>
              <a:rPr lang="ja-JP" altLang="ja-JP" dirty="0"/>
              <a:t>より解答が推測できる</a:t>
            </a:r>
          </a:p>
          <a:p>
            <a:endParaRPr lang="ja-JP" altLang="ja-JP" dirty="0"/>
          </a:p>
          <a:p>
            <a:endParaRPr kumimoji="1" lang="ja-JP" altLang="en-US" dirty="0"/>
          </a:p>
        </p:txBody>
      </p:sp>
    </p:spTree>
    <p:extLst>
      <p:ext uri="{BB962C8B-B14F-4D97-AF65-F5344CB8AC3E}">
        <p14:creationId xmlns:p14="http://schemas.microsoft.com/office/powerpoint/2010/main" val="3646712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出題された内容例</a:t>
            </a:r>
            <a:endParaRPr kumimoji="1" lang="ja-JP" altLang="en-US" dirty="0"/>
          </a:p>
        </p:txBody>
      </p:sp>
      <p:sp>
        <p:nvSpPr>
          <p:cNvPr id="3" name="コンテンツ プレースホルダー 2"/>
          <p:cNvSpPr>
            <a:spLocks noGrp="1"/>
          </p:cNvSpPr>
          <p:nvPr>
            <p:ph idx="1"/>
          </p:nvPr>
        </p:nvSpPr>
        <p:spPr>
          <a:xfrm>
            <a:off x="838200" y="1876425"/>
            <a:ext cx="10515600" cy="4351338"/>
          </a:xfrm>
        </p:spPr>
        <p:txBody>
          <a:bodyPr/>
          <a:lstStyle/>
          <a:p>
            <a:r>
              <a:rPr kumimoji="1" lang="ja-JP" altLang="en-US" dirty="0" smtClean="0"/>
              <a:t>実際に生成された選択肢</a:t>
            </a:r>
            <a:r>
              <a:rPr lang="ja-JP" altLang="en-US" dirty="0" smtClean="0"/>
              <a:t>と解答</a:t>
            </a:r>
            <a:r>
              <a:rPr lang="en-US" altLang="ja-JP" dirty="0" smtClean="0"/>
              <a:t>:</a:t>
            </a:r>
            <a:r>
              <a:rPr lang="ja-JP" altLang="en-US" dirty="0" smtClean="0"/>
              <a:t>（選択</a:t>
            </a:r>
            <a:r>
              <a:rPr lang="en-US" altLang="ja-JP" dirty="0" smtClean="0"/>
              <a:t>1,</a:t>
            </a:r>
            <a:r>
              <a:rPr lang="ja-JP" altLang="en-US" dirty="0" smtClean="0"/>
              <a:t>選択肢</a:t>
            </a:r>
            <a:r>
              <a:rPr lang="en-US" altLang="ja-JP" dirty="0" smtClean="0"/>
              <a:t>N)</a:t>
            </a:r>
            <a:r>
              <a:rPr lang="ja-JP" altLang="en-US" dirty="0" smtClean="0"/>
              <a:t>：解答</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890504831"/>
              </p:ext>
            </p:extLst>
          </p:nvPr>
        </p:nvGraphicFramePr>
        <p:xfrm>
          <a:off x="1722967" y="2489200"/>
          <a:ext cx="8301567" cy="3318933"/>
        </p:xfrm>
        <a:graphic>
          <a:graphicData uri="http://schemas.openxmlformats.org/drawingml/2006/table">
            <a:tbl>
              <a:tblPr>
                <a:tableStyleId>{5C22544A-7EE6-4342-B048-85BDC9FD1C3A}</a:tableStyleId>
              </a:tblPr>
              <a:tblGrid>
                <a:gridCol w="1368716">
                  <a:extLst>
                    <a:ext uri="{9D8B030D-6E8A-4147-A177-3AD203B41FA5}">
                      <a16:colId xmlns:a16="http://schemas.microsoft.com/office/drawing/2014/main" val="315266070"/>
                    </a:ext>
                  </a:extLst>
                </a:gridCol>
                <a:gridCol w="1874547">
                  <a:extLst>
                    <a:ext uri="{9D8B030D-6E8A-4147-A177-3AD203B41FA5}">
                      <a16:colId xmlns:a16="http://schemas.microsoft.com/office/drawing/2014/main" val="1651334333"/>
                    </a:ext>
                  </a:extLst>
                </a:gridCol>
                <a:gridCol w="773623">
                  <a:extLst>
                    <a:ext uri="{9D8B030D-6E8A-4147-A177-3AD203B41FA5}">
                      <a16:colId xmlns:a16="http://schemas.microsoft.com/office/drawing/2014/main" val="1104538847"/>
                    </a:ext>
                  </a:extLst>
                </a:gridCol>
                <a:gridCol w="773623">
                  <a:extLst>
                    <a:ext uri="{9D8B030D-6E8A-4147-A177-3AD203B41FA5}">
                      <a16:colId xmlns:a16="http://schemas.microsoft.com/office/drawing/2014/main" val="4231340781"/>
                    </a:ext>
                  </a:extLst>
                </a:gridCol>
                <a:gridCol w="773623">
                  <a:extLst>
                    <a:ext uri="{9D8B030D-6E8A-4147-A177-3AD203B41FA5}">
                      <a16:colId xmlns:a16="http://schemas.microsoft.com/office/drawing/2014/main" val="1242070162"/>
                    </a:ext>
                  </a:extLst>
                </a:gridCol>
                <a:gridCol w="773623">
                  <a:extLst>
                    <a:ext uri="{9D8B030D-6E8A-4147-A177-3AD203B41FA5}">
                      <a16:colId xmlns:a16="http://schemas.microsoft.com/office/drawing/2014/main" val="2495102207"/>
                    </a:ext>
                  </a:extLst>
                </a:gridCol>
                <a:gridCol w="773623">
                  <a:extLst>
                    <a:ext uri="{9D8B030D-6E8A-4147-A177-3AD203B41FA5}">
                      <a16:colId xmlns:a16="http://schemas.microsoft.com/office/drawing/2014/main" val="1619122244"/>
                    </a:ext>
                  </a:extLst>
                </a:gridCol>
                <a:gridCol w="1190189">
                  <a:extLst>
                    <a:ext uri="{9D8B030D-6E8A-4147-A177-3AD203B41FA5}">
                      <a16:colId xmlns:a16="http://schemas.microsoft.com/office/drawing/2014/main" val="3142593080"/>
                    </a:ext>
                  </a:extLst>
                </a:gridCol>
              </a:tblGrid>
              <a:tr h="331893">
                <a:tc>
                  <a:txBody>
                    <a:bodyPr/>
                    <a:lstStyle/>
                    <a:p>
                      <a:pPr algn="l" fontAlgn="b"/>
                      <a:r>
                        <a:rPr lang="ja-JP" altLang="en-US" sz="1100" u="none" strike="noStrike">
                          <a:effectLst/>
                        </a:rPr>
                        <a:t>問題ファイル</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ja-JP" altLang="en-US" sz="1100" u="none" strike="noStrike">
                          <a:effectLst/>
                        </a:rPr>
                        <a:t>難易度</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ja-JP" altLang="en-US" sz="1100" u="none" strike="noStrike">
                          <a:effectLst/>
                        </a:rPr>
                        <a:t>設問１</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ja-JP" altLang="en-US" sz="1100" u="none" strike="noStrike">
                          <a:effectLst/>
                        </a:rPr>
                        <a:t>設問２</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ja-JP" altLang="en-US" sz="1100" u="none" strike="noStrike">
                          <a:effectLst/>
                        </a:rPr>
                        <a:t>設問３</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ja-JP" altLang="en-US" sz="1100" u="none" strike="noStrike">
                          <a:effectLst/>
                        </a:rPr>
                        <a:t>設問４</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ja-JP" altLang="en-US" sz="1100" u="none" strike="noStrike">
                          <a:effectLst/>
                        </a:rPr>
                        <a:t>設問５</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ja-JP" altLang="en-US" sz="1100" u="none" strike="noStrike">
                          <a:effectLst/>
                        </a:rPr>
                        <a:t>設問６</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718434107"/>
                  </a:ext>
                </a:extLst>
              </a:tr>
              <a:tr h="995680">
                <a:tc>
                  <a:txBody>
                    <a:bodyPr/>
                    <a:lstStyle/>
                    <a:p>
                      <a:pPr algn="r" fontAlgn="b"/>
                      <a:r>
                        <a:rPr lang="en-US" altLang="ja-JP" sz="1100" u="none" strike="noStrike">
                          <a:effectLst/>
                        </a:rPr>
                        <a:t>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ja-JP" altLang="en-US" sz="1100" u="none" strike="noStrike">
                          <a:effectLst/>
                        </a:rPr>
                        <a:t>簡単</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100" u="none" strike="noStrike" dirty="0">
                          <a:effectLst/>
                        </a:rPr>
                        <a:t>&lt;,&gt;,&lt;=,&gt;=,==,!= : &gt;</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100" u="none" strike="noStrike">
                          <a:effectLst/>
                        </a:rPr>
                        <a:t>&lt;,&gt;,&lt;=,&gt;=,==,!= : &gt;</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100" u="none" strike="noStrike">
                          <a:effectLst/>
                        </a:rPr>
                        <a:t>(+,-,*,/,%):%</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234591842"/>
                  </a:ext>
                </a:extLst>
              </a:tr>
              <a:tr h="995680">
                <a:tc>
                  <a:txBody>
                    <a:bodyPr/>
                    <a:lstStyle/>
                    <a:p>
                      <a:pPr algn="r" fontAlgn="b"/>
                      <a:r>
                        <a:rPr lang="en-US" altLang="ja-JP" sz="1100" u="none" strike="noStrike">
                          <a:effectLst/>
                        </a:rPr>
                        <a:t>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ja-JP" altLang="en-US" sz="1100" u="none" strike="noStrike" dirty="0">
                          <a:effectLst/>
                        </a:rPr>
                        <a:t>普通</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sz="1100" u="none" strike="noStrike">
                          <a:effectLst/>
                        </a:rPr>
                        <a:t>for,while,do : for</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100" u="none" strike="noStrike">
                          <a:effectLst/>
                        </a:rPr>
                        <a:t>&lt;,&gt;,&lt;=,&gt;=,==,!= : &lt;=</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100" u="none" strike="noStrike">
                          <a:effectLst/>
                        </a:rPr>
                        <a:t>(?,: ): :</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sz="1100" u="none" strike="noStrike">
                          <a:effectLst/>
                        </a:rPr>
                        <a:t>(if,else,switch):if</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100" u="none" strike="noStrike">
                          <a:effectLst/>
                        </a:rPr>
                        <a:t>(&lt;,&gt;,&lt;=,&gt;=,==,!= ): ==</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100" u="none" strike="noStrike">
                          <a:effectLst/>
                        </a:rPr>
                        <a:t>(=,==,+=,-=):+=</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437816575"/>
                  </a:ext>
                </a:extLst>
              </a:tr>
              <a:tr h="995680">
                <a:tc>
                  <a:txBody>
                    <a:bodyPr/>
                    <a:lstStyle/>
                    <a:p>
                      <a:pPr algn="r" fontAlgn="b"/>
                      <a:r>
                        <a:rPr lang="en-US" altLang="ja-JP" sz="1100" u="none" strike="noStrike">
                          <a:effectLst/>
                        </a:rPr>
                        <a:t>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ja-JP" altLang="en-US" sz="1100" u="none" strike="noStrike" dirty="0">
                          <a:effectLst/>
                        </a:rPr>
                        <a:t>難しい</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sz="1100" u="none" strike="noStrike" dirty="0">
                          <a:effectLst/>
                        </a:rPr>
                        <a:t>true,=,replace : =</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sz="1100" u="none" strike="noStrike">
                          <a:effectLst/>
                        </a:rPr>
                        <a:t>function,textReplace,&lt;</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sz="1100" u="none" strike="noStrike">
                          <a:effectLst/>
                        </a:rPr>
                        <a:t>textReplace,atan2,if : if</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197914627"/>
                  </a:ext>
                </a:extLst>
              </a:tr>
            </a:tbl>
          </a:graphicData>
        </a:graphic>
      </p:graphicFrame>
      <p:sp>
        <p:nvSpPr>
          <p:cNvPr id="6" name="テキスト ボックス 5"/>
          <p:cNvSpPr txBox="1"/>
          <p:nvPr/>
        </p:nvSpPr>
        <p:spPr>
          <a:xfrm>
            <a:off x="4876800" y="6043097"/>
            <a:ext cx="2946400" cy="369332"/>
          </a:xfrm>
          <a:prstGeom prst="rect">
            <a:avLst/>
          </a:prstGeom>
          <a:noFill/>
        </p:spPr>
        <p:txBody>
          <a:bodyPr wrap="square" rtlCol="0">
            <a:spAutoFit/>
          </a:bodyPr>
          <a:lstStyle/>
          <a:p>
            <a:r>
              <a:rPr lang="ja-JP" altLang="en-US" dirty="0"/>
              <a:t>出題</a:t>
            </a:r>
            <a:r>
              <a:rPr lang="ja-JP" altLang="en-US" dirty="0" smtClean="0"/>
              <a:t>内容</a:t>
            </a:r>
            <a:endParaRPr kumimoji="1" lang="ja-JP" altLang="en-US" dirty="0"/>
          </a:p>
        </p:txBody>
      </p:sp>
    </p:spTree>
    <p:extLst>
      <p:ext uri="{BB962C8B-B14F-4D97-AF65-F5344CB8AC3E}">
        <p14:creationId xmlns:p14="http://schemas.microsoft.com/office/powerpoint/2010/main" val="427557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83386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11224162" y="4132102"/>
            <a:ext cx="1930400" cy="369332"/>
          </a:xfrm>
          <a:prstGeom prst="rect">
            <a:avLst/>
          </a:prstGeom>
          <a:noFill/>
        </p:spPr>
        <p:txBody>
          <a:bodyPr wrap="square" rtlCol="0">
            <a:spAutoFit/>
          </a:bodyPr>
          <a:lstStyle/>
          <a:p>
            <a:r>
              <a:rPr kumimoji="1" lang="ja-JP" altLang="en-US" dirty="0" smtClean="0"/>
              <a:t>教師</a:t>
            </a:r>
            <a:endParaRPr kumimoji="1" lang="ja-JP" altLang="en-US" dirty="0"/>
          </a:p>
        </p:txBody>
      </p:sp>
      <p:sp>
        <p:nvSpPr>
          <p:cNvPr id="31" name="正方形/長方形 30"/>
          <p:cNvSpPr/>
          <p:nvPr/>
        </p:nvSpPr>
        <p:spPr>
          <a:xfrm>
            <a:off x="179284" y="63805"/>
            <a:ext cx="2231347" cy="646331"/>
          </a:xfrm>
          <a:prstGeom prst="rect">
            <a:avLst/>
          </a:prstGeom>
        </p:spPr>
        <p:txBody>
          <a:bodyPr wrap="square">
            <a:spAutoFit/>
          </a:bodyPr>
          <a:lstStyle/>
          <a:p>
            <a:r>
              <a:rPr lang="ja-JP" altLang="en-US" dirty="0" smtClean="0">
                <a:latin typeface="Consolas" panose="020B0609020204030204" pitchFamily="49" charset="0"/>
              </a:rPr>
              <a:t>提案システム</a:t>
            </a:r>
            <a:endParaRPr lang="en-US" altLang="ja-JP" dirty="0" smtClean="0">
              <a:latin typeface="Consolas" panose="020B0609020204030204" pitchFamily="49" charset="0"/>
            </a:endParaRPr>
          </a:p>
          <a:p>
            <a:r>
              <a:rPr lang="ja-JP" altLang="en-US" dirty="0" smtClean="0">
                <a:latin typeface="Consolas" panose="020B0609020204030204" pitchFamily="49" charset="0"/>
              </a:rPr>
              <a:t>の</a:t>
            </a:r>
            <a:r>
              <a:rPr lang="ja-JP" altLang="en-US" dirty="0">
                <a:latin typeface="Consolas" panose="020B0609020204030204" pitchFamily="49" charset="0"/>
              </a:rPr>
              <a:t>概要図</a:t>
            </a:r>
            <a:endParaRPr lang="ja-JP" altLang="en-US" b="0" dirty="0">
              <a:effectLst/>
              <a:latin typeface="Consolas" panose="020B0609020204030204" pitchFamily="49" charset="0"/>
            </a:endParaRPr>
          </a:p>
        </p:txBody>
      </p:sp>
      <p:sp>
        <p:nvSpPr>
          <p:cNvPr id="46" name="角丸四角形 45"/>
          <p:cNvSpPr/>
          <p:nvPr/>
        </p:nvSpPr>
        <p:spPr>
          <a:xfrm>
            <a:off x="2492761" y="457889"/>
            <a:ext cx="7431483" cy="6111622"/>
          </a:xfrm>
          <a:prstGeom prst="round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p>
        </p:txBody>
      </p:sp>
      <p:sp>
        <p:nvSpPr>
          <p:cNvPr id="47" name="円柱 46"/>
          <p:cNvSpPr/>
          <p:nvPr/>
        </p:nvSpPr>
        <p:spPr>
          <a:xfrm>
            <a:off x="8175949" y="2209531"/>
            <a:ext cx="1604286" cy="1676151"/>
          </a:xfrm>
          <a:prstGeom prst="ca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8226619" y="3069740"/>
            <a:ext cx="2477041" cy="374288"/>
          </a:xfrm>
          <a:prstGeom prst="rect">
            <a:avLst/>
          </a:prstGeom>
          <a:noFill/>
        </p:spPr>
        <p:txBody>
          <a:bodyPr wrap="square" rtlCol="0">
            <a:spAutoFit/>
          </a:bodyPr>
          <a:lstStyle/>
          <a:p>
            <a:r>
              <a:rPr kumimoji="1" lang="ja-JP" altLang="en-US" dirty="0" smtClean="0"/>
              <a:t>問題ファイル</a:t>
            </a:r>
            <a:endParaRPr kumimoji="1" lang="ja-JP" altLang="en-US" dirty="0"/>
          </a:p>
        </p:txBody>
      </p:sp>
      <p:sp>
        <p:nvSpPr>
          <p:cNvPr id="49" name="円柱 48"/>
          <p:cNvSpPr/>
          <p:nvPr/>
        </p:nvSpPr>
        <p:spPr>
          <a:xfrm>
            <a:off x="3832103" y="5059634"/>
            <a:ext cx="2956826" cy="1394881"/>
          </a:xfrm>
          <a:prstGeom prst="ca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p:cNvSpPr txBox="1"/>
          <p:nvPr/>
        </p:nvSpPr>
        <p:spPr>
          <a:xfrm>
            <a:off x="4234311" y="5751144"/>
            <a:ext cx="2048016" cy="374288"/>
          </a:xfrm>
          <a:prstGeom prst="rect">
            <a:avLst/>
          </a:prstGeom>
          <a:noFill/>
        </p:spPr>
        <p:txBody>
          <a:bodyPr wrap="square" rtlCol="0">
            <a:spAutoFit/>
          </a:bodyPr>
          <a:lstStyle/>
          <a:p>
            <a:r>
              <a:rPr kumimoji="1" lang="ja-JP" altLang="en-US" dirty="0" smtClean="0"/>
              <a:t>カテゴリグループ</a:t>
            </a:r>
            <a:endParaRPr kumimoji="1" lang="ja-JP" altLang="en-US" dirty="0"/>
          </a:p>
        </p:txBody>
      </p:sp>
      <p:sp>
        <p:nvSpPr>
          <p:cNvPr id="51" name="左矢印 50"/>
          <p:cNvSpPr/>
          <p:nvPr/>
        </p:nvSpPr>
        <p:spPr>
          <a:xfrm>
            <a:off x="6071706" y="2742201"/>
            <a:ext cx="1888292" cy="61081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額縁 51"/>
          <p:cNvSpPr/>
          <p:nvPr/>
        </p:nvSpPr>
        <p:spPr>
          <a:xfrm>
            <a:off x="3072428" y="2420297"/>
            <a:ext cx="2684326" cy="1638117"/>
          </a:xfrm>
          <a:prstGeom prst="bevel">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53" name="テキスト ボックス 52"/>
          <p:cNvSpPr txBox="1"/>
          <p:nvPr/>
        </p:nvSpPr>
        <p:spPr>
          <a:xfrm>
            <a:off x="3363331" y="2975980"/>
            <a:ext cx="2326945" cy="523220"/>
          </a:xfrm>
          <a:prstGeom prst="rect">
            <a:avLst/>
          </a:prstGeom>
          <a:noFill/>
        </p:spPr>
        <p:txBody>
          <a:bodyPr wrap="square" rtlCol="0">
            <a:spAutoFit/>
          </a:bodyPr>
          <a:lstStyle/>
          <a:p>
            <a:r>
              <a:rPr kumimoji="1" lang="ja-JP" altLang="en-US" sz="2800" dirty="0" smtClean="0">
                <a:ln w="0"/>
                <a:effectLst>
                  <a:outerShdw blurRad="38100" dist="19050" dir="2700000" algn="tl" rotWithShape="0">
                    <a:schemeClr val="dk1">
                      <a:alpha val="40000"/>
                    </a:schemeClr>
                  </a:outerShdw>
                </a:effectLst>
              </a:rPr>
              <a:t>穴埋め問題</a:t>
            </a:r>
            <a:endParaRPr kumimoji="1" lang="ja-JP" altLang="en-US" sz="2800" dirty="0">
              <a:ln w="0"/>
              <a:effectLst>
                <a:outerShdw blurRad="38100" dist="19050" dir="2700000" algn="tl" rotWithShape="0">
                  <a:schemeClr val="dk1">
                    <a:alpha val="40000"/>
                  </a:schemeClr>
                </a:outerShdw>
              </a:effectLst>
            </a:endParaRPr>
          </a:p>
        </p:txBody>
      </p:sp>
      <p:sp>
        <p:nvSpPr>
          <p:cNvPr id="54" name="テキスト ボックス 53"/>
          <p:cNvSpPr txBox="1"/>
          <p:nvPr/>
        </p:nvSpPr>
        <p:spPr>
          <a:xfrm>
            <a:off x="7561182" y="5318685"/>
            <a:ext cx="2008681" cy="923330"/>
          </a:xfrm>
          <a:prstGeom prst="rect">
            <a:avLst/>
          </a:prstGeom>
          <a:noFill/>
        </p:spPr>
        <p:txBody>
          <a:bodyPr wrap="square" rtlCol="0">
            <a:spAutoFit/>
          </a:bodyPr>
          <a:lstStyle/>
          <a:p>
            <a:r>
              <a:rPr kumimoji="1" lang="en-US" altLang="ja-JP" dirty="0" smtClean="0"/>
              <a:t>Step-2:</a:t>
            </a:r>
          </a:p>
          <a:p>
            <a:r>
              <a:rPr kumimoji="1" lang="ja-JP" altLang="en-US" dirty="0" smtClean="0"/>
              <a:t>ソースコード</a:t>
            </a:r>
            <a:endParaRPr kumimoji="1" lang="en-US" altLang="ja-JP" dirty="0" smtClean="0"/>
          </a:p>
          <a:p>
            <a:r>
              <a:rPr kumimoji="1" lang="ja-JP" altLang="en-US" dirty="0" smtClean="0"/>
              <a:t>の</a:t>
            </a:r>
            <a:r>
              <a:rPr kumimoji="1" lang="ja-JP" altLang="en-US" dirty="0" smtClean="0"/>
              <a:t>生成</a:t>
            </a:r>
            <a:endParaRPr kumimoji="1" lang="ja-JP" altLang="en-US" dirty="0"/>
          </a:p>
        </p:txBody>
      </p:sp>
      <p:sp>
        <p:nvSpPr>
          <p:cNvPr id="55" name="下カーブ矢印 54"/>
          <p:cNvSpPr/>
          <p:nvPr/>
        </p:nvSpPr>
        <p:spPr>
          <a:xfrm>
            <a:off x="4234311" y="1360195"/>
            <a:ext cx="4755998" cy="72495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テキスト ボックス 55"/>
          <p:cNvSpPr txBox="1"/>
          <p:nvPr/>
        </p:nvSpPr>
        <p:spPr>
          <a:xfrm>
            <a:off x="5611426" y="583236"/>
            <a:ext cx="2355005" cy="646331"/>
          </a:xfrm>
          <a:prstGeom prst="rect">
            <a:avLst/>
          </a:prstGeom>
          <a:noFill/>
        </p:spPr>
        <p:txBody>
          <a:bodyPr wrap="square" rtlCol="0">
            <a:spAutoFit/>
          </a:bodyPr>
          <a:lstStyle/>
          <a:p>
            <a:r>
              <a:rPr lang="en-US" altLang="ja-JP" dirty="0" smtClean="0"/>
              <a:t>Step-7:</a:t>
            </a:r>
          </a:p>
          <a:p>
            <a:r>
              <a:rPr lang="ja-JP" altLang="en-US" dirty="0" smtClean="0"/>
              <a:t>問題</a:t>
            </a:r>
            <a:r>
              <a:rPr lang="ja-JP" altLang="en-US" dirty="0" smtClean="0"/>
              <a:t>の再生成</a:t>
            </a:r>
            <a:endParaRPr kumimoji="1" lang="ja-JP" altLang="en-US" dirty="0"/>
          </a:p>
        </p:txBody>
      </p:sp>
      <p:sp>
        <p:nvSpPr>
          <p:cNvPr id="57" name="上矢印 56"/>
          <p:cNvSpPr/>
          <p:nvPr/>
        </p:nvSpPr>
        <p:spPr>
          <a:xfrm>
            <a:off x="4453745" y="4168579"/>
            <a:ext cx="715516" cy="7720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p:cNvSpPr txBox="1"/>
          <p:nvPr/>
        </p:nvSpPr>
        <p:spPr>
          <a:xfrm>
            <a:off x="6314515" y="1993092"/>
            <a:ext cx="1638975" cy="646331"/>
          </a:xfrm>
          <a:prstGeom prst="rect">
            <a:avLst/>
          </a:prstGeom>
          <a:noFill/>
        </p:spPr>
        <p:txBody>
          <a:bodyPr wrap="square" rtlCol="0">
            <a:spAutoFit/>
          </a:bodyPr>
          <a:lstStyle/>
          <a:p>
            <a:r>
              <a:rPr kumimoji="1" lang="en-US" altLang="ja-JP" dirty="0" smtClean="0"/>
              <a:t>Step-4:</a:t>
            </a:r>
          </a:p>
          <a:p>
            <a:r>
              <a:rPr kumimoji="1" lang="ja-JP" altLang="en-US" dirty="0" smtClean="0"/>
              <a:t>問題文の提示</a:t>
            </a:r>
            <a:endParaRPr kumimoji="1" lang="ja-JP" altLang="en-US" dirty="0"/>
          </a:p>
        </p:txBody>
      </p:sp>
      <p:sp>
        <p:nvSpPr>
          <p:cNvPr id="59" name="テキスト ボックス 58"/>
          <p:cNvSpPr txBox="1"/>
          <p:nvPr/>
        </p:nvSpPr>
        <p:spPr>
          <a:xfrm>
            <a:off x="5351581" y="4132102"/>
            <a:ext cx="1664271" cy="923330"/>
          </a:xfrm>
          <a:prstGeom prst="rect">
            <a:avLst/>
          </a:prstGeom>
          <a:noFill/>
        </p:spPr>
        <p:txBody>
          <a:bodyPr wrap="square" rtlCol="0">
            <a:spAutoFit/>
          </a:bodyPr>
          <a:lstStyle/>
          <a:p>
            <a:r>
              <a:rPr lang="en-US" altLang="ja-JP" dirty="0" smtClean="0"/>
              <a:t>Step-</a:t>
            </a:r>
            <a:r>
              <a:rPr lang="ja-JP" altLang="en-US" dirty="0" smtClean="0"/>
              <a:t>３：</a:t>
            </a:r>
            <a:endParaRPr lang="en-US" altLang="ja-JP" dirty="0" smtClean="0"/>
          </a:p>
          <a:p>
            <a:r>
              <a:rPr lang="ja-JP" altLang="en-US" dirty="0" smtClean="0"/>
              <a:t>選択肢，</a:t>
            </a:r>
            <a:endParaRPr lang="en-US" altLang="ja-JP" dirty="0" smtClean="0"/>
          </a:p>
          <a:p>
            <a:r>
              <a:rPr lang="ja-JP" altLang="en-US" dirty="0" smtClean="0"/>
              <a:t>問題数の</a:t>
            </a:r>
            <a:r>
              <a:rPr lang="ja-JP" altLang="en-US" dirty="0"/>
              <a:t>決定</a:t>
            </a:r>
            <a:endParaRPr kumimoji="1" lang="ja-JP" altLang="en-US" dirty="0"/>
          </a:p>
        </p:txBody>
      </p:sp>
      <p:sp>
        <p:nvSpPr>
          <p:cNvPr id="60" name="曲折矢印 59"/>
          <p:cNvSpPr/>
          <p:nvPr/>
        </p:nvSpPr>
        <p:spPr>
          <a:xfrm rot="10800000">
            <a:off x="7018086" y="4071084"/>
            <a:ext cx="2315726" cy="112659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スマイル 3"/>
          <p:cNvSpPr/>
          <p:nvPr/>
        </p:nvSpPr>
        <p:spPr>
          <a:xfrm>
            <a:off x="10885496" y="2703270"/>
            <a:ext cx="1303866" cy="1306512"/>
          </a:xfrm>
          <a:prstGeom prst="smileyFac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0" name="右矢印 9"/>
          <p:cNvSpPr/>
          <p:nvPr/>
        </p:nvSpPr>
        <p:spPr>
          <a:xfrm rot="10800000">
            <a:off x="9956946" y="3099711"/>
            <a:ext cx="880413" cy="5214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10122637" y="1806337"/>
            <a:ext cx="1338828" cy="1200329"/>
          </a:xfrm>
          <a:prstGeom prst="rect">
            <a:avLst/>
          </a:prstGeom>
          <a:noFill/>
        </p:spPr>
        <p:txBody>
          <a:bodyPr wrap="none" rtlCol="0">
            <a:spAutoFit/>
          </a:bodyPr>
          <a:lstStyle/>
          <a:p>
            <a:r>
              <a:rPr lang="ja-JP" altLang="en-US" dirty="0" smtClean="0"/>
              <a:t>コード</a:t>
            </a:r>
            <a:r>
              <a:rPr lang="ja-JP" altLang="en-US" dirty="0"/>
              <a:t>，</a:t>
            </a:r>
            <a:endParaRPr lang="en-US" altLang="ja-JP" dirty="0" smtClean="0"/>
          </a:p>
          <a:p>
            <a:r>
              <a:rPr kumimoji="1" lang="ja-JP" altLang="en-US" dirty="0"/>
              <a:t>問題</a:t>
            </a:r>
            <a:r>
              <a:rPr kumimoji="1" lang="ja-JP" altLang="en-US" dirty="0" smtClean="0"/>
              <a:t>文，</a:t>
            </a:r>
            <a:endParaRPr kumimoji="1" lang="en-US" altLang="ja-JP" dirty="0" smtClean="0"/>
          </a:p>
          <a:p>
            <a:r>
              <a:rPr lang="ja-JP" altLang="en-US" dirty="0" smtClean="0"/>
              <a:t>実行結果，</a:t>
            </a:r>
            <a:endParaRPr lang="en-US" altLang="ja-JP" dirty="0" smtClean="0"/>
          </a:p>
          <a:p>
            <a:r>
              <a:rPr lang="ja-JP" altLang="en-US" dirty="0" smtClean="0"/>
              <a:t>の入力</a:t>
            </a:r>
            <a:endParaRPr kumimoji="1" lang="ja-JP" altLang="en-US" dirty="0"/>
          </a:p>
        </p:txBody>
      </p:sp>
      <p:sp>
        <p:nvSpPr>
          <p:cNvPr id="3" name="テキスト ボックス 2"/>
          <p:cNvSpPr txBox="1"/>
          <p:nvPr/>
        </p:nvSpPr>
        <p:spPr>
          <a:xfrm>
            <a:off x="10122637" y="1515488"/>
            <a:ext cx="968535" cy="369332"/>
          </a:xfrm>
          <a:prstGeom prst="rect">
            <a:avLst/>
          </a:prstGeom>
          <a:noFill/>
        </p:spPr>
        <p:txBody>
          <a:bodyPr wrap="none" rtlCol="0">
            <a:spAutoFit/>
          </a:bodyPr>
          <a:lstStyle/>
          <a:p>
            <a:r>
              <a:rPr lang="en-US" altLang="ja-JP" dirty="0" smtClean="0"/>
              <a:t>Step-1</a:t>
            </a:r>
            <a:r>
              <a:rPr lang="en-US" altLang="ja-JP" dirty="0"/>
              <a:t>:</a:t>
            </a:r>
            <a:endParaRPr kumimoji="1" lang="ja-JP" altLang="en-US" dirty="0"/>
          </a:p>
        </p:txBody>
      </p:sp>
      <p:sp>
        <p:nvSpPr>
          <p:cNvPr id="5" name="スマイル 4"/>
          <p:cNvSpPr/>
          <p:nvPr/>
        </p:nvSpPr>
        <p:spPr>
          <a:xfrm>
            <a:off x="73373" y="2573234"/>
            <a:ext cx="1303866" cy="1306512"/>
          </a:xfrm>
          <a:prstGeom prst="smileyFac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32914" y="3970596"/>
            <a:ext cx="1676400" cy="369332"/>
          </a:xfrm>
          <a:prstGeom prst="rect">
            <a:avLst/>
          </a:prstGeom>
          <a:noFill/>
        </p:spPr>
        <p:txBody>
          <a:bodyPr wrap="square" rtlCol="0">
            <a:spAutoFit/>
          </a:bodyPr>
          <a:lstStyle/>
          <a:p>
            <a:r>
              <a:rPr kumimoji="1" lang="ja-JP" altLang="en-US" dirty="0" smtClean="0"/>
              <a:t>学習者</a:t>
            </a:r>
            <a:endParaRPr kumimoji="1" lang="ja-JP" altLang="en-US" dirty="0"/>
          </a:p>
        </p:txBody>
      </p:sp>
      <p:sp>
        <p:nvSpPr>
          <p:cNvPr id="21" name="下矢印 20"/>
          <p:cNvSpPr/>
          <p:nvPr/>
        </p:nvSpPr>
        <p:spPr>
          <a:xfrm rot="5400000">
            <a:off x="1627274" y="3005376"/>
            <a:ext cx="531258" cy="1056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上矢印 21"/>
          <p:cNvSpPr/>
          <p:nvPr/>
        </p:nvSpPr>
        <p:spPr>
          <a:xfrm rot="5400000">
            <a:off x="1701280" y="2552628"/>
            <a:ext cx="513706" cy="9049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1514604" y="2184200"/>
            <a:ext cx="968535" cy="646331"/>
          </a:xfrm>
          <a:prstGeom prst="rect">
            <a:avLst/>
          </a:prstGeom>
          <a:noFill/>
        </p:spPr>
        <p:txBody>
          <a:bodyPr wrap="none" rtlCol="0">
            <a:spAutoFit/>
          </a:bodyPr>
          <a:lstStyle/>
          <a:p>
            <a:r>
              <a:rPr kumimoji="1" lang="en-US" altLang="ja-JP" dirty="0" smtClean="0"/>
              <a:t>Step-5:</a:t>
            </a:r>
          </a:p>
          <a:p>
            <a:r>
              <a:rPr kumimoji="1" lang="ja-JP" altLang="en-US" dirty="0" smtClean="0"/>
              <a:t>解答</a:t>
            </a:r>
            <a:endParaRPr kumimoji="1" lang="ja-JP" altLang="en-US" dirty="0"/>
          </a:p>
        </p:txBody>
      </p:sp>
      <p:sp>
        <p:nvSpPr>
          <p:cNvPr id="24" name="テキスト ボックス 23"/>
          <p:cNvSpPr txBox="1"/>
          <p:nvPr/>
        </p:nvSpPr>
        <p:spPr>
          <a:xfrm>
            <a:off x="1425046" y="3927514"/>
            <a:ext cx="968535" cy="646331"/>
          </a:xfrm>
          <a:prstGeom prst="rect">
            <a:avLst/>
          </a:prstGeom>
          <a:noFill/>
        </p:spPr>
        <p:txBody>
          <a:bodyPr wrap="none" rtlCol="0">
            <a:spAutoFit/>
          </a:bodyPr>
          <a:lstStyle/>
          <a:p>
            <a:r>
              <a:rPr kumimoji="1" lang="en-US" altLang="ja-JP" dirty="0" smtClean="0"/>
              <a:t>Step-6:</a:t>
            </a:r>
            <a:endParaRPr kumimoji="1" lang="en-US" altLang="ja-JP" dirty="0" smtClean="0"/>
          </a:p>
          <a:p>
            <a:r>
              <a:rPr lang="ja-JP" altLang="en-US" dirty="0"/>
              <a:t>解説</a:t>
            </a:r>
            <a:endParaRPr kumimoji="1" lang="ja-JP" altLang="en-US" dirty="0"/>
          </a:p>
        </p:txBody>
      </p:sp>
    </p:spTree>
    <p:extLst>
      <p:ext uri="{BB962C8B-B14F-4D97-AF65-F5344CB8AC3E}">
        <p14:creationId xmlns:p14="http://schemas.microsoft.com/office/powerpoint/2010/main" val="58197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3409613" y="152286"/>
            <a:ext cx="8109284" cy="659330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p>
        </p:txBody>
      </p:sp>
      <p:sp>
        <p:nvSpPr>
          <p:cNvPr id="7" name="円柱 6"/>
          <p:cNvSpPr/>
          <p:nvPr/>
        </p:nvSpPr>
        <p:spPr>
          <a:xfrm>
            <a:off x="9333519" y="2482177"/>
            <a:ext cx="1642856" cy="1800034"/>
          </a:xfrm>
          <a:prstGeom prst="ca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9361972" y="3264273"/>
            <a:ext cx="2551048" cy="369332"/>
          </a:xfrm>
          <a:prstGeom prst="rect">
            <a:avLst/>
          </a:prstGeom>
          <a:noFill/>
        </p:spPr>
        <p:txBody>
          <a:bodyPr wrap="square" rtlCol="0">
            <a:spAutoFit/>
          </a:bodyPr>
          <a:lstStyle/>
          <a:p>
            <a:r>
              <a:rPr kumimoji="1" lang="ja-JP" altLang="en-US" dirty="0" smtClean="0"/>
              <a:t>問題ファイル</a:t>
            </a:r>
            <a:endParaRPr kumimoji="1" lang="ja-JP" altLang="en-US" dirty="0"/>
          </a:p>
        </p:txBody>
      </p:sp>
      <p:sp>
        <p:nvSpPr>
          <p:cNvPr id="9" name="円柱 8"/>
          <p:cNvSpPr/>
          <p:nvPr/>
        </p:nvSpPr>
        <p:spPr>
          <a:xfrm>
            <a:off x="4844555" y="5043722"/>
            <a:ext cx="3045168" cy="1376410"/>
          </a:xfrm>
          <a:prstGeom prst="ca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5355050" y="5681794"/>
            <a:ext cx="2109205" cy="369332"/>
          </a:xfrm>
          <a:prstGeom prst="rect">
            <a:avLst/>
          </a:prstGeom>
          <a:noFill/>
        </p:spPr>
        <p:txBody>
          <a:bodyPr wrap="square" rtlCol="0">
            <a:spAutoFit/>
          </a:bodyPr>
          <a:lstStyle/>
          <a:p>
            <a:r>
              <a:rPr kumimoji="1" lang="ja-JP" altLang="en-US" dirty="0" smtClean="0"/>
              <a:t>カテゴリグループ</a:t>
            </a:r>
            <a:endParaRPr kumimoji="1" lang="ja-JP" altLang="en-US" dirty="0"/>
          </a:p>
        </p:txBody>
      </p:sp>
      <p:sp>
        <p:nvSpPr>
          <p:cNvPr id="11" name="左矢印 10"/>
          <p:cNvSpPr/>
          <p:nvPr/>
        </p:nvSpPr>
        <p:spPr>
          <a:xfrm>
            <a:off x="7360293" y="3057320"/>
            <a:ext cx="1766932" cy="60272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額縁 12"/>
          <p:cNvSpPr/>
          <p:nvPr/>
        </p:nvSpPr>
        <p:spPr>
          <a:xfrm>
            <a:off x="3989573" y="2717367"/>
            <a:ext cx="3175079" cy="1282630"/>
          </a:xfrm>
          <a:prstGeom prst="bevel">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4" name="テキスト ボックス 13"/>
          <p:cNvSpPr txBox="1"/>
          <p:nvPr/>
        </p:nvSpPr>
        <p:spPr>
          <a:xfrm>
            <a:off x="4547230" y="3057320"/>
            <a:ext cx="3094248" cy="523220"/>
          </a:xfrm>
          <a:prstGeom prst="rect">
            <a:avLst/>
          </a:prstGeom>
          <a:noFill/>
        </p:spPr>
        <p:txBody>
          <a:bodyPr wrap="square" rtlCol="0">
            <a:spAutoFit/>
          </a:bodyPr>
          <a:lstStyle/>
          <a:p>
            <a:r>
              <a:rPr kumimoji="1" lang="ja-JP" altLang="en-US" sz="2800" dirty="0" smtClean="0">
                <a:ln w="0"/>
                <a:effectLst>
                  <a:outerShdw blurRad="38100" dist="19050" dir="2700000" algn="tl" rotWithShape="0">
                    <a:schemeClr val="dk1">
                      <a:alpha val="40000"/>
                    </a:schemeClr>
                  </a:outerShdw>
                </a:effectLst>
              </a:rPr>
              <a:t>穴埋め問題</a:t>
            </a:r>
            <a:endParaRPr kumimoji="1" lang="ja-JP" altLang="en-US" sz="2800" dirty="0">
              <a:ln w="0"/>
              <a:effectLst>
                <a:outerShdw blurRad="38100" dist="19050" dir="2700000" algn="tl" rotWithShape="0">
                  <a:schemeClr val="dk1">
                    <a:alpha val="40000"/>
                  </a:schemeClr>
                </a:outerShdw>
              </a:effectLst>
            </a:endParaRPr>
          </a:p>
        </p:txBody>
      </p:sp>
      <p:sp>
        <p:nvSpPr>
          <p:cNvPr id="15" name="テキスト ボックス 14"/>
          <p:cNvSpPr txBox="1"/>
          <p:nvPr/>
        </p:nvSpPr>
        <p:spPr>
          <a:xfrm>
            <a:off x="9220359" y="5853362"/>
            <a:ext cx="2068695" cy="646331"/>
          </a:xfrm>
          <a:prstGeom prst="rect">
            <a:avLst/>
          </a:prstGeom>
          <a:noFill/>
        </p:spPr>
        <p:txBody>
          <a:bodyPr wrap="square" rtlCol="0">
            <a:spAutoFit/>
          </a:bodyPr>
          <a:lstStyle/>
          <a:p>
            <a:r>
              <a:rPr kumimoji="1" lang="ja-JP" altLang="en-US" dirty="0" smtClean="0"/>
              <a:t>ソースコード</a:t>
            </a:r>
            <a:endParaRPr kumimoji="1" lang="en-US" altLang="ja-JP" dirty="0" smtClean="0"/>
          </a:p>
          <a:p>
            <a:r>
              <a:rPr kumimoji="1" lang="ja-JP" altLang="en-US" dirty="0" smtClean="0"/>
              <a:t>の</a:t>
            </a:r>
            <a:r>
              <a:rPr kumimoji="1" lang="ja-JP" altLang="en-US" dirty="0" smtClean="0"/>
              <a:t>生成</a:t>
            </a:r>
            <a:endParaRPr kumimoji="1" lang="ja-JP" altLang="en-US" dirty="0"/>
          </a:p>
        </p:txBody>
      </p:sp>
      <p:sp>
        <p:nvSpPr>
          <p:cNvPr id="16" name="下カーブ矢印 15"/>
          <p:cNvSpPr/>
          <p:nvPr/>
        </p:nvSpPr>
        <p:spPr>
          <a:xfrm>
            <a:off x="5498432" y="1224303"/>
            <a:ext cx="4898094" cy="10561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p:cNvSpPr txBox="1"/>
          <p:nvPr/>
        </p:nvSpPr>
        <p:spPr>
          <a:xfrm>
            <a:off x="7164652" y="727231"/>
            <a:ext cx="2425366" cy="369332"/>
          </a:xfrm>
          <a:prstGeom prst="rect">
            <a:avLst/>
          </a:prstGeom>
          <a:noFill/>
        </p:spPr>
        <p:txBody>
          <a:bodyPr wrap="square" rtlCol="0">
            <a:spAutoFit/>
          </a:bodyPr>
          <a:lstStyle/>
          <a:p>
            <a:r>
              <a:rPr lang="ja-JP" altLang="en-US" dirty="0"/>
              <a:t>問題</a:t>
            </a:r>
            <a:r>
              <a:rPr lang="ja-JP" altLang="en-US" dirty="0" smtClean="0"/>
              <a:t>の再生成</a:t>
            </a:r>
            <a:endParaRPr kumimoji="1" lang="ja-JP" altLang="en-US" dirty="0"/>
          </a:p>
        </p:txBody>
      </p:sp>
      <p:sp>
        <p:nvSpPr>
          <p:cNvPr id="19" name="上矢印 18"/>
          <p:cNvSpPr/>
          <p:nvPr/>
        </p:nvSpPr>
        <p:spPr>
          <a:xfrm>
            <a:off x="5334476" y="4113501"/>
            <a:ext cx="736894" cy="7618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7464255" y="2595942"/>
            <a:ext cx="1569660" cy="369332"/>
          </a:xfrm>
          <a:prstGeom prst="rect">
            <a:avLst/>
          </a:prstGeom>
          <a:noFill/>
        </p:spPr>
        <p:txBody>
          <a:bodyPr wrap="none" rtlCol="0">
            <a:spAutoFit/>
          </a:bodyPr>
          <a:lstStyle/>
          <a:p>
            <a:r>
              <a:rPr kumimoji="1" lang="ja-JP" altLang="en-US" dirty="0" smtClean="0"/>
              <a:t>問題文の提示</a:t>
            </a:r>
            <a:endParaRPr kumimoji="1" lang="ja-JP" altLang="en-US" dirty="0"/>
          </a:p>
        </p:txBody>
      </p:sp>
      <p:sp>
        <p:nvSpPr>
          <p:cNvPr id="34" name="テキスト ボックス 33"/>
          <p:cNvSpPr txBox="1"/>
          <p:nvPr/>
        </p:nvSpPr>
        <p:spPr>
          <a:xfrm>
            <a:off x="6178391" y="4367685"/>
            <a:ext cx="1569660" cy="369332"/>
          </a:xfrm>
          <a:prstGeom prst="rect">
            <a:avLst/>
          </a:prstGeom>
          <a:noFill/>
        </p:spPr>
        <p:txBody>
          <a:bodyPr wrap="none" rtlCol="0">
            <a:spAutoFit/>
          </a:bodyPr>
          <a:lstStyle/>
          <a:p>
            <a:r>
              <a:rPr lang="ja-JP" altLang="en-US" dirty="0"/>
              <a:t>選択肢の決定</a:t>
            </a:r>
            <a:endParaRPr kumimoji="1" lang="ja-JP" altLang="en-US" dirty="0"/>
          </a:p>
        </p:txBody>
      </p:sp>
      <p:sp>
        <p:nvSpPr>
          <p:cNvPr id="35" name="曲折矢印 34"/>
          <p:cNvSpPr/>
          <p:nvPr/>
        </p:nvSpPr>
        <p:spPr>
          <a:xfrm rot="10800000">
            <a:off x="8106623" y="4741690"/>
            <a:ext cx="2384913" cy="111167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555782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365125"/>
            <a:ext cx="10515600" cy="1325563"/>
          </a:xfrm>
        </p:spPr>
        <p:txBody>
          <a:bodyPr/>
          <a:lstStyle/>
          <a:p>
            <a:r>
              <a:rPr lang="ja-JP" altLang="en-US" dirty="0"/>
              <a:t>選択穴埋め問題の</a:t>
            </a:r>
            <a:r>
              <a:rPr lang="ja-JP" altLang="en-US" dirty="0" smtClean="0"/>
              <a:t>例</a:t>
            </a:r>
            <a:endParaRPr kumimoji="1" lang="ja-JP" altLang="en-US" dirty="0"/>
          </a:p>
        </p:txBody>
      </p:sp>
      <p:pic>
        <p:nvPicPr>
          <p:cNvPr id="5" name="図 4"/>
          <p:cNvPicPr>
            <a:picLocks noChangeAspect="1"/>
          </p:cNvPicPr>
          <p:nvPr/>
        </p:nvPicPr>
        <p:blipFill>
          <a:blip r:embed="rId2"/>
          <a:stretch>
            <a:fillRect/>
          </a:stretch>
        </p:blipFill>
        <p:spPr>
          <a:xfrm>
            <a:off x="6081712" y="3338512"/>
            <a:ext cx="28575" cy="180975"/>
          </a:xfrm>
          <a:prstGeom prst="rect">
            <a:avLst/>
          </a:prstGeom>
        </p:spPr>
      </p:pic>
      <p:pic>
        <p:nvPicPr>
          <p:cNvPr id="7" name="図 6"/>
          <p:cNvPicPr>
            <a:picLocks noChangeAspect="1"/>
          </p:cNvPicPr>
          <p:nvPr/>
        </p:nvPicPr>
        <p:blipFill>
          <a:blip r:embed="rId3"/>
          <a:stretch>
            <a:fillRect/>
          </a:stretch>
        </p:blipFill>
        <p:spPr>
          <a:xfrm>
            <a:off x="2107933" y="1738312"/>
            <a:ext cx="6521717" cy="4351898"/>
          </a:xfrm>
          <a:prstGeom prst="rect">
            <a:avLst/>
          </a:prstGeom>
        </p:spPr>
      </p:pic>
    </p:spTree>
    <p:extLst>
      <p:ext uri="{BB962C8B-B14F-4D97-AF65-F5344CB8AC3E}">
        <p14:creationId xmlns:p14="http://schemas.microsoft.com/office/powerpoint/2010/main" val="3778035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819175" y="567890"/>
            <a:ext cx="8373980" cy="589066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正方形/長方形 4"/>
          <p:cNvSpPr/>
          <p:nvPr/>
        </p:nvSpPr>
        <p:spPr>
          <a:xfrm>
            <a:off x="1819175" y="567890"/>
            <a:ext cx="2329313" cy="58906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フローチャート: 処理 5"/>
          <p:cNvSpPr/>
          <p:nvPr/>
        </p:nvSpPr>
        <p:spPr>
          <a:xfrm>
            <a:off x="2028523" y="683394"/>
            <a:ext cx="1910615" cy="808522"/>
          </a:xfrm>
          <a:prstGeom prst="flowChartProcess">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dirty="0" smtClean="0">
                <a:ln w="0"/>
                <a:solidFill>
                  <a:schemeClr val="tx1"/>
                </a:solidFill>
                <a:effectLst>
                  <a:outerShdw blurRad="38100" dist="19050" dir="2700000" algn="tl" rotWithShape="0">
                    <a:schemeClr val="dk1">
                      <a:alpha val="40000"/>
                    </a:schemeClr>
                  </a:outerShdw>
                </a:effectLst>
              </a:rPr>
              <a:t>演算</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7" name="フローチャート: 処理 6"/>
          <p:cNvSpPr/>
          <p:nvPr/>
        </p:nvSpPr>
        <p:spPr>
          <a:xfrm>
            <a:off x="2028522" y="1607419"/>
            <a:ext cx="1910615" cy="818147"/>
          </a:xfrm>
          <a:prstGeom prst="flowChartProcess">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dirty="0"/>
              <a:t>繰り返し</a:t>
            </a:r>
            <a:endParaRPr kumimoji="1" lang="ja-JP" altLang="en-US" dirty="0"/>
          </a:p>
        </p:txBody>
      </p:sp>
      <p:sp>
        <p:nvSpPr>
          <p:cNvPr id="8" name="フローチャート: 処理 7"/>
          <p:cNvSpPr/>
          <p:nvPr/>
        </p:nvSpPr>
        <p:spPr>
          <a:xfrm>
            <a:off x="2028522" y="2541069"/>
            <a:ext cx="1910615" cy="1020278"/>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処理</a:t>
            </a:r>
            <a:endParaRPr kumimoji="1" lang="ja-JP" altLang="en-US" dirty="0"/>
          </a:p>
        </p:txBody>
      </p:sp>
      <p:sp>
        <p:nvSpPr>
          <p:cNvPr id="9" name="フローチャート: 処理 8"/>
          <p:cNvSpPr/>
          <p:nvPr/>
        </p:nvSpPr>
        <p:spPr>
          <a:xfrm>
            <a:off x="2028521" y="3676850"/>
            <a:ext cx="1910615" cy="1020278"/>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変数</a:t>
            </a:r>
            <a:endParaRPr kumimoji="1" lang="ja-JP" altLang="en-US" dirty="0"/>
          </a:p>
        </p:txBody>
      </p:sp>
      <p:sp>
        <p:nvSpPr>
          <p:cNvPr id="10" name="フローチャート: 処理 9"/>
          <p:cNvSpPr/>
          <p:nvPr/>
        </p:nvSpPr>
        <p:spPr>
          <a:xfrm>
            <a:off x="2028520" y="4812631"/>
            <a:ext cx="1910615" cy="1020278"/>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smtClean="0"/>
              <a:t>関数</a:t>
            </a:r>
            <a:endParaRPr kumimoji="1" lang="ja-JP" altLang="en-US" dirty="0"/>
          </a:p>
        </p:txBody>
      </p:sp>
      <p:sp>
        <p:nvSpPr>
          <p:cNvPr id="11" name="L 字 10"/>
          <p:cNvSpPr/>
          <p:nvPr/>
        </p:nvSpPr>
        <p:spPr>
          <a:xfrm rot="10800000" flipH="1">
            <a:off x="4870383" y="1862485"/>
            <a:ext cx="3580599" cy="1814365"/>
          </a:xfrm>
          <a:prstGeom prst="corner">
            <a:avLst>
              <a:gd name="adj1" fmla="val 43864"/>
              <a:gd name="adj2" fmla="val 3227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p>
        </p:txBody>
      </p:sp>
      <p:sp>
        <p:nvSpPr>
          <p:cNvPr id="12" name="L 字 11"/>
          <p:cNvSpPr/>
          <p:nvPr/>
        </p:nvSpPr>
        <p:spPr>
          <a:xfrm rot="10800000" flipH="1">
            <a:off x="5385334" y="2622881"/>
            <a:ext cx="3580599" cy="1814365"/>
          </a:xfrm>
          <a:prstGeom prst="corner">
            <a:avLst>
              <a:gd name="adj1" fmla="val 47047"/>
              <a:gd name="adj2" fmla="val 3227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3" name="正方形/長方形 12"/>
          <p:cNvSpPr/>
          <p:nvPr/>
        </p:nvSpPr>
        <p:spPr>
          <a:xfrm>
            <a:off x="5967661" y="3416968"/>
            <a:ext cx="3185965" cy="102027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5" name="テキスト ボックス 14"/>
          <p:cNvSpPr txBox="1"/>
          <p:nvPr/>
        </p:nvSpPr>
        <p:spPr>
          <a:xfrm>
            <a:off x="5385334" y="2058016"/>
            <a:ext cx="3176337" cy="369332"/>
          </a:xfrm>
          <a:prstGeom prst="rect">
            <a:avLst/>
          </a:prstGeom>
          <a:noFill/>
        </p:spPr>
        <p:txBody>
          <a:bodyPr wrap="square" rtlCol="0">
            <a:spAutoFit/>
          </a:bodyPr>
          <a:lstStyle/>
          <a:p>
            <a:r>
              <a:rPr kumimoji="1" lang="ja-JP" altLang="en-US" dirty="0" smtClean="0"/>
              <a:t>繰り返し</a:t>
            </a:r>
            <a:endParaRPr kumimoji="1" lang="ja-JP" altLang="en-US" dirty="0"/>
          </a:p>
        </p:txBody>
      </p:sp>
      <p:sp>
        <p:nvSpPr>
          <p:cNvPr id="16" name="テキスト ボックス 15"/>
          <p:cNvSpPr txBox="1"/>
          <p:nvPr/>
        </p:nvSpPr>
        <p:spPr>
          <a:xfrm>
            <a:off x="5775158" y="2852104"/>
            <a:ext cx="646331" cy="369332"/>
          </a:xfrm>
          <a:prstGeom prst="rect">
            <a:avLst/>
          </a:prstGeom>
          <a:noFill/>
        </p:spPr>
        <p:txBody>
          <a:bodyPr wrap="none" rtlCol="0">
            <a:spAutoFit/>
          </a:bodyPr>
          <a:lstStyle/>
          <a:p>
            <a:r>
              <a:rPr lang="ja-JP" altLang="en-US" dirty="0" smtClean="0"/>
              <a:t>条件</a:t>
            </a:r>
            <a:endParaRPr kumimoji="1" lang="ja-JP" altLang="en-US" dirty="0"/>
          </a:p>
        </p:txBody>
      </p:sp>
      <p:sp>
        <p:nvSpPr>
          <p:cNvPr id="17" name="テキスト ボックス 16"/>
          <p:cNvSpPr txBox="1"/>
          <p:nvPr/>
        </p:nvSpPr>
        <p:spPr>
          <a:xfrm>
            <a:off x="6419504" y="3742441"/>
            <a:ext cx="1107996" cy="369332"/>
          </a:xfrm>
          <a:prstGeom prst="rect">
            <a:avLst/>
          </a:prstGeom>
          <a:noFill/>
        </p:spPr>
        <p:txBody>
          <a:bodyPr wrap="none" rtlCol="0">
            <a:spAutoFit/>
          </a:bodyPr>
          <a:lstStyle/>
          <a:p>
            <a:r>
              <a:rPr kumimoji="1" lang="ja-JP" altLang="en-US" dirty="0" smtClean="0"/>
              <a:t>実行処理</a:t>
            </a:r>
            <a:endParaRPr kumimoji="1" lang="ja-JP" altLang="en-US" dirty="0"/>
          </a:p>
        </p:txBody>
      </p:sp>
    </p:spTree>
    <p:extLst>
      <p:ext uri="{BB962C8B-B14F-4D97-AF65-F5344CB8AC3E}">
        <p14:creationId xmlns:p14="http://schemas.microsoft.com/office/powerpoint/2010/main" val="2510020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fontScale="85000" lnSpcReduction="10000"/>
          </a:bodyPr>
          <a:lstStyle/>
          <a:p>
            <a:pPr algn="just"/>
            <a:r>
              <a:rPr lang="en-US" altLang="ja-JP" dirty="0"/>
              <a:t>2020</a:t>
            </a:r>
            <a:r>
              <a:rPr lang="ja-JP" altLang="en-US" dirty="0"/>
              <a:t>年以降小学校，中学校，高等学校にてプログラミング教育の必修が全面実施される．</a:t>
            </a:r>
            <a:endParaRPr lang="en-US" altLang="ja-JP" dirty="0"/>
          </a:p>
          <a:p>
            <a:pPr algn="just"/>
            <a:r>
              <a:rPr lang="ja-JP" altLang="en-US" dirty="0"/>
              <a:t>文部科学省の発表によると，プログラミング教育を必修とする目的は，現代社会で普遍的に求められる力としての論理的思考などを育むことである．</a:t>
            </a:r>
            <a:endParaRPr lang="en-US" altLang="ja-JP" dirty="0"/>
          </a:p>
          <a:p>
            <a:pPr algn="just"/>
            <a:r>
              <a:rPr lang="ja-JP" altLang="en-US" dirty="0"/>
              <a:t>論理的思考とは，「思考や論証の組み立て，思考の妥当性が保証される法則や形式」に則って思考を組み立てることとする</a:t>
            </a:r>
            <a:r>
              <a:rPr lang="ja-JP" altLang="en-US" dirty="0" smtClean="0"/>
              <a:t>．</a:t>
            </a:r>
            <a:endParaRPr lang="en-US" altLang="ja-JP" dirty="0" smtClean="0"/>
          </a:p>
          <a:p>
            <a:r>
              <a:rPr lang="ja-JP" altLang="ja-JP" dirty="0"/>
              <a:t>ブロックプログラミングと呼ばれる，プログラミング初級者を対象として論理的思考を鍛えるためにプログラミングの導入に利用されるシステムが存在する．これによりブロックを組み立てることで積み木の様にプログラミングを行える．一方，実際に運用されるシステム開発などでは，プログラミング言語を用いたコーディングが必要とされる．プログラミングの初級教育から中高等教育にかけて，論理的思考力からコーディング力の養成に円滑に移行できるような教育支援も考えていく必要がある．</a:t>
            </a:r>
          </a:p>
          <a:p>
            <a:pPr algn="just"/>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lang="ja-JP" altLang="en-US" sz="2800"/>
              <a:t>2</a:t>
            </a:fld>
            <a:endParaRPr lang="ja-JP" altLang="en-US" sz="2800" dirty="0"/>
          </a:p>
        </p:txBody>
      </p:sp>
    </p:spTree>
    <p:extLst>
      <p:ext uri="{BB962C8B-B14F-4D97-AF65-F5344CB8AC3E}">
        <p14:creationId xmlns:p14="http://schemas.microsoft.com/office/powerpoint/2010/main" val="3061576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423264" y="209566"/>
            <a:ext cx="3850106" cy="64810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問題ファイルの決定</a:t>
            </a:r>
            <a:endParaRPr kumimoji="1" lang="ja-JP" altLang="en-US" dirty="0"/>
          </a:p>
        </p:txBody>
      </p:sp>
      <p:sp>
        <p:nvSpPr>
          <p:cNvPr id="7" name="正方形/長方形 6"/>
          <p:cNvSpPr/>
          <p:nvPr/>
        </p:nvSpPr>
        <p:spPr>
          <a:xfrm>
            <a:off x="5311540" y="209566"/>
            <a:ext cx="6527534" cy="118230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問題文</a:t>
            </a:r>
            <a:endParaRPr kumimoji="1" lang="ja-JP" altLang="en-US" dirty="0"/>
          </a:p>
        </p:txBody>
      </p:sp>
      <p:sp>
        <p:nvSpPr>
          <p:cNvPr id="8" name="正方形/長方形 7"/>
          <p:cNvSpPr/>
          <p:nvPr/>
        </p:nvSpPr>
        <p:spPr>
          <a:xfrm>
            <a:off x="423264" y="852853"/>
            <a:ext cx="3850106" cy="64810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コードの実行</a:t>
            </a:r>
            <a:endParaRPr kumimoji="1" lang="ja-JP" altLang="en-US" dirty="0"/>
          </a:p>
        </p:txBody>
      </p:sp>
      <p:sp>
        <p:nvSpPr>
          <p:cNvPr id="9" name="正方形/長方形 8"/>
          <p:cNvSpPr/>
          <p:nvPr/>
        </p:nvSpPr>
        <p:spPr>
          <a:xfrm>
            <a:off x="423263" y="1496140"/>
            <a:ext cx="3850106" cy="64810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難易度による穴埋め問題の生成</a:t>
            </a:r>
            <a:endParaRPr kumimoji="1" lang="ja-JP" altLang="en-US" dirty="0"/>
          </a:p>
        </p:txBody>
      </p:sp>
      <p:sp>
        <p:nvSpPr>
          <p:cNvPr id="10" name="正方形/長方形 9"/>
          <p:cNvSpPr/>
          <p:nvPr/>
        </p:nvSpPr>
        <p:spPr>
          <a:xfrm>
            <a:off x="5311540" y="1331712"/>
            <a:ext cx="6527534" cy="118230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採点</a:t>
            </a:r>
            <a:endParaRPr kumimoji="1" lang="ja-JP" altLang="en-US" dirty="0"/>
          </a:p>
        </p:txBody>
      </p:sp>
      <p:pic>
        <p:nvPicPr>
          <p:cNvPr id="11" name="図 10"/>
          <p:cNvPicPr>
            <a:picLocks noChangeAspect="1"/>
          </p:cNvPicPr>
          <p:nvPr/>
        </p:nvPicPr>
        <p:blipFill>
          <a:blip r:embed="rId2"/>
          <a:stretch>
            <a:fillRect/>
          </a:stretch>
        </p:blipFill>
        <p:spPr>
          <a:xfrm>
            <a:off x="6035039" y="2585714"/>
            <a:ext cx="5804035" cy="3913471"/>
          </a:xfrm>
          <a:prstGeom prst="rect">
            <a:avLst/>
          </a:prstGeom>
          <a:ln w="38100">
            <a:solidFill>
              <a:schemeClr val="tx1"/>
            </a:solidFill>
          </a:ln>
        </p:spPr>
      </p:pic>
      <p:pic>
        <p:nvPicPr>
          <p:cNvPr id="26" name="図 25"/>
          <p:cNvPicPr>
            <a:picLocks noChangeAspect="1"/>
          </p:cNvPicPr>
          <p:nvPr/>
        </p:nvPicPr>
        <p:blipFill>
          <a:blip r:embed="rId3"/>
          <a:stretch>
            <a:fillRect/>
          </a:stretch>
        </p:blipFill>
        <p:spPr>
          <a:xfrm>
            <a:off x="410409" y="2559797"/>
            <a:ext cx="5624630" cy="3965303"/>
          </a:xfrm>
          <a:prstGeom prst="rect">
            <a:avLst/>
          </a:prstGeom>
        </p:spPr>
      </p:pic>
    </p:spTree>
    <p:extLst>
      <p:ext uri="{BB962C8B-B14F-4D97-AF65-F5344CB8AC3E}">
        <p14:creationId xmlns:p14="http://schemas.microsoft.com/office/powerpoint/2010/main" val="2146589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a:t>
            </a:r>
            <a:endParaRPr kumimoji="1" lang="ja-JP" altLang="en-US" dirty="0"/>
          </a:p>
        </p:txBody>
      </p:sp>
      <p:sp>
        <p:nvSpPr>
          <p:cNvPr id="3" name="コンテンツ プレースホルダー 2"/>
          <p:cNvSpPr>
            <a:spLocks noGrp="1"/>
          </p:cNvSpPr>
          <p:nvPr>
            <p:ph idx="1"/>
          </p:nvPr>
        </p:nvSpPr>
        <p:spPr/>
        <p:txBody>
          <a:bodyPr/>
          <a:lstStyle/>
          <a:p>
            <a:r>
              <a:rPr lang="ja-JP" altLang="ja-JP" dirty="0" smtClean="0"/>
              <a:t>問題</a:t>
            </a:r>
            <a:r>
              <a:rPr lang="ja-JP" altLang="ja-JP" dirty="0"/>
              <a:t>の難易度に応じて穴埋め問題を生成するために、穴埋め箇所を選択問題として出題することで変化に富んだ問題を生成できると考えられる。しかし、ソースコードの穴埋め選択問題を自動で生成する技術が今なお課題となっている</a:t>
            </a:r>
            <a:endParaRPr kumimoji="1" lang="ja-JP" altLang="en-US" dirty="0"/>
          </a:p>
        </p:txBody>
      </p:sp>
    </p:spTree>
    <p:extLst>
      <p:ext uri="{BB962C8B-B14F-4D97-AF65-F5344CB8AC3E}">
        <p14:creationId xmlns:p14="http://schemas.microsoft.com/office/powerpoint/2010/main" val="1363084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a:t>
            </a:r>
            <a:endParaRPr kumimoji="1" lang="ja-JP" altLang="en-US" dirty="0"/>
          </a:p>
        </p:txBody>
      </p:sp>
      <p:sp>
        <p:nvSpPr>
          <p:cNvPr id="3" name="コンテンツ プレースホルダー 2"/>
          <p:cNvSpPr>
            <a:spLocks noGrp="1"/>
          </p:cNvSpPr>
          <p:nvPr>
            <p:ph idx="1"/>
          </p:nvPr>
        </p:nvSpPr>
        <p:spPr/>
        <p:txBody>
          <a:bodyPr/>
          <a:lstStyle/>
          <a:p>
            <a:r>
              <a:rPr lang="ja-JP" altLang="ja-JP" dirty="0"/>
              <a:t>ブロックプログラミングからコーディング用の練習問題を自動生成することに着目し，本研究ではブロックプログラミングと連携したソースコードの穴埋め問題生成システムを構築する．</a:t>
            </a:r>
          </a:p>
        </p:txBody>
      </p:sp>
    </p:spTree>
    <p:extLst>
      <p:ext uri="{BB962C8B-B14F-4D97-AF65-F5344CB8AC3E}">
        <p14:creationId xmlns:p14="http://schemas.microsoft.com/office/powerpoint/2010/main" val="264423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提案方式</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Step-1: XML</a:t>
            </a:r>
            <a:r>
              <a:rPr lang="ja-JP" altLang="ja-JP" dirty="0"/>
              <a:t>状態のコードから</a:t>
            </a:r>
            <a:r>
              <a:rPr lang="en-US" altLang="ja-JP" dirty="0"/>
              <a:t>JavaScript</a:t>
            </a:r>
            <a:r>
              <a:rPr lang="ja-JP" altLang="ja-JP" dirty="0"/>
              <a:t>コードを生成する．</a:t>
            </a:r>
          </a:p>
          <a:p>
            <a:pPr marL="0" indent="0">
              <a:buNone/>
            </a:pPr>
            <a:r>
              <a:rPr lang="en-US" altLang="ja-JP" dirty="0"/>
              <a:t>Step-2:</a:t>
            </a:r>
            <a:r>
              <a:rPr lang="ja-JP" altLang="ja-JP" dirty="0"/>
              <a:t>難易度によって選択問題に利用されるワード，問題数を選択する．</a:t>
            </a:r>
          </a:p>
          <a:p>
            <a:pPr marL="0" indent="0">
              <a:buNone/>
            </a:pPr>
            <a:r>
              <a:rPr lang="en-US" altLang="ja-JP" dirty="0"/>
              <a:t>Step-3:JavaScript</a:t>
            </a:r>
            <a:r>
              <a:rPr lang="ja-JP" altLang="ja-JP" dirty="0"/>
              <a:t>コードから選択問題を自動生成する．</a:t>
            </a:r>
          </a:p>
          <a:p>
            <a:pPr marL="0" indent="0">
              <a:buNone/>
            </a:pPr>
            <a:r>
              <a:rPr lang="en-US" altLang="ja-JP" dirty="0"/>
              <a:t>Step-4:</a:t>
            </a:r>
            <a:r>
              <a:rPr lang="ja-JP" altLang="ja-JP" dirty="0"/>
              <a:t>解答の正誤を判別する．</a:t>
            </a:r>
          </a:p>
          <a:p>
            <a:pPr marL="0" indent="0">
              <a:buNone/>
            </a:pPr>
            <a:r>
              <a:rPr lang="en-US" altLang="ja-JP" dirty="0"/>
              <a:t>Step-5:</a:t>
            </a:r>
            <a:r>
              <a:rPr lang="ja-JP" altLang="ja-JP" dirty="0"/>
              <a:t>誤答の解説を行う．</a:t>
            </a:r>
          </a:p>
          <a:p>
            <a:pPr marL="0" indent="0">
              <a:buNone/>
            </a:pPr>
            <a:r>
              <a:rPr lang="en-US" altLang="ja-JP" dirty="0"/>
              <a:t>Step-6: Step-2</a:t>
            </a:r>
            <a:r>
              <a:rPr lang="ja-JP" altLang="ja-JP" dirty="0"/>
              <a:t>に戻る．</a:t>
            </a:r>
          </a:p>
          <a:p>
            <a:endParaRPr kumimoji="1" lang="ja-JP" altLang="en-US" dirty="0"/>
          </a:p>
        </p:txBody>
      </p:sp>
    </p:spTree>
    <p:extLst>
      <p:ext uri="{BB962C8B-B14F-4D97-AF65-F5344CB8AC3E}">
        <p14:creationId xmlns:p14="http://schemas.microsoft.com/office/powerpoint/2010/main" val="1262185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問題の自動生成</a:t>
            </a:r>
            <a:endParaRPr kumimoji="1" lang="ja-JP" altLang="en-US" dirty="0"/>
          </a:p>
        </p:txBody>
      </p:sp>
      <p:sp>
        <p:nvSpPr>
          <p:cNvPr id="3" name="コンテンツ プレースホルダー 2"/>
          <p:cNvSpPr>
            <a:spLocks noGrp="1"/>
          </p:cNvSpPr>
          <p:nvPr>
            <p:ph idx="1"/>
          </p:nvPr>
        </p:nvSpPr>
        <p:spPr/>
        <p:txBody>
          <a:bodyPr>
            <a:normAutofit fontScale="92500"/>
          </a:bodyPr>
          <a:lstStyle/>
          <a:p>
            <a:pPr marL="0" indent="0">
              <a:buNone/>
            </a:pPr>
            <a:r>
              <a:rPr lang="en-US" altLang="ja-JP" dirty="0"/>
              <a:t>Step-1:</a:t>
            </a:r>
            <a:r>
              <a:rPr lang="ja-JP" altLang="ja-JP" dirty="0"/>
              <a:t>コードを単語で区切り，既定のワードとマッチするかを判断し，ヒットした場所とワードを保存するリストを作成する．</a:t>
            </a:r>
          </a:p>
          <a:p>
            <a:pPr marL="0" indent="0">
              <a:buNone/>
            </a:pPr>
            <a:r>
              <a:rPr lang="en-US" altLang="ja-JP" dirty="0"/>
              <a:t>Step-2:</a:t>
            </a:r>
            <a:r>
              <a:rPr lang="ja-JP" altLang="ja-JP" dirty="0"/>
              <a:t>問題の生成数の数Ｎとワードがヒットした数Ｍを比較する．</a:t>
            </a:r>
          </a:p>
          <a:p>
            <a:pPr marL="0" indent="0">
              <a:buNone/>
            </a:pPr>
            <a:r>
              <a:rPr lang="en-US" altLang="ja-JP" dirty="0"/>
              <a:t>Step-3:</a:t>
            </a:r>
            <a:r>
              <a:rPr lang="ja-JP" altLang="ja-JP" dirty="0"/>
              <a:t>Ｎ</a:t>
            </a:r>
            <a:r>
              <a:rPr lang="en-US" altLang="ja-JP" dirty="0"/>
              <a:t>&gt;</a:t>
            </a:r>
            <a:r>
              <a:rPr lang="ja-JP" altLang="ja-JP" dirty="0"/>
              <a:t>Ｍだった場合はＭを保存して次のステップへ進む．Ｎ</a:t>
            </a:r>
            <a:r>
              <a:rPr lang="en-US" altLang="ja-JP" dirty="0"/>
              <a:t>&lt;=</a:t>
            </a:r>
            <a:r>
              <a:rPr lang="ja-JP" altLang="ja-JP" dirty="0"/>
              <a:t>Ｍだった場合にはランダムでＮ個を抜き出し，次のステップへ進む．</a:t>
            </a:r>
          </a:p>
          <a:p>
            <a:pPr marL="0" indent="0">
              <a:buNone/>
            </a:pPr>
            <a:r>
              <a:rPr lang="en-US" altLang="ja-JP" dirty="0"/>
              <a:t>Step-4:</a:t>
            </a:r>
            <a:r>
              <a:rPr lang="ja-JP" altLang="ja-JP" dirty="0"/>
              <a:t>問題を生成することが決定したワードのヒットした場所をセレクトボックスに置換する．</a:t>
            </a:r>
          </a:p>
          <a:p>
            <a:pPr marL="0" indent="0">
              <a:buNone/>
            </a:pPr>
            <a:r>
              <a:rPr lang="en-US" altLang="ja-JP" dirty="0"/>
              <a:t>Step-5:</a:t>
            </a:r>
            <a:r>
              <a:rPr lang="ja-JP" altLang="ja-JP" dirty="0"/>
              <a:t>セレクトボックスの内容に選択式問題の解答を挿入し，オプションとして，正答の場合には</a:t>
            </a:r>
            <a:r>
              <a:rPr lang="en-US" altLang="ja-JP" dirty="0"/>
              <a:t>ans</a:t>
            </a:r>
            <a:r>
              <a:rPr lang="ja-JP" altLang="ja-JP" dirty="0" err="1"/>
              <a:t>，</a:t>
            </a:r>
            <a:r>
              <a:rPr lang="ja-JP" altLang="ja-JP" dirty="0"/>
              <a:t>それ以外には数字を設定する．</a:t>
            </a:r>
          </a:p>
          <a:p>
            <a:endParaRPr kumimoji="1" lang="ja-JP" altLang="en-US" dirty="0"/>
          </a:p>
        </p:txBody>
      </p:sp>
    </p:spTree>
    <p:extLst>
      <p:ext uri="{BB962C8B-B14F-4D97-AF65-F5344CB8AC3E}">
        <p14:creationId xmlns:p14="http://schemas.microsoft.com/office/powerpoint/2010/main" val="350769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生成される難易度</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ja-JP" altLang="ja-JP" dirty="0" smtClean="0"/>
              <a:t>難易度</a:t>
            </a:r>
            <a:r>
              <a:rPr lang="ja-JP" altLang="ja-JP" dirty="0"/>
              <a:t>は３つ　</a:t>
            </a:r>
            <a:r>
              <a:rPr lang="ja-JP" altLang="ja-JP" dirty="0" smtClean="0"/>
              <a:t>簡単</a:t>
            </a:r>
            <a:r>
              <a:rPr lang="ja-JP" altLang="en-US" dirty="0" smtClean="0"/>
              <a:t>，</a:t>
            </a:r>
            <a:r>
              <a:rPr lang="ja-JP" altLang="ja-JP" dirty="0" smtClean="0"/>
              <a:t>普通</a:t>
            </a:r>
            <a:r>
              <a:rPr lang="ja-JP" altLang="en-US" dirty="0" smtClean="0"/>
              <a:t>，</a:t>
            </a:r>
            <a:r>
              <a:rPr lang="ja-JP" altLang="ja-JP" dirty="0" smtClean="0"/>
              <a:t>難しい</a:t>
            </a:r>
            <a:endParaRPr lang="ja-JP" altLang="ja-JP" dirty="0"/>
          </a:p>
          <a:p>
            <a:r>
              <a:rPr lang="ja-JP" altLang="ja-JP" dirty="0" smtClean="0"/>
              <a:t>初期</a:t>
            </a:r>
            <a:r>
              <a:rPr lang="ja-JP" altLang="ja-JP" dirty="0"/>
              <a:t>では簡単が選ばれる</a:t>
            </a:r>
          </a:p>
          <a:p>
            <a:r>
              <a:rPr lang="ja-JP" altLang="ja-JP" dirty="0" smtClean="0"/>
              <a:t>簡単</a:t>
            </a:r>
            <a:r>
              <a:rPr lang="ja-JP" altLang="ja-JP" dirty="0"/>
              <a:t>　同じカテゴリーから選ばれる選択問題を３問以下</a:t>
            </a:r>
          </a:p>
          <a:p>
            <a:r>
              <a:rPr lang="ja-JP" altLang="ja-JP" dirty="0" smtClean="0"/>
              <a:t>普通</a:t>
            </a:r>
            <a:r>
              <a:rPr lang="ja-JP" altLang="ja-JP" dirty="0"/>
              <a:t>　同じカテゴリーから選ばれる選択問題を６問以下</a:t>
            </a:r>
          </a:p>
          <a:p>
            <a:r>
              <a:rPr lang="ja-JP" altLang="ja-JP" dirty="0" smtClean="0"/>
              <a:t>難しい </a:t>
            </a:r>
            <a:r>
              <a:rPr lang="ja-JP" altLang="ja-JP" dirty="0"/>
              <a:t>異なるカテゴリーから選ばれる選択問題を３</a:t>
            </a:r>
            <a:r>
              <a:rPr lang="ja-JP" altLang="ja-JP" dirty="0" smtClean="0"/>
              <a:t>問</a:t>
            </a:r>
            <a:endParaRPr lang="en-US" altLang="ja-JP" dirty="0" smtClean="0"/>
          </a:p>
          <a:p>
            <a:endParaRPr lang="en-US" altLang="ja-JP" dirty="0"/>
          </a:p>
          <a:p>
            <a:r>
              <a:rPr lang="ja-JP" altLang="ja-JP" dirty="0" smtClean="0"/>
              <a:t>同じ</a:t>
            </a:r>
            <a:r>
              <a:rPr lang="ja-JP" altLang="ja-JP" dirty="0"/>
              <a:t>カテゴリーとは，繰り返し命令カテゴリーで</a:t>
            </a:r>
            <a:r>
              <a:rPr lang="en-US" altLang="ja-JP" dirty="0"/>
              <a:t>for, while, do</a:t>
            </a:r>
            <a:r>
              <a:rPr lang="ja-JP" altLang="ja-JP" dirty="0"/>
              <a:t>など同じようなタイミングで利用されるキーワードのこと</a:t>
            </a:r>
          </a:p>
          <a:p>
            <a:r>
              <a:rPr lang="ja-JP" altLang="ja-JP" dirty="0" smtClean="0"/>
              <a:t>異なる</a:t>
            </a:r>
            <a:r>
              <a:rPr lang="ja-JP" altLang="ja-JP" dirty="0"/>
              <a:t>カテゴリーとは，本システムで利用可能な予約語と四則演算と不等号のすべてのことで，同一でないキーワードであればすべてが選択肢として利用される．</a:t>
            </a:r>
          </a:p>
          <a:p>
            <a:endParaRPr kumimoji="1" lang="ja-JP" altLang="en-US" dirty="0"/>
          </a:p>
        </p:txBody>
      </p:sp>
    </p:spTree>
    <p:extLst>
      <p:ext uri="{BB962C8B-B14F-4D97-AF65-F5344CB8AC3E}">
        <p14:creationId xmlns:p14="http://schemas.microsoft.com/office/powerpoint/2010/main" val="2463583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採点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Step-1:</a:t>
            </a:r>
            <a:r>
              <a:rPr lang="ja-JP" altLang="ja-JP" dirty="0"/>
              <a:t>問題数を判別する</a:t>
            </a:r>
          </a:p>
          <a:p>
            <a:pPr marL="0" indent="0">
              <a:buNone/>
            </a:pPr>
            <a:r>
              <a:rPr lang="en-US" altLang="ja-JP" dirty="0"/>
              <a:t>Step-2:</a:t>
            </a:r>
            <a:r>
              <a:rPr lang="ja-JP" altLang="ja-JP" dirty="0"/>
              <a:t>セレクトボックスの内容を読み取り，正解不正解を判断．</a:t>
            </a:r>
          </a:p>
          <a:p>
            <a:pPr marL="0" indent="0">
              <a:buNone/>
            </a:pPr>
            <a:r>
              <a:rPr lang="en-US" altLang="ja-JP" dirty="0"/>
              <a:t>Step-3:</a:t>
            </a:r>
            <a:r>
              <a:rPr lang="ja-JP" altLang="ja-JP" dirty="0"/>
              <a:t>正解だった場合正解数をカウントし，その問題番号を保存する．</a:t>
            </a:r>
          </a:p>
          <a:p>
            <a:pPr marL="0" indent="0">
              <a:buNone/>
            </a:pPr>
            <a:r>
              <a:rPr lang="en-US" altLang="ja-JP" dirty="0"/>
              <a:t>Step-4:</a:t>
            </a:r>
            <a:r>
              <a:rPr lang="ja-JP" altLang="ja-JP" dirty="0"/>
              <a:t>不正解だった場合は，その問題番号を保存する．</a:t>
            </a:r>
          </a:p>
          <a:p>
            <a:pPr marL="0" indent="0">
              <a:buNone/>
            </a:pPr>
            <a:r>
              <a:rPr lang="en-US" altLang="ja-JP" dirty="0"/>
              <a:t>Step-5:</a:t>
            </a:r>
            <a:r>
              <a:rPr lang="ja-JP" altLang="ja-JP" dirty="0"/>
              <a:t>正解数と正解した問題番号，不正解の問題番号を表示</a:t>
            </a:r>
          </a:p>
          <a:p>
            <a:endParaRPr kumimoji="1" lang="ja-JP" altLang="en-US" dirty="0"/>
          </a:p>
        </p:txBody>
      </p:sp>
    </p:spTree>
    <p:extLst>
      <p:ext uri="{BB962C8B-B14F-4D97-AF65-F5344CB8AC3E}">
        <p14:creationId xmlns:p14="http://schemas.microsoft.com/office/powerpoint/2010/main" val="2695332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解説</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Step-1</a:t>
            </a:r>
            <a:r>
              <a:rPr lang="en-US" altLang="ja-JP" dirty="0"/>
              <a:t>:</a:t>
            </a:r>
            <a:r>
              <a:rPr lang="ja-JP" altLang="ja-JP" dirty="0"/>
              <a:t>不正解だった問題を確認する．</a:t>
            </a:r>
          </a:p>
          <a:p>
            <a:pPr marL="0" indent="0">
              <a:buNone/>
            </a:pPr>
            <a:r>
              <a:rPr lang="en-US" altLang="ja-JP" dirty="0"/>
              <a:t>Step-2:</a:t>
            </a:r>
            <a:r>
              <a:rPr lang="ja-JP" altLang="ja-JP" dirty="0"/>
              <a:t>選ばれた選択肢を確認する．</a:t>
            </a:r>
          </a:p>
          <a:p>
            <a:pPr marL="0" indent="0">
              <a:buNone/>
            </a:pPr>
            <a:r>
              <a:rPr lang="en-US" altLang="ja-JP" dirty="0"/>
              <a:t>Step-3:</a:t>
            </a:r>
            <a:r>
              <a:rPr lang="ja-JP" altLang="ja-JP" dirty="0"/>
              <a:t>その選択肢がどのような場合に利用されるものか解説を表示する．</a:t>
            </a:r>
          </a:p>
          <a:p>
            <a:endParaRPr kumimoji="1" lang="ja-JP" altLang="en-US" dirty="0"/>
          </a:p>
        </p:txBody>
      </p:sp>
    </p:spTree>
    <p:extLst>
      <p:ext uri="{BB962C8B-B14F-4D97-AF65-F5344CB8AC3E}">
        <p14:creationId xmlns:p14="http://schemas.microsoft.com/office/powerpoint/2010/main" val="28436670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677</TotalTime>
  <Words>1314</Words>
  <Application>Microsoft Office PowerPoint</Application>
  <PresentationFormat>ワイド画面</PresentationFormat>
  <Paragraphs>168</Paragraphs>
  <Slides>20</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20</vt:i4>
      </vt:variant>
    </vt:vector>
  </HeadingPairs>
  <TitlesOfParts>
    <vt:vector size="25" baseType="lpstr">
      <vt:lpstr>游ゴシック</vt:lpstr>
      <vt:lpstr>游ゴシック Light</vt:lpstr>
      <vt:lpstr>Arial</vt:lpstr>
      <vt:lpstr>Consolas</vt:lpstr>
      <vt:lpstr>Office テーマ</vt:lpstr>
      <vt:lpstr>日本語環境ブロックプログラミングと連携したソースコードの穴埋め選択問題生成システム</vt:lpstr>
      <vt:lpstr>研究背景</vt:lpstr>
      <vt:lpstr>課題</vt:lpstr>
      <vt:lpstr>提案</vt:lpstr>
      <vt:lpstr>提案方式</vt:lpstr>
      <vt:lpstr>問題の自動生成</vt:lpstr>
      <vt:lpstr>生成される難易度</vt:lpstr>
      <vt:lpstr>採点</vt:lpstr>
      <vt:lpstr>解説</vt:lpstr>
      <vt:lpstr>問題の作成（教師）</vt:lpstr>
      <vt:lpstr>学習方法（学習者）</vt:lpstr>
      <vt:lpstr>実験</vt:lpstr>
      <vt:lpstr>実験</vt:lpstr>
      <vt:lpstr>出題された内容例</vt:lpstr>
      <vt:lpstr>PowerPoint プレゼンテーション</vt:lpstr>
      <vt:lpstr>PowerPoint プレゼンテーション</vt:lpstr>
      <vt:lpstr>PowerPoint プレゼンテーション</vt:lpstr>
      <vt:lpstr>選択穴埋め問題の例</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日本語環境ブロックプログラミングと連携したソースコードの穴埋め選択問題生成システム</dc:title>
  <dc:creator>s1821121 Shinya Shimaoka</dc:creator>
  <cp:lastModifiedBy>s1821121 Shinya Shimaoka</cp:lastModifiedBy>
  <cp:revision>23</cp:revision>
  <dcterms:created xsi:type="dcterms:W3CDTF">2021-12-19T23:47:53Z</dcterms:created>
  <dcterms:modified xsi:type="dcterms:W3CDTF">2021-12-22T12:57:25Z</dcterms:modified>
</cp:coreProperties>
</file>