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CD608-C238-4507-BF7C-04001CB8D79C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F1085-7270-43BF-ADDE-4E9CEF8BE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14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Step-1: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教師は問題ファイルを作成する． 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Step-2:XML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状態のコードからプログラミング言語のコードを生成する．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Step-3: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難易度によって選択問題に利用されるキーワード，問題数を選択する．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Step-4: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問題文，選択問題を学習者に出題する．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Step-5: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学習者は解答を行う．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Step-6: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誤答の解説を行う．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Step-7: Step-2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に戻る．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6DF2-3CDE-4C1E-88A3-A0AA4B439AA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545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Step-1: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教師は問題ファイルを作成する． 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Step-2:XML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状態のコードからプログラミング言語のコードを生成する．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Step-3: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難易度によって選択問題に利用されるキーワード，問題数を選択する．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Step-4: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問題文，選択問題を学習者に出題する．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Step-5: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学習者は解答を行う．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Step-6: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誤答の解説を行う．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Step-7: Step-2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に戻る．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6DF2-3CDE-4C1E-88A3-A0AA4B439AA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122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Step-1: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教師は問題ファイルを作成する． 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Step-2:XML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状態のコードからプログラミング言語のコードを生成する．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Step-3: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難易度によって選択問題に利用されるキーワード，問題数を選択する．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Step-4: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問題文，選択問題を学習者に出題する．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Step-5: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学習者は解答を行う．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Step-6: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誤答の解説を行う．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Step-7: Step-2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に戻る．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6DF2-3CDE-4C1E-88A3-A0AA4B439AA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316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13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74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30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1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92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15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20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67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15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45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A6A87-0D2F-469D-9F0F-BB48D7255BC9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18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出題された内容例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52650" y="2264569"/>
            <a:ext cx="7886700" cy="3263504"/>
          </a:xfrm>
        </p:spPr>
        <p:txBody>
          <a:bodyPr/>
          <a:lstStyle/>
          <a:p>
            <a:r>
              <a:rPr kumimoji="1" lang="ja-JP" altLang="en-US" dirty="0" smtClean="0"/>
              <a:t>実際に生成された選択肢</a:t>
            </a:r>
            <a:r>
              <a:rPr lang="ja-JP" altLang="en-US" dirty="0" smtClean="0"/>
              <a:t>と解答</a:t>
            </a:r>
            <a:r>
              <a:rPr lang="en-US" altLang="ja-JP" dirty="0" smtClean="0"/>
              <a:t>:</a:t>
            </a:r>
            <a:r>
              <a:rPr lang="ja-JP" altLang="en-US" dirty="0" smtClean="0"/>
              <a:t>（選択</a:t>
            </a:r>
            <a:r>
              <a:rPr lang="en-US" altLang="ja-JP" dirty="0" smtClean="0"/>
              <a:t>1,</a:t>
            </a:r>
            <a:r>
              <a:rPr lang="ja-JP" altLang="en-US" dirty="0" smtClean="0"/>
              <a:t>選択肢</a:t>
            </a:r>
            <a:r>
              <a:rPr lang="en-US" altLang="ja-JP" dirty="0" smtClean="0"/>
              <a:t>N)</a:t>
            </a:r>
            <a:r>
              <a:rPr lang="ja-JP" altLang="en-US" dirty="0" smtClean="0"/>
              <a:t>：解答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2816226" y="2724150"/>
          <a:ext cx="6226174" cy="248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6537">
                  <a:extLst>
                    <a:ext uri="{9D8B030D-6E8A-4147-A177-3AD203B41FA5}">
                      <a16:colId xmlns:a16="http://schemas.microsoft.com/office/drawing/2014/main" val="315266070"/>
                    </a:ext>
                  </a:extLst>
                </a:gridCol>
                <a:gridCol w="1405910">
                  <a:extLst>
                    <a:ext uri="{9D8B030D-6E8A-4147-A177-3AD203B41FA5}">
                      <a16:colId xmlns:a16="http://schemas.microsoft.com/office/drawing/2014/main" val="1651334333"/>
                    </a:ext>
                  </a:extLst>
                </a:gridCol>
                <a:gridCol w="580217">
                  <a:extLst>
                    <a:ext uri="{9D8B030D-6E8A-4147-A177-3AD203B41FA5}">
                      <a16:colId xmlns:a16="http://schemas.microsoft.com/office/drawing/2014/main" val="1104538847"/>
                    </a:ext>
                  </a:extLst>
                </a:gridCol>
                <a:gridCol w="580217">
                  <a:extLst>
                    <a:ext uri="{9D8B030D-6E8A-4147-A177-3AD203B41FA5}">
                      <a16:colId xmlns:a16="http://schemas.microsoft.com/office/drawing/2014/main" val="4231340781"/>
                    </a:ext>
                  </a:extLst>
                </a:gridCol>
                <a:gridCol w="580217">
                  <a:extLst>
                    <a:ext uri="{9D8B030D-6E8A-4147-A177-3AD203B41FA5}">
                      <a16:colId xmlns:a16="http://schemas.microsoft.com/office/drawing/2014/main" val="1242070162"/>
                    </a:ext>
                  </a:extLst>
                </a:gridCol>
                <a:gridCol w="580217">
                  <a:extLst>
                    <a:ext uri="{9D8B030D-6E8A-4147-A177-3AD203B41FA5}">
                      <a16:colId xmlns:a16="http://schemas.microsoft.com/office/drawing/2014/main" val="2495102207"/>
                    </a:ext>
                  </a:extLst>
                </a:gridCol>
                <a:gridCol w="580217">
                  <a:extLst>
                    <a:ext uri="{9D8B030D-6E8A-4147-A177-3AD203B41FA5}">
                      <a16:colId xmlns:a16="http://schemas.microsoft.com/office/drawing/2014/main" val="1619122244"/>
                    </a:ext>
                  </a:extLst>
                </a:gridCol>
                <a:gridCol w="892642">
                  <a:extLst>
                    <a:ext uri="{9D8B030D-6E8A-4147-A177-3AD203B41FA5}">
                      <a16:colId xmlns:a16="http://schemas.microsoft.com/office/drawing/2014/main" val="3142593080"/>
                    </a:ext>
                  </a:extLst>
                </a:gridCol>
              </a:tblGrid>
              <a:tr h="24892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問題ファイル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難易度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設問１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設問２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設問３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設問４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設問５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設問６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18434107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 dirty="0">
                          <a:effectLst/>
                        </a:rPr>
                        <a:t>簡単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 dirty="0">
                          <a:effectLst/>
                        </a:rPr>
                        <a:t>&lt;,&gt;,&lt;=,&gt;=,==,!= : &gt;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>
                          <a:effectLst/>
                        </a:rPr>
                        <a:t>&lt;,&gt;,&lt;=,&gt;=,==,!= : &gt;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>
                          <a:effectLst/>
                        </a:rPr>
                        <a:t>(+,-,*,/,%):%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34591842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 dirty="0">
                          <a:effectLst/>
                        </a:rPr>
                        <a:t>普通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for,while,do : for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>
                          <a:effectLst/>
                        </a:rPr>
                        <a:t>&lt;,&gt;,&lt;=,&gt;=,==,!= : &lt;=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>
                          <a:effectLst/>
                        </a:rPr>
                        <a:t>(?,: ): :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(if,else,switch):if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>
                          <a:effectLst/>
                        </a:rPr>
                        <a:t>(&lt;,&gt;,&lt;=,&gt;=,==,!= ): ==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>
                          <a:effectLst/>
                        </a:rPr>
                        <a:t>(=,==,+=,-=):+=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37816575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 dirty="0">
                          <a:effectLst/>
                        </a:rPr>
                        <a:t>難しい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true,=,replace : =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function,textReplace,&lt;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textReplace,atan2,if : if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97914627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181600" y="5389573"/>
            <a:ext cx="2209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出題内容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0510-5AD5-45F8-B3F1-46CC91AC00B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4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0084514" y="405340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教師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1658464" y="905105"/>
            <a:ext cx="1673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提案システム</a:t>
            </a:r>
            <a:endParaRPr lang="en-US" altLang="ja-JP" dirty="0">
              <a:latin typeface="Consolas" panose="020B0609020204030204" pitchFamily="49" charset="0"/>
            </a:endParaRPr>
          </a:p>
          <a:p>
            <a:r>
              <a:rPr lang="ja-JP" altLang="en-US" dirty="0">
                <a:latin typeface="Consolas" panose="020B0609020204030204" pitchFamily="49" charset="0"/>
              </a:rPr>
              <a:t>の概要図</a:t>
            </a:r>
          </a:p>
        </p:txBody>
      </p:sp>
      <p:sp>
        <p:nvSpPr>
          <p:cNvPr id="46" name="角丸四角形 45"/>
          <p:cNvSpPr/>
          <p:nvPr/>
        </p:nvSpPr>
        <p:spPr>
          <a:xfrm>
            <a:off x="3305003" y="1130604"/>
            <a:ext cx="5573612" cy="45837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47" name="円柱 46"/>
          <p:cNvSpPr/>
          <p:nvPr/>
        </p:nvSpPr>
        <p:spPr>
          <a:xfrm>
            <a:off x="7655963" y="2514400"/>
            <a:ext cx="1203215" cy="1257113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621034" y="2913901"/>
            <a:ext cx="127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問題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ファイル</a:t>
            </a:r>
            <a:endParaRPr lang="ja-JP" altLang="en-US" dirty="0"/>
          </a:p>
        </p:txBody>
      </p:sp>
      <p:sp>
        <p:nvSpPr>
          <p:cNvPr id="49" name="円柱 48"/>
          <p:cNvSpPr/>
          <p:nvPr/>
        </p:nvSpPr>
        <p:spPr>
          <a:xfrm>
            <a:off x="3995181" y="4729931"/>
            <a:ext cx="2217620" cy="976698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153662" y="5086829"/>
            <a:ext cx="202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カテゴリグループ</a:t>
            </a:r>
          </a:p>
        </p:txBody>
      </p:sp>
      <p:sp>
        <p:nvSpPr>
          <p:cNvPr id="51" name="左矢印 50"/>
          <p:cNvSpPr/>
          <p:nvPr/>
        </p:nvSpPr>
        <p:spPr>
          <a:xfrm>
            <a:off x="6077781" y="2913901"/>
            <a:ext cx="1416219" cy="458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2" name="額縁 51"/>
          <p:cNvSpPr/>
          <p:nvPr/>
        </p:nvSpPr>
        <p:spPr>
          <a:xfrm>
            <a:off x="3828322" y="2672473"/>
            <a:ext cx="2013245" cy="1228588"/>
          </a:xfrm>
          <a:prstGeom prst="beve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046500" y="3089235"/>
            <a:ext cx="174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穴埋め</a:t>
            </a:r>
            <a:r>
              <a:rPr lang="ja-JP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問題</a:t>
            </a:r>
            <a:endParaRPr lang="ja-JP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925018" y="4815818"/>
            <a:ext cx="1875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Step-2:</a:t>
            </a:r>
          </a:p>
          <a:p>
            <a:r>
              <a:rPr lang="ja-JP" altLang="en-US" dirty="0"/>
              <a:t>ソースコード</a:t>
            </a:r>
            <a:endParaRPr lang="en-US" altLang="ja-JP" dirty="0"/>
          </a:p>
          <a:p>
            <a:r>
              <a:rPr lang="ja-JP" altLang="en-US" dirty="0"/>
              <a:t>の生成</a:t>
            </a:r>
          </a:p>
        </p:txBody>
      </p:sp>
      <p:sp>
        <p:nvSpPr>
          <p:cNvPr id="55" name="下カーブ矢印 54"/>
          <p:cNvSpPr/>
          <p:nvPr/>
        </p:nvSpPr>
        <p:spPr>
          <a:xfrm>
            <a:off x="4699734" y="1877398"/>
            <a:ext cx="3566999" cy="5437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732570" y="1294679"/>
            <a:ext cx="176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Step-7:</a:t>
            </a:r>
          </a:p>
          <a:p>
            <a:r>
              <a:rPr lang="ja-JP" altLang="en-US" dirty="0"/>
              <a:t>問題の再生成</a:t>
            </a:r>
          </a:p>
        </p:txBody>
      </p:sp>
      <p:sp>
        <p:nvSpPr>
          <p:cNvPr id="57" name="上矢印 56"/>
          <p:cNvSpPr/>
          <p:nvPr/>
        </p:nvSpPr>
        <p:spPr>
          <a:xfrm>
            <a:off x="4530089" y="4027909"/>
            <a:ext cx="536637" cy="5790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308050" y="2149255"/>
            <a:ext cx="1229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Step-4:</a:t>
            </a:r>
          </a:p>
          <a:p>
            <a:r>
              <a:rPr lang="ja-JP" altLang="en-US" dirty="0"/>
              <a:t>問題文の提示</a:t>
            </a: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304090" y="3856158"/>
            <a:ext cx="196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Step-</a:t>
            </a:r>
            <a:r>
              <a:rPr lang="ja-JP" altLang="en-US" dirty="0"/>
              <a:t>３：</a:t>
            </a:r>
            <a:endParaRPr lang="en-US" altLang="ja-JP" dirty="0"/>
          </a:p>
          <a:p>
            <a:r>
              <a:rPr lang="ja-JP" altLang="en-US" dirty="0"/>
              <a:t>選択肢，</a:t>
            </a:r>
            <a:endParaRPr lang="en-US" altLang="ja-JP" dirty="0"/>
          </a:p>
          <a:p>
            <a:r>
              <a:rPr lang="ja-JP" altLang="en-US" dirty="0"/>
              <a:t>問題数の決定</a:t>
            </a:r>
          </a:p>
        </p:txBody>
      </p:sp>
      <p:sp>
        <p:nvSpPr>
          <p:cNvPr id="60" name="曲折矢印 59"/>
          <p:cNvSpPr/>
          <p:nvPr/>
        </p:nvSpPr>
        <p:spPr>
          <a:xfrm rot="10800000">
            <a:off x="6787565" y="3910564"/>
            <a:ext cx="1736795" cy="84494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4" name="スマイル 3"/>
          <p:cNvSpPr/>
          <p:nvPr/>
        </p:nvSpPr>
        <p:spPr>
          <a:xfrm>
            <a:off x="9937541" y="3037745"/>
            <a:ext cx="977900" cy="979884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右矢印 9"/>
          <p:cNvSpPr/>
          <p:nvPr/>
        </p:nvSpPr>
        <p:spPr>
          <a:xfrm rot="10800000">
            <a:off x="9133852" y="3327698"/>
            <a:ext cx="660310" cy="391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15978" y="2212003"/>
            <a:ext cx="133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コード，</a:t>
            </a:r>
            <a:endParaRPr lang="en-US" altLang="ja-JP" dirty="0"/>
          </a:p>
          <a:p>
            <a:r>
              <a:rPr lang="ja-JP" altLang="en-US" dirty="0"/>
              <a:t>問題文，</a:t>
            </a:r>
            <a:endParaRPr lang="en-US" altLang="ja-JP" dirty="0"/>
          </a:p>
          <a:p>
            <a:r>
              <a:rPr lang="ja-JP" altLang="en-US" dirty="0"/>
              <a:t>実行結果，</a:t>
            </a:r>
            <a:endParaRPr lang="en-US" altLang="ja-JP" dirty="0"/>
          </a:p>
          <a:p>
            <a:r>
              <a:rPr lang="ja-JP" altLang="en-US" dirty="0"/>
              <a:t>の入力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15979" y="199386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Step-1:</a:t>
            </a:r>
            <a:endParaRPr lang="ja-JP" altLang="en-US" dirty="0"/>
          </a:p>
        </p:txBody>
      </p:sp>
      <p:sp>
        <p:nvSpPr>
          <p:cNvPr id="5" name="スマイル 4"/>
          <p:cNvSpPr/>
          <p:nvPr/>
        </p:nvSpPr>
        <p:spPr>
          <a:xfrm>
            <a:off x="1579030" y="2787176"/>
            <a:ext cx="977900" cy="979884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04897" y="383296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学習者</a:t>
            </a:r>
          </a:p>
        </p:txBody>
      </p:sp>
      <p:sp>
        <p:nvSpPr>
          <p:cNvPr id="21" name="下矢印 20"/>
          <p:cNvSpPr/>
          <p:nvPr/>
        </p:nvSpPr>
        <p:spPr>
          <a:xfrm rot="5400000">
            <a:off x="2744455" y="3111282"/>
            <a:ext cx="398444" cy="79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上矢印 21"/>
          <p:cNvSpPr/>
          <p:nvPr/>
        </p:nvSpPr>
        <p:spPr>
          <a:xfrm rot="5400000">
            <a:off x="2769505" y="2742204"/>
            <a:ext cx="385280" cy="6787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423955" y="2286410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Step-5:</a:t>
            </a:r>
          </a:p>
          <a:p>
            <a:r>
              <a:rPr lang="ja-JP" altLang="en-US" dirty="0"/>
              <a:t>解答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396854" y="3791312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Step-6:</a:t>
            </a:r>
          </a:p>
          <a:p>
            <a:r>
              <a:rPr lang="ja-JP" altLang="en-US" dirty="0"/>
              <a:t>解説</a:t>
            </a:r>
          </a:p>
        </p:txBody>
      </p:sp>
    </p:spTree>
    <p:extLst>
      <p:ext uri="{BB962C8B-B14F-4D97-AF65-F5344CB8AC3E}">
        <p14:creationId xmlns:p14="http://schemas.microsoft.com/office/powerpoint/2010/main" val="355801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9953617" y="409696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教師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168330" y="151571"/>
            <a:ext cx="1673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提案システム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の概要図</a:t>
            </a:r>
          </a:p>
        </p:txBody>
      </p:sp>
      <p:sp>
        <p:nvSpPr>
          <p:cNvPr id="46" name="角丸四角形 45"/>
          <p:cNvSpPr/>
          <p:nvPr/>
        </p:nvSpPr>
        <p:spPr>
          <a:xfrm>
            <a:off x="3462622" y="1065068"/>
            <a:ext cx="5573612" cy="45837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円柱 46"/>
          <p:cNvSpPr/>
          <p:nvPr/>
        </p:nvSpPr>
        <p:spPr>
          <a:xfrm>
            <a:off x="7655963" y="2514400"/>
            <a:ext cx="1203215" cy="1257113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621034" y="2913901"/>
            <a:ext cx="1273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問題</a:t>
            </a:r>
            <a:endParaRPr lang="en-US" altLang="ja-JP" sz="20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lang="ja-JP" altLang="en-US" sz="20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</a:t>
            </a:r>
            <a:endParaRPr lang="ja-JP" altLang="en-US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9" name="円柱 48"/>
          <p:cNvSpPr/>
          <p:nvPr/>
        </p:nvSpPr>
        <p:spPr>
          <a:xfrm>
            <a:off x="3995181" y="4729931"/>
            <a:ext cx="2217620" cy="976698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153662" y="5086829"/>
            <a:ext cx="202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カテゴリグループ</a:t>
            </a:r>
          </a:p>
        </p:txBody>
      </p:sp>
      <p:sp>
        <p:nvSpPr>
          <p:cNvPr id="51" name="左矢印 50"/>
          <p:cNvSpPr/>
          <p:nvPr/>
        </p:nvSpPr>
        <p:spPr>
          <a:xfrm>
            <a:off x="6111601" y="3049551"/>
            <a:ext cx="1416219" cy="458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2" name="額縁 51"/>
          <p:cNvSpPr/>
          <p:nvPr/>
        </p:nvSpPr>
        <p:spPr>
          <a:xfrm>
            <a:off x="3830199" y="2442861"/>
            <a:ext cx="2013245" cy="1228588"/>
          </a:xfrm>
          <a:prstGeom prst="beve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049592" y="2812553"/>
            <a:ext cx="174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穴埋め</a:t>
            </a:r>
            <a:r>
              <a:rPr lang="ja-JP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問題</a:t>
            </a:r>
            <a:endParaRPr lang="ja-JP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925018" y="4815818"/>
            <a:ext cx="1875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Step-2:</a:t>
            </a:r>
          </a:p>
          <a:p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ソースコード</a:t>
            </a:r>
            <a:endParaRPr lang="en-US" altLang="ja-JP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の生成</a:t>
            </a:r>
          </a:p>
        </p:txBody>
      </p:sp>
      <p:sp>
        <p:nvSpPr>
          <p:cNvPr id="55" name="下カーブ矢印 54"/>
          <p:cNvSpPr/>
          <p:nvPr/>
        </p:nvSpPr>
        <p:spPr>
          <a:xfrm>
            <a:off x="4699734" y="1877398"/>
            <a:ext cx="3566999" cy="5437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625097" y="1169512"/>
            <a:ext cx="1766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Step-7:</a:t>
            </a:r>
          </a:p>
          <a:p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問題の再生成</a:t>
            </a:r>
          </a:p>
        </p:txBody>
      </p:sp>
      <p:sp>
        <p:nvSpPr>
          <p:cNvPr id="57" name="上矢印 56"/>
          <p:cNvSpPr/>
          <p:nvPr/>
        </p:nvSpPr>
        <p:spPr>
          <a:xfrm>
            <a:off x="4268776" y="3887226"/>
            <a:ext cx="536637" cy="5790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308050" y="2149255"/>
            <a:ext cx="1229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Step-4:</a:t>
            </a:r>
          </a:p>
          <a:p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問題文の提示</a:t>
            </a: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988663" y="3721052"/>
            <a:ext cx="196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Step-</a:t>
            </a:r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３：</a:t>
            </a:r>
            <a:endParaRPr lang="en-US" altLang="ja-JP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選択肢，</a:t>
            </a:r>
            <a:endParaRPr lang="en-US" altLang="ja-JP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問題数の決定</a:t>
            </a:r>
          </a:p>
        </p:txBody>
      </p:sp>
      <p:sp>
        <p:nvSpPr>
          <p:cNvPr id="60" name="曲折矢印 59"/>
          <p:cNvSpPr/>
          <p:nvPr/>
        </p:nvSpPr>
        <p:spPr>
          <a:xfrm rot="10800000">
            <a:off x="6787565" y="3910564"/>
            <a:ext cx="1736795" cy="84494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マイル 3"/>
          <p:cNvSpPr/>
          <p:nvPr/>
        </p:nvSpPr>
        <p:spPr>
          <a:xfrm>
            <a:off x="9803977" y="3081577"/>
            <a:ext cx="977900" cy="979884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右矢印 9"/>
          <p:cNvSpPr/>
          <p:nvPr/>
        </p:nvSpPr>
        <p:spPr>
          <a:xfrm rot="10800000">
            <a:off x="8999354" y="3332151"/>
            <a:ext cx="660310" cy="391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859029" y="1902968"/>
            <a:ext cx="13805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コード，</a:t>
            </a:r>
            <a:endParaRPr lang="en-US" altLang="ja-JP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問題文，</a:t>
            </a:r>
            <a:endParaRPr lang="en-US" altLang="ja-JP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実行結果，</a:t>
            </a:r>
            <a:endParaRPr lang="en-US" altLang="ja-JP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の入力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78615" y="1401568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Step-1:</a:t>
            </a:r>
            <a:endParaRPr lang="ja-JP" altLang="en-US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スマイル 4"/>
          <p:cNvSpPr/>
          <p:nvPr/>
        </p:nvSpPr>
        <p:spPr>
          <a:xfrm>
            <a:off x="1579030" y="2787176"/>
            <a:ext cx="977900" cy="979884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79030" y="3753088"/>
            <a:ext cx="125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学習者</a:t>
            </a:r>
          </a:p>
        </p:txBody>
      </p:sp>
      <p:sp>
        <p:nvSpPr>
          <p:cNvPr id="21" name="下矢印 20"/>
          <p:cNvSpPr/>
          <p:nvPr/>
        </p:nvSpPr>
        <p:spPr>
          <a:xfrm rot="5400000">
            <a:off x="2744455" y="3111282"/>
            <a:ext cx="398444" cy="79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2" name="上矢印 21"/>
          <p:cNvSpPr/>
          <p:nvPr/>
        </p:nvSpPr>
        <p:spPr>
          <a:xfrm rot="5400000">
            <a:off x="2769505" y="2742204"/>
            <a:ext cx="385280" cy="6787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484722" y="1999276"/>
            <a:ext cx="1156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Step-5:</a:t>
            </a: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解答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44734" y="3706730"/>
            <a:ext cx="1156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Step-6:</a:t>
            </a: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解説</a:t>
            </a:r>
          </a:p>
        </p:txBody>
      </p:sp>
    </p:spTree>
    <p:extLst>
      <p:ext uri="{BB962C8B-B14F-4D97-AF65-F5344CB8AC3E}">
        <p14:creationId xmlns:p14="http://schemas.microsoft.com/office/powerpoint/2010/main" val="142870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9942122" y="3956326"/>
            <a:ext cx="1447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教師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1658464" y="905105"/>
            <a:ext cx="167351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350" dirty="0">
                <a:latin typeface="Consolas" panose="020B0609020204030204" pitchFamily="49" charset="0"/>
              </a:rPr>
              <a:t>提案システム</a:t>
            </a:r>
            <a:endParaRPr lang="en-US" altLang="ja-JP" sz="1350" dirty="0">
              <a:latin typeface="Consolas" panose="020B0609020204030204" pitchFamily="49" charset="0"/>
            </a:endParaRPr>
          </a:p>
          <a:p>
            <a:r>
              <a:rPr lang="ja-JP" altLang="en-US" sz="1350" dirty="0">
                <a:latin typeface="Consolas" panose="020B0609020204030204" pitchFamily="49" charset="0"/>
              </a:rPr>
              <a:t>の概要図</a:t>
            </a:r>
          </a:p>
        </p:txBody>
      </p:sp>
      <p:sp>
        <p:nvSpPr>
          <p:cNvPr id="46" name="角丸四角形 45"/>
          <p:cNvSpPr/>
          <p:nvPr/>
        </p:nvSpPr>
        <p:spPr>
          <a:xfrm>
            <a:off x="3393571" y="1200668"/>
            <a:ext cx="5573612" cy="45837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47" name="円柱 46"/>
          <p:cNvSpPr/>
          <p:nvPr/>
        </p:nvSpPr>
        <p:spPr>
          <a:xfrm>
            <a:off x="7655963" y="2514400"/>
            <a:ext cx="1203215" cy="1257113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693966" y="3159555"/>
            <a:ext cx="18577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問題ファイル</a:t>
            </a:r>
          </a:p>
        </p:txBody>
      </p:sp>
      <p:sp>
        <p:nvSpPr>
          <p:cNvPr id="49" name="円柱 48"/>
          <p:cNvSpPr/>
          <p:nvPr/>
        </p:nvSpPr>
        <p:spPr>
          <a:xfrm>
            <a:off x="4398077" y="4651977"/>
            <a:ext cx="2217620" cy="1046161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699733" y="5170609"/>
            <a:ext cx="1536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カテゴリグループ</a:t>
            </a:r>
          </a:p>
        </p:txBody>
      </p:sp>
      <p:sp>
        <p:nvSpPr>
          <p:cNvPr id="51" name="左矢印 50"/>
          <p:cNvSpPr/>
          <p:nvPr/>
        </p:nvSpPr>
        <p:spPr>
          <a:xfrm>
            <a:off x="6077781" y="2913901"/>
            <a:ext cx="1416219" cy="458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2" name="額縁 51"/>
          <p:cNvSpPr/>
          <p:nvPr/>
        </p:nvSpPr>
        <p:spPr>
          <a:xfrm>
            <a:off x="3828322" y="2672473"/>
            <a:ext cx="2013245" cy="1228588"/>
          </a:xfrm>
          <a:prstGeom prst="beve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046500" y="3089235"/>
            <a:ext cx="17452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穴埋め問題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194888" y="4846265"/>
            <a:ext cx="15065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Step-2:</a:t>
            </a:r>
          </a:p>
          <a:p>
            <a:r>
              <a:rPr lang="ja-JP" altLang="en-US" sz="1350" dirty="0"/>
              <a:t>ソースコード</a:t>
            </a:r>
            <a:endParaRPr lang="en-US" altLang="ja-JP" sz="1350" dirty="0"/>
          </a:p>
          <a:p>
            <a:r>
              <a:rPr lang="ja-JP" altLang="en-US" sz="1350" dirty="0"/>
              <a:t>の生成</a:t>
            </a:r>
          </a:p>
        </p:txBody>
      </p:sp>
      <p:sp>
        <p:nvSpPr>
          <p:cNvPr id="55" name="下カーブ矢印 54"/>
          <p:cNvSpPr/>
          <p:nvPr/>
        </p:nvSpPr>
        <p:spPr>
          <a:xfrm>
            <a:off x="4699734" y="1877398"/>
            <a:ext cx="3566999" cy="5437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732570" y="1294679"/>
            <a:ext cx="1766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Step-7:</a:t>
            </a:r>
          </a:p>
          <a:p>
            <a:r>
              <a:rPr lang="ja-JP" altLang="en-US" sz="1350" dirty="0"/>
              <a:t>問題の再生成</a:t>
            </a:r>
          </a:p>
        </p:txBody>
      </p:sp>
      <p:sp>
        <p:nvSpPr>
          <p:cNvPr id="57" name="上矢印 56"/>
          <p:cNvSpPr/>
          <p:nvPr/>
        </p:nvSpPr>
        <p:spPr>
          <a:xfrm>
            <a:off x="4864310" y="3983686"/>
            <a:ext cx="536637" cy="5790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259888" y="2352071"/>
            <a:ext cx="12292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Step-4:</a:t>
            </a:r>
          </a:p>
          <a:p>
            <a:r>
              <a:rPr lang="ja-JP" altLang="en-US" sz="1350" dirty="0"/>
              <a:t>問題文の提示</a:t>
            </a: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537687" y="3956328"/>
            <a:ext cx="12482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Step-</a:t>
            </a:r>
            <a:r>
              <a:rPr lang="ja-JP" altLang="en-US" sz="1350" dirty="0"/>
              <a:t>３：</a:t>
            </a:r>
            <a:endParaRPr lang="en-US" altLang="ja-JP" sz="1350" dirty="0"/>
          </a:p>
          <a:p>
            <a:r>
              <a:rPr lang="ja-JP" altLang="en-US" sz="1350" dirty="0"/>
              <a:t>選択肢，</a:t>
            </a:r>
            <a:endParaRPr lang="en-US" altLang="ja-JP" sz="1350" dirty="0"/>
          </a:p>
          <a:p>
            <a:r>
              <a:rPr lang="ja-JP" altLang="en-US" sz="1350" dirty="0"/>
              <a:t>問題数の決定</a:t>
            </a:r>
          </a:p>
        </p:txBody>
      </p:sp>
      <p:sp>
        <p:nvSpPr>
          <p:cNvPr id="60" name="曲折矢印 59"/>
          <p:cNvSpPr/>
          <p:nvPr/>
        </p:nvSpPr>
        <p:spPr>
          <a:xfrm rot="10800000">
            <a:off x="6787565" y="3910564"/>
            <a:ext cx="1736795" cy="84494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4" name="スマイル 3"/>
          <p:cNvSpPr/>
          <p:nvPr/>
        </p:nvSpPr>
        <p:spPr>
          <a:xfrm>
            <a:off x="9688122" y="2884703"/>
            <a:ext cx="977900" cy="979884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" name="右矢印 9"/>
          <p:cNvSpPr/>
          <p:nvPr/>
        </p:nvSpPr>
        <p:spPr>
          <a:xfrm rot="10800000">
            <a:off x="8991710" y="3182034"/>
            <a:ext cx="660310" cy="391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15978" y="2212003"/>
            <a:ext cx="1050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コード，</a:t>
            </a:r>
            <a:endParaRPr lang="en-US" altLang="ja-JP" sz="1350" dirty="0"/>
          </a:p>
          <a:p>
            <a:r>
              <a:rPr lang="ja-JP" altLang="en-US" sz="1350" dirty="0"/>
              <a:t>問題文，</a:t>
            </a:r>
            <a:endParaRPr lang="en-US" altLang="ja-JP" sz="1350" dirty="0"/>
          </a:p>
          <a:p>
            <a:r>
              <a:rPr lang="ja-JP" altLang="en-US" sz="1350" dirty="0"/>
              <a:t>実行結果，</a:t>
            </a:r>
            <a:endParaRPr lang="en-US" altLang="ja-JP" sz="1350" dirty="0"/>
          </a:p>
          <a:p>
            <a:r>
              <a:rPr lang="ja-JP" altLang="en-US" sz="1350" dirty="0"/>
              <a:t>の入力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15979" y="1993866"/>
            <a:ext cx="7729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/>
              <a:t>Step-1:</a:t>
            </a:r>
            <a:endParaRPr lang="ja-JP" altLang="en-US" sz="1350" dirty="0"/>
          </a:p>
        </p:txBody>
      </p:sp>
      <p:sp>
        <p:nvSpPr>
          <p:cNvPr id="5" name="スマイル 4"/>
          <p:cNvSpPr/>
          <p:nvPr/>
        </p:nvSpPr>
        <p:spPr>
          <a:xfrm>
            <a:off x="1579030" y="2787176"/>
            <a:ext cx="977900" cy="979884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98686" y="3835197"/>
            <a:ext cx="1257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学習者</a:t>
            </a:r>
          </a:p>
        </p:txBody>
      </p:sp>
      <p:sp>
        <p:nvSpPr>
          <p:cNvPr id="21" name="下矢印 20"/>
          <p:cNvSpPr/>
          <p:nvPr/>
        </p:nvSpPr>
        <p:spPr>
          <a:xfrm rot="5400000">
            <a:off x="2744455" y="3111282"/>
            <a:ext cx="398444" cy="79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2" name="上矢印 21"/>
          <p:cNvSpPr/>
          <p:nvPr/>
        </p:nvSpPr>
        <p:spPr>
          <a:xfrm rot="5400000">
            <a:off x="2799960" y="2771722"/>
            <a:ext cx="385280" cy="6787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59954" y="2495402"/>
            <a:ext cx="7729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/>
              <a:t>Step-5:</a:t>
            </a:r>
          </a:p>
          <a:p>
            <a:r>
              <a:rPr lang="ja-JP" altLang="en-US" sz="1350" dirty="0"/>
              <a:t>解答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92786" y="3802887"/>
            <a:ext cx="7729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/>
              <a:t>Step-6:</a:t>
            </a:r>
          </a:p>
          <a:p>
            <a:r>
              <a:rPr lang="ja-JP" altLang="en-US" sz="1350" dirty="0"/>
              <a:t>解説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0510-5AD5-45F8-B3F1-46CC91AC00B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62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4081211" y="971466"/>
            <a:ext cx="6081963" cy="49449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7" name="円柱 6"/>
          <p:cNvSpPr/>
          <p:nvPr/>
        </p:nvSpPr>
        <p:spPr>
          <a:xfrm>
            <a:off x="8524139" y="2718883"/>
            <a:ext cx="1232142" cy="1350026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545479" y="3305455"/>
            <a:ext cx="19132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問題ファイル</a:t>
            </a:r>
          </a:p>
        </p:txBody>
      </p:sp>
      <p:sp>
        <p:nvSpPr>
          <p:cNvPr id="9" name="円柱 8"/>
          <p:cNvSpPr/>
          <p:nvPr/>
        </p:nvSpPr>
        <p:spPr>
          <a:xfrm>
            <a:off x="5157416" y="4640041"/>
            <a:ext cx="2283876" cy="1032308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40288" y="5118595"/>
            <a:ext cx="15819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カテゴリグループ</a:t>
            </a:r>
          </a:p>
        </p:txBody>
      </p:sp>
      <p:sp>
        <p:nvSpPr>
          <p:cNvPr id="11" name="左矢印 10"/>
          <p:cNvSpPr/>
          <p:nvPr/>
        </p:nvSpPr>
        <p:spPr>
          <a:xfrm>
            <a:off x="7044221" y="3150240"/>
            <a:ext cx="1325199" cy="4520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" name="額縁 12"/>
          <p:cNvSpPr/>
          <p:nvPr/>
        </p:nvSpPr>
        <p:spPr>
          <a:xfrm>
            <a:off x="4516181" y="2895276"/>
            <a:ext cx="2381309" cy="961973"/>
          </a:xfrm>
          <a:prstGeom prst="beve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34423" y="3150240"/>
            <a:ext cx="23206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穴埋め問題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439271" y="5247273"/>
            <a:ext cx="15515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ソースコード</a:t>
            </a:r>
            <a:endParaRPr lang="en-US" altLang="ja-JP" sz="1350" dirty="0"/>
          </a:p>
          <a:p>
            <a:r>
              <a:rPr lang="ja-JP" altLang="en-US" sz="1350" dirty="0"/>
              <a:t>の生成</a:t>
            </a:r>
          </a:p>
        </p:txBody>
      </p:sp>
      <p:sp>
        <p:nvSpPr>
          <p:cNvPr id="16" name="下カーブ矢印 15"/>
          <p:cNvSpPr/>
          <p:nvPr/>
        </p:nvSpPr>
        <p:spPr>
          <a:xfrm>
            <a:off x="5647825" y="1775477"/>
            <a:ext cx="3673571" cy="7920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97490" y="1402673"/>
            <a:ext cx="18190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問題の再生成</a:t>
            </a:r>
          </a:p>
        </p:txBody>
      </p:sp>
      <p:sp>
        <p:nvSpPr>
          <p:cNvPr id="19" name="上矢印 18"/>
          <p:cNvSpPr/>
          <p:nvPr/>
        </p:nvSpPr>
        <p:spPr>
          <a:xfrm>
            <a:off x="5524858" y="3942377"/>
            <a:ext cx="552671" cy="5713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122191" y="2804206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問題文の提示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157793" y="4133014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選択肢の決定</a:t>
            </a:r>
          </a:p>
        </p:txBody>
      </p:sp>
      <p:sp>
        <p:nvSpPr>
          <p:cNvPr id="35" name="曲折矢印 34"/>
          <p:cNvSpPr/>
          <p:nvPr/>
        </p:nvSpPr>
        <p:spPr>
          <a:xfrm rot="10800000">
            <a:off x="7603969" y="4413518"/>
            <a:ext cx="1788685" cy="8337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0510-5AD5-45F8-B3F1-46CC91AC00B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8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2649" y="1131094"/>
            <a:ext cx="7886700" cy="994172"/>
          </a:xfrm>
        </p:spPr>
        <p:txBody>
          <a:bodyPr/>
          <a:lstStyle/>
          <a:p>
            <a:r>
              <a:rPr lang="ja-JP" altLang="en-US" dirty="0"/>
              <a:t>選択穴埋め問題の</a:t>
            </a:r>
            <a:r>
              <a:rPr lang="ja-JP" altLang="en-US" dirty="0" smtClean="0"/>
              <a:t>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286" y="3361136"/>
            <a:ext cx="21431" cy="13573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950" y="2160984"/>
            <a:ext cx="4891288" cy="3263924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0510-5AD5-45F8-B3F1-46CC91AC00B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7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88382" y="1283168"/>
            <a:ext cx="6280485" cy="441799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888383" y="1283168"/>
            <a:ext cx="1746985" cy="4417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" name="フローチャート: 処理 5"/>
          <p:cNvSpPr/>
          <p:nvPr/>
        </p:nvSpPr>
        <p:spPr>
          <a:xfrm>
            <a:off x="3045394" y="1369795"/>
            <a:ext cx="1432961" cy="6063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演算</a:t>
            </a:r>
          </a:p>
        </p:txBody>
      </p:sp>
      <p:sp>
        <p:nvSpPr>
          <p:cNvPr id="7" name="フローチャート: 処理 6"/>
          <p:cNvSpPr/>
          <p:nvPr/>
        </p:nvSpPr>
        <p:spPr>
          <a:xfrm>
            <a:off x="3045393" y="2062815"/>
            <a:ext cx="1432961" cy="61361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繰り返し</a:t>
            </a:r>
          </a:p>
        </p:txBody>
      </p:sp>
      <p:sp>
        <p:nvSpPr>
          <p:cNvPr id="8" name="フローチャート: 処理 7"/>
          <p:cNvSpPr/>
          <p:nvPr/>
        </p:nvSpPr>
        <p:spPr>
          <a:xfrm>
            <a:off x="3045393" y="2763053"/>
            <a:ext cx="1432961" cy="765209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処理</a:t>
            </a:r>
          </a:p>
        </p:txBody>
      </p:sp>
      <p:sp>
        <p:nvSpPr>
          <p:cNvPr id="9" name="フローチャート: 処理 8"/>
          <p:cNvSpPr/>
          <p:nvPr/>
        </p:nvSpPr>
        <p:spPr>
          <a:xfrm>
            <a:off x="3045392" y="3614888"/>
            <a:ext cx="1432961" cy="765209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変数</a:t>
            </a:r>
          </a:p>
        </p:txBody>
      </p:sp>
      <p:sp>
        <p:nvSpPr>
          <p:cNvPr id="10" name="フローチャート: 処理 9"/>
          <p:cNvSpPr/>
          <p:nvPr/>
        </p:nvSpPr>
        <p:spPr>
          <a:xfrm>
            <a:off x="3045392" y="4466724"/>
            <a:ext cx="1432961" cy="76520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関数</a:t>
            </a:r>
          </a:p>
        </p:txBody>
      </p:sp>
      <p:sp>
        <p:nvSpPr>
          <p:cNvPr id="11" name="L 字 10"/>
          <p:cNvSpPr/>
          <p:nvPr/>
        </p:nvSpPr>
        <p:spPr>
          <a:xfrm rot="10800000" flipH="1">
            <a:off x="5176789" y="2254114"/>
            <a:ext cx="2685449" cy="1360774"/>
          </a:xfrm>
          <a:prstGeom prst="corner">
            <a:avLst>
              <a:gd name="adj1" fmla="val 43864"/>
              <a:gd name="adj2" fmla="val 3227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12" name="L 字 11"/>
          <p:cNvSpPr/>
          <p:nvPr/>
        </p:nvSpPr>
        <p:spPr>
          <a:xfrm rot="10800000" flipH="1">
            <a:off x="5563002" y="2824411"/>
            <a:ext cx="2685449" cy="1360774"/>
          </a:xfrm>
          <a:prstGeom prst="corner">
            <a:avLst>
              <a:gd name="adj1" fmla="val 47047"/>
              <a:gd name="adj2" fmla="val 3227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" name="正方形/長方形 12"/>
          <p:cNvSpPr/>
          <p:nvPr/>
        </p:nvSpPr>
        <p:spPr>
          <a:xfrm>
            <a:off x="5999746" y="3419977"/>
            <a:ext cx="2389474" cy="7652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63002" y="2400762"/>
            <a:ext cx="23822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繰り返し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55370" y="2996328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条件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338630" y="3664081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実行処理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0510-5AD5-45F8-B3F1-46CC91AC00B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54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841448" y="1014425"/>
            <a:ext cx="2887580" cy="486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問題ファイルの決定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507656" y="1014425"/>
            <a:ext cx="4895651" cy="8867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問題文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841448" y="1496890"/>
            <a:ext cx="2887580" cy="486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コードの実行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841447" y="1979355"/>
            <a:ext cx="2887580" cy="486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難易度による穴埋め問題の生成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507656" y="1856035"/>
            <a:ext cx="4895651" cy="8867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採点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280" y="2796537"/>
            <a:ext cx="4353026" cy="293510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808" y="2777099"/>
            <a:ext cx="4218473" cy="2973977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0510-5AD5-45F8-B3F1-46CC91AC00B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15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771716" y="1308568"/>
            <a:ext cx="5315817" cy="383069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00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71717" y="1308568"/>
            <a:ext cx="1533967" cy="38306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00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フローチャート: 処理 3"/>
          <p:cNvSpPr/>
          <p:nvPr/>
        </p:nvSpPr>
        <p:spPr>
          <a:xfrm>
            <a:off x="928728" y="1395195"/>
            <a:ext cx="1212861" cy="52578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演算</a:t>
            </a:r>
          </a:p>
        </p:txBody>
      </p:sp>
      <p:sp>
        <p:nvSpPr>
          <p:cNvPr id="5" name="フローチャート: 処理 4"/>
          <p:cNvSpPr/>
          <p:nvPr/>
        </p:nvSpPr>
        <p:spPr>
          <a:xfrm>
            <a:off x="928726" y="2064460"/>
            <a:ext cx="1212861" cy="53204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繰り返し</a:t>
            </a:r>
          </a:p>
        </p:txBody>
      </p:sp>
      <p:sp>
        <p:nvSpPr>
          <p:cNvPr id="6" name="フローチャート: 処理 5"/>
          <p:cNvSpPr/>
          <p:nvPr/>
        </p:nvSpPr>
        <p:spPr>
          <a:xfrm>
            <a:off x="922459" y="2773042"/>
            <a:ext cx="1212861" cy="663488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処理</a:t>
            </a:r>
          </a:p>
        </p:txBody>
      </p:sp>
      <p:sp>
        <p:nvSpPr>
          <p:cNvPr id="7" name="フローチャート: 処理 6"/>
          <p:cNvSpPr/>
          <p:nvPr/>
        </p:nvSpPr>
        <p:spPr>
          <a:xfrm>
            <a:off x="928726" y="3529559"/>
            <a:ext cx="1212861" cy="66348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変数</a:t>
            </a:r>
          </a:p>
        </p:txBody>
      </p:sp>
      <p:sp>
        <p:nvSpPr>
          <p:cNvPr id="8" name="フローチャート: 処理 7"/>
          <p:cNvSpPr/>
          <p:nvPr/>
        </p:nvSpPr>
        <p:spPr>
          <a:xfrm>
            <a:off x="922459" y="4286076"/>
            <a:ext cx="1212861" cy="66348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関数</a:t>
            </a:r>
          </a:p>
        </p:txBody>
      </p:sp>
      <p:sp>
        <p:nvSpPr>
          <p:cNvPr id="9" name="L 字 8"/>
          <p:cNvSpPr/>
          <p:nvPr/>
        </p:nvSpPr>
        <p:spPr>
          <a:xfrm rot="10800000" flipH="1">
            <a:off x="3060124" y="2279514"/>
            <a:ext cx="2272970" cy="1179882"/>
          </a:xfrm>
          <a:prstGeom prst="corner">
            <a:avLst>
              <a:gd name="adj1" fmla="val 43864"/>
              <a:gd name="adj2" fmla="val 3227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L 字 9"/>
          <p:cNvSpPr/>
          <p:nvPr/>
        </p:nvSpPr>
        <p:spPr>
          <a:xfrm rot="10800000" flipH="1">
            <a:off x="3446337" y="2799747"/>
            <a:ext cx="2272970" cy="1179882"/>
          </a:xfrm>
          <a:prstGeom prst="corner">
            <a:avLst>
              <a:gd name="adj1" fmla="val 47047"/>
              <a:gd name="adj2" fmla="val 32277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00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70677" y="3348817"/>
            <a:ext cx="2022456" cy="6634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00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23310" y="2374500"/>
            <a:ext cx="201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繰り返し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739668" y="2925342"/>
            <a:ext cx="1383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条件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196609" y="3579520"/>
            <a:ext cx="1408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実行処理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519" y="1314903"/>
            <a:ext cx="5671882" cy="382436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017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532</Words>
  <Application>Microsoft Office PowerPoint</Application>
  <PresentationFormat>ワイド画面</PresentationFormat>
  <Paragraphs>169</Paragraphs>
  <Slides>9</Slides>
  <Notes>3</Notes>
  <HiddenSlides>8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游ゴシック</vt:lpstr>
      <vt:lpstr>游ゴシック Light</vt:lpstr>
      <vt:lpstr>Arial</vt:lpstr>
      <vt:lpstr>Consolas</vt:lpstr>
      <vt:lpstr>Office テーマ</vt:lpstr>
      <vt:lpstr>出題された内容例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選択穴埋め問題の例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出題された内容例</dc:title>
  <dc:creator>s1821121 Shinya Shimaoka</dc:creator>
  <cp:lastModifiedBy>s1821121 Shinya Shimaoka</cp:lastModifiedBy>
  <cp:revision>7</cp:revision>
  <dcterms:created xsi:type="dcterms:W3CDTF">2022-01-11T04:42:20Z</dcterms:created>
  <dcterms:modified xsi:type="dcterms:W3CDTF">2022-02-08T04:26:38Z</dcterms:modified>
</cp:coreProperties>
</file>