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9" r:id="rId2"/>
    <p:sldId id="256" r:id="rId3"/>
    <p:sldId id="257" r:id="rId4"/>
    <p:sldId id="259" r:id="rId5"/>
    <p:sldId id="267" r:id="rId6"/>
    <p:sldId id="268" r:id="rId7"/>
    <p:sldId id="260" r:id="rId8"/>
    <p:sldId id="261" r:id="rId9"/>
    <p:sldId id="266" r:id="rId10"/>
    <p:sldId id="262" r:id="rId11"/>
    <p:sldId id="272" r:id="rId12"/>
    <p:sldId id="263" r:id="rId13"/>
    <p:sldId id="264" r:id="rId14"/>
    <p:sldId id="265" r:id="rId15"/>
    <p:sldId id="273" r:id="rId16"/>
    <p:sldId id="274" r:id="rId17"/>
    <p:sldId id="275" r:id="rId18"/>
    <p:sldId id="278" r:id="rId19"/>
    <p:sldId id="279" r:id="rId20"/>
    <p:sldId id="276" r:id="rId21"/>
    <p:sldId id="277"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79" d="100"/>
          <a:sy n="79" d="100"/>
        </p:scale>
        <p:origin x="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48ECE-A168-4FD3-93A4-0A323B24650B}" type="datetimeFigureOut">
              <a:rPr kumimoji="1" lang="ja-JP" altLang="en-US" smtClean="0"/>
              <a:t>2021/4/30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31F412-96B9-434E-B7C1-6FED36A94FBE}" type="slidenum">
              <a:rPr kumimoji="1" lang="ja-JP" altLang="en-US" smtClean="0"/>
              <a:t>‹#›</a:t>
            </a:fld>
            <a:endParaRPr kumimoji="1" lang="ja-JP" altLang="en-US"/>
          </a:p>
        </p:txBody>
      </p:sp>
    </p:spTree>
    <p:extLst>
      <p:ext uri="{BB962C8B-B14F-4D97-AF65-F5344CB8AC3E}">
        <p14:creationId xmlns:p14="http://schemas.microsoft.com/office/powerpoint/2010/main" val="35727990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B673764-57EF-4E6E-926D-94F457260CB9}" type="datetime1">
              <a:rPr kumimoji="1" lang="ja-JP" altLang="en-US" smtClean="0"/>
              <a:t>2021/4/30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474250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3F20450-D400-4815-A1FA-0C2DAB891791}" type="datetime1">
              <a:rPr kumimoji="1" lang="ja-JP" altLang="en-US" smtClean="0"/>
              <a:t>2021/4/30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3660539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FF080BA-6BB1-4808-8D96-4A051D808576}" type="datetime1">
              <a:rPr kumimoji="1" lang="ja-JP" altLang="en-US" smtClean="0"/>
              <a:t>2021/4/30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1473689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C2F16D9-2339-4F18-BEF6-7AD53DCFB88A}" type="datetime1">
              <a:rPr kumimoji="1" lang="ja-JP" altLang="en-US" smtClean="0"/>
              <a:t>2021/4/30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3148703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A89C407-964A-45C8-BD4E-552E58D16A0D}" type="datetime1">
              <a:rPr kumimoji="1" lang="ja-JP" altLang="en-US" smtClean="0"/>
              <a:t>2021/4/30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154465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7614128-8D73-4430-ACE9-070253C9091F}" type="datetime1">
              <a:rPr kumimoji="1" lang="ja-JP" altLang="en-US" smtClean="0"/>
              <a:t>2021/4/30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3117517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253D107-5692-4F8C-A5AE-1B448AD39535}" type="datetime1">
              <a:rPr kumimoji="1" lang="ja-JP" altLang="en-US" smtClean="0"/>
              <a:t>2021/4/30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2115623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689F468-FEC5-406F-AE08-A6A13A80FCE4}" type="datetime1">
              <a:rPr kumimoji="1" lang="ja-JP" altLang="en-US" smtClean="0"/>
              <a:t>2021/4/30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62280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B6880D1-3D31-4293-82E3-22BFFCF45AA4}" type="datetime1">
              <a:rPr kumimoji="1" lang="ja-JP" altLang="en-US" smtClean="0"/>
              <a:t>2021/4/30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3534100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F84CE36-3F8D-4EB7-9049-1B785D0F5DF6}" type="datetime1">
              <a:rPr kumimoji="1" lang="ja-JP" altLang="en-US" smtClean="0"/>
              <a:t>2021/4/30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57697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6495BBD-A901-4F4F-B3C5-58F8DAC0E3FC}" type="datetime1">
              <a:rPr kumimoji="1" lang="ja-JP" altLang="en-US" smtClean="0"/>
              <a:t>2021/4/30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323293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5AE2F-41B9-4508-88EF-08E0CC830764}" type="datetime1">
              <a:rPr kumimoji="1" lang="ja-JP" altLang="en-US" smtClean="0"/>
              <a:t>2021/4/30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022724-7A88-4190-89E1-23935288E045}" type="slidenum">
              <a:rPr kumimoji="1" lang="ja-JP" altLang="en-US" smtClean="0"/>
              <a:t>‹#›</a:t>
            </a:fld>
            <a:endParaRPr kumimoji="1" lang="ja-JP" altLang="en-US"/>
          </a:p>
        </p:txBody>
      </p:sp>
    </p:spTree>
    <p:extLst>
      <p:ext uri="{BB962C8B-B14F-4D97-AF65-F5344CB8AC3E}">
        <p14:creationId xmlns:p14="http://schemas.microsoft.com/office/powerpoint/2010/main" val="1523007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卒業研究内容案</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1821121</a:t>
            </a:r>
            <a:r>
              <a:rPr kumimoji="1" lang="ja-JP" altLang="en-US" dirty="0" smtClean="0"/>
              <a:t> 島岡慎也</a:t>
            </a:r>
            <a:endParaRPr kumimoji="1" lang="en-US" altLang="ja-JP" dirty="0" smtClean="0"/>
          </a:p>
          <a:p>
            <a:r>
              <a:rPr lang="en-US" altLang="ja-JP" dirty="0" smtClean="0"/>
              <a:t>2021/04/16</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1</a:t>
            </a:fld>
            <a:endParaRPr kumimoji="1" lang="ja-JP" altLang="en-US"/>
          </a:p>
        </p:txBody>
      </p:sp>
    </p:spTree>
    <p:extLst>
      <p:ext uri="{BB962C8B-B14F-4D97-AF65-F5344CB8AC3E}">
        <p14:creationId xmlns:p14="http://schemas.microsoft.com/office/powerpoint/2010/main" val="4210017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4" name="正方形/長方形 3"/>
          <p:cNvSpPr/>
          <p:nvPr/>
        </p:nvSpPr>
        <p:spPr>
          <a:xfrm>
            <a:off x="687824" y="1610315"/>
            <a:ext cx="4839036" cy="5025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正方形/長方形 4"/>
          <p:cNvSpPr/>
          <p:nvPr/>
        </p:nvSpPr>
        <p:spPr>
          <a:xfrm>
            <a:off x="1788339" y="2306230"/>
            <a:ext cx="2638004" cy="1197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最初はパーを出す</a:t>
            </a:r>
            <a:endParaRPr kumimoji="1" lang="ja-JP" altLang="en-US" dirty="0"/>
          </a:p>
        </p:txBody>
      </p:sp>
      <p:sp>
        <p:nvSpPr>
          <p:cNvPr id="6" name="下矢印 5"/>
          <p:cNvSpPr/>
          <p:nvPr/>
        </p:nvSpPr>
        <p:spPr>
          <a:xfrm>
            <a:off x="2767477" y="3681876"/>
            <a:ext cx="671639" cy="63927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正方形/長方形 6"/>
          <p:cNvSpPr/>
          <p:nvPr/>
        </p:nvSpPr>
        <p:spPr>
          <a:xfrm>
            <a:off x="1784294" y="4499172"/>
            <a:ext cx="2638004" cy="1197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相手</a:t>
            </a:r>
            <a:r>
              <a:rPr lang="ja-JP" altLang="en-US" dirty="0" smtClean="0"/>
              <a:t>が前回パーを出したら</a:t>
            </a:r>
            <a:r>
              <a:rPr lang="ja-JP" altLang="en-US" dirty="0"/>
              <a:t>チョキ</a:t>
            </a:r>
            <a:r>
              <a:rPr kumimoji="1" lang="ja-JP" altLang="en-US" dirty="0" smtClean="0"/>
              <a:t>を出す</a:t>
            </a:r>
            <a:endParaRPr kumimoji="1" lang="ja-JP" altLang="en-US" dirty="0"/>
          </a:p>
        </p:txBody>
      </p:sp>
      <p:sp>
        <p:nvSpPr>
          <p:cNvPr id="8" name="正方形/長方形 7"/>
          <p:cNvSpPr/>
          <p:nvPr/>
        </p:nvSpPr>
        <p:spPr>
          <a:xfrm>
            <a:off x="6501951" y="1610315"/>
            <a:ext cx="4839036" cy="4912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altLang="ja-JP" dirty="0" smtClean="0"/>
          </a:p>
          <a:p>
            <a:r>
              <a:rPr lang="en-US" altLang="ja-JP" dirty="0" smtClean="0"/>
              <a:t>If(</a:t>
            </a:r>
            <a:r>
              <a:rPr lang="en-US" altLang="ja-JP" dirty="0" err="1" smtClean="0"/>
              <a:t>senseki</a:t>
            </a:r>
            <a:r>
              <a:rPr lang="en-US" altLang="ja-JP" dirty="0" smtClean="0"/>
              <a:t> ==0)</a:t>
            </a:r>
            <a:r>
              <a:rPr lang="ja-JP" altLang="en-US" dirty="0" smtClean="0"/>
              <a:t> </a:t>
            </a:r>
            <a:r>
              <a:rPr lang="en-US" altLang="ja-JP" dirty="0" smtClean="0"/>
              <a:t>pa</a:t>
            </a:r>
          </a:p>
          <a:p>
            <a:r>
              <a:rPr lang="en-US" altLang="ja-JP" dirty="0" smtClean="0"/>
              <a:t>//</a:t>
            </a:r>
            <a:r>
              <a:rPr lang="en-US" altLang="ja-JP" dirty="0" err="1" smtClean="0"/>
              <a:t>senseki</a:t>
            </a:r>
            <a:r>
              <a:rPr lang="en-US" altLang="ja-JP" dirty="0" smtClean="0"/>
              <a:t> </a:t>
            </a:r>
            <a:r>
              <a:rPr lang="ja-JP" altLang="en-US" dirty="0" smtClean="0"/>
              <a:t>は相手との戦績</a:t>
            </a:r>
            <a:endParaRPr lang="en-US" altLang="ja-JP" dirty="0" smtClean="0"/>
          </a:p>
          <a:p>
            <a:r>
              <a:rPr lang="en-US" altLang="ja-JP" dirty="0" smtClean="0"/>
              <a:t>//pa </a:t>
            </a:r>
            <a:r>
              <a:rPr lang="ja-JP" altLang="en-US" dirty="0" smtClean="0"/>
              <a:t>は次にパーを出す</a:t>
            </a:r>
            <a:endParaRPr lang="en-US" altLang="ja-JP" dirty="0" smtClean="0"/>
          </a:p>
          <a:p>
            <a:endParaRPr lang="en-US" altLang="ja-JP" dirty="0"/>
          </a:p>
          <a:p>
            <a:r>
              <a:rPr lang="en-US" altLang="ja-JP" dirty="0" smtClean="0"/>
              <a:t>If(</a:t>
            </a:r>
            <a:r>
              <a:rPr lang="en-US" altLang="ja-JP" dirty="0" err="1" smtClean="0"/>
              <a:t>zenkai</a:t>
            </a:r>
            <a:r>
              <a:rPr lang="en-US" altLang="ja-JP" dirty="0" smtClean="0"/>
              <a:t> == pa) </a:t>
            </a:r>
            <a:r>
              <a:rPr lang="en-US" altLang="ja-JP" dirty="0" err="1" smtClean="0"/>
              <a:t>choki</a:t>
            </a:r>
            <a:endParaRPr lang="en-US" altLang="ja-JP" dirty="0" smtClean="0"/>
          </a:p>
          <a:p>
            <a:r>
              <a:rPr lang="en-US" altLang="ja-JP" dirty="0" smtClean="0"/>
              <a:t>//</a:t>
            </a:r>
            <a:r>
              <a:rPr lang="en-US" altLang="ja-JP" dirty="0" err="1" smtClean="0"/>
              <a:t>zenkai</a:t>
            </a:r>
            <a:r>
              <a:rPr lang="en-US" altLang="ja-JP" dirty="0" smtClean="0"/>
              <a:t> </a:t>
            </a:r>
            <a:r>
              <a:rPr lang="ja-JP" altLang="en-US" dirty="0" smtClean="0"/>
              <a:t>は戦績がある場合に相手の手</a:t>
            </a:r>
            <a:endParaRPr lang="en-US" altLang="ja-JP" dirty="0" smtClean="0"/>
          </a:p>
          <a:p>
            <a:r>
              <a:rPr lang="en-US" altLang="ja-JP" dirty="0" smtClean="0"/>
              <a:t>//</a:t>
            </a:r>
            <a:r>
              <a:rPr lang="en-US" altLang="ja-JP" dirty="0" err="1" smtClean="0"/>
              <a:t>choki</a:t>
            </a:r>
            <a:r>
              <a:rPr lang="en-US" altLang="ja-JP" dirty="0" smtClean="0"/>
              <a:t> </a:t>
            </a:r>
            <a:r>
              <a:rPr lang="ja-JP" altLang="en-US" dirty="0" smtClean="0"/>
              <a:t>は次にチョキを出す</a:t>
            </a:r>
            <a:endParaRPr lang="en-US" altLang="ja-JP" dirty="0"/>
          </a:p>
        </p:txBody>
      </p:sp>
      <p:sp>
        <p:nvSpPr>
          <p:cNvPr id="9" name="左右矢印 8"/>
          <p:cNvSpPr/>
          <p:nvPr/>
        </p:nvSpPr>
        <p:spPr>
          <a:xfrm>
            <a:off x="5563274" y="4001511"/>
            <a:ext cx="902263" cy="614994"/>
          </a:xfrm>
          <a:prstGeom prst="leftRightArrow">
            <a:avLst>
              <a:gd name="adj1" fmla="val 3419"/>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77022724-7A88-4190-89E1-23935288E045}" type="slidenum">
              <a:rPr kumimoji="1" lang="ja-JP" altLang="en-US" smtClean="0"/>
              <a:t>10</a:t>
            </a:fld>
            <a:endParaRPr kumimoji="1" lang="ja-JP" altLang="en-US"/>
          </a:p>
        </p:txBody>
      </p:sp>
    </p:spTree>
    <p:extLst>
      <p:ext uri="{BB962C8B-B14F-4D97-AF65-F5344CB8AC3E}">
        <p14:creationId xmlns:p14="http://schemas.microsoft.com/office/powerpoint/2010/main" val="4281366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r>
              <a:rPr lang="ja-JP" altLang="en-US" dirty="0" smtClean="0"/>
              <a:t>と解決方法案</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kumimoji="1" lang="ja-JP" altLang="en-US" dirty="0" smtClean="0"/>
              <a:t>セキュリティ面</a:t>
            </a:r>
            <a:endParaRPr kumimoji="1" lang="en-US" altLang="ja-JP" dirty="0" smtClean="0"/>
          </a:p>
          <a:p>
            <a:pPr lvl="1"/>
            <a:r>
              <a:rPr kumimoji="1" lang="ja-JP" altLang="en-US" dirty="0" smtClean="0"/>
              <a:t>ユーザの個人情報</a:t>
            </a:r>
            <a:endParaRPr lang="en-US" altLang="ja-JP" dirty="0"/>
          </a:p>
          <a:p>
            <a:pPr lvl="1">
              <a:buFont typeface="Wingdings" panose="05000000000000000000" pitchFamily="2" charset="2"/>
              <a:buChar char="u"/>
            </a:pPr>
            <a:r>
              <a:rPr kumimoji="1" lang="ja-JP" altLang="en-US" dirty="0" smtClean="0"/>
              <a:t>登録情報を保存するファイルの位置をユーザが直接参照できない位置に保存する</a:t>
            </a:r>
            <a:endParaRPr kumimoji="1" lang="en-US" altLang="ja-JP" dirty="0" smtClean="0"/>
          </a:p>
          <a:p>
            <a:pPr lvl="1"/>
            <a:r>
              <a:rPr lang="ja-JP" altLang="en-US" dirty="0" smtClean="0"/>
              <a:t>運営側の秘密にする情報</a:t>
            </a:r>
            <a:endParaRPr lang="en-US" altLang="ja-JP" dirty="0" smtClean="0"/>
          </a:p>
          <a:p>
            <a:pPr lvl="2"/>
            <a:r>
              <a:rPr kumimoji="1" lang="ja-JP" altLang="en-US" dirty="0"/>
              <a:t>運営側</a:t>
            </a:r>
            <a:r>
              <a:rPr kumimoji="1" lang="ja-JP" altLang="en-US" dirty="0" smtClean="0"/>
              <a:t>の個人情報</a:t>
            </a:r>
            <a:endParaRPr kumimoji="1" lang="en-US" altLang="ja-JP" dirty="0" smtClean="0"/>
          </a:p>
          <a:p>
            <a:pPr lvl="2">
              <a:buFont typeface="Wingdings" panose="05000000000000000000" pitchFamily="2" charset="2"/>
              <a:buChar char="u"/>
            </a:pPr>
            <a:r>
              <a:rPr lang="ja-JP" altLang="en-US" dirty="0"/>
              <a:t>管理して</a:t>
            </a:r>
            <a:r>
              <a:rPr lang="ja-JP" altLang="en-US" dirty="0" smtClean="0"/>
              <a:t>いるサーバの場所（あまりばれないほうがいい？）</a:t>
            </a:r>
            <a:endParaRPr lang="en-US" altLang="ja-JP" dirty="0" smtClean="0"/>
          </a:p>
          <a:p>
            <a:pPr lvl="2">
              <a:buFont typeface="Wingdings" panose="05000000000000000000" pitchFamily="2" charset="2"/>
              <a:buChar char="u"/>
            </a:pPr>
            <a:r>
              <a:rPr kumimoji="1" lang="ja-JP" altLang="en-US" dirty="0" smtClean="0"/>
              <a:t>管理者の名前（公表しても問題ない？）</a:t>
            </a:r>
            <a:endParaRPr lang="en-US" altLang="ja-JP" dirty="0"/>
          </a:p>
          <a:p>
            <a:r>
              <a:rPr lang="ja-JP" altLang="en-US" dirty="0" smtClean="0"/>
              <a:t>ユーザが最低限利用する関数名</a:t>
            </a:r>
            <a:endParaRPr lang="en-US" altLang="ja-JP" dirty="0"/>
          </a:p>
          <a:p>
            <a:pPr lvl="1">
              <a:buFont typeface="Wingdings" panose="05000000000000000000" pitchFamily="2" charset="2"/>
              <a:buChar char="u"/>
            </a:pPr>
            <a:r>
              <a:rPr lang="ja-JP" altLang="en-US" dirty="0" smtClean="0"/>
              <a:t>じゃんけん（の場合）で利用する必要がある関数（グー、チョキ、パー）</a:t>
            </a:r>
            <a:endParaRPr lang="en-US" altLang="ja-JP" dirty="0" smtClean="0"/>
          </a:p>
          <a:p>
            <a:pPr lvl="1">
              <a:buFont typeface="Wingdings" panose="05000000000000000000" pitchFamily="2" charset="2"/>
              <a:buChar char="u"/>
            </a:pPr>
            <a:r>
              <a:rPr lang="ja-JP" altLang="en-US" dirty="0"/>
              <a:t>以前まで</a:t>
            </a:r>
            <a:r>
              <a:rPr lang="ja-JP" altLang="en-US" dirty="0" smtClean="0"/>
              <a:t>の手を見る関数</a:t>
            </a:r>
            <a:endParaRPr lang="en-US" altLang="ja-JP" dirty="0" smtClean="0"/>
          </a:p>
          <a:p>
            <a:pPr lvl="1">
              <a:buFont typeface="Wingdings" panose="05000000000000000000" pitchFamily="2" charset="2"/>
              <a:buChar char="u"/>
            </a:pPr>
            <a:r>
              <a:rPr lang="ja-JP" altLang="en-US" dirty="0" smtClean="0"/>
              <a:t>勝敗をみる関数</a:t>
            </a:r>
            <a:endParaRPr lang="en-US" altLang="ja-JP" dirty="0" smtClean="0"/>
          </a:p>
          <a:p>
            <a:pPr lvl="1"/>
            <a:r>
              <a:rPr lang="ja-JP" altLang="en-US" dirty="0" smtClean="0"/>
              <a:t>ユーザに利用させない</a:t>
            </a:r>
            <a:endParaRPr lang="en-US" altLang="ja-JP" dirty="0" smtClean="0"/>
          </a:p>
          <a:p>
            <a:pPr lvl="1">
              <a:buFont typeface="Wingdings" panose="05000000000000000000" pitchFamily="2" charset="2"/>
              <a:buChar char="u"/>
            </a:pPr>
            <a:r>
              <a:rPr lang="en-US" altLang="ja-JP" dirty="0"/>
              <a:t>OS</a:t>
            </a:r>
            <a:r>
              <a:rPr lang="ja-JP" altLang="en-US" dirty="0"/>
              <a:t>に関する動作をおこす</a:t>
            </a:r>
            <a:r>
              <a:rPr lang="ja-JP" altLang="en-US" dirty="0" smtClean="0"/>
              <a:t>関数</a:t>
            </a:r>
            <a:endParaRPr lang="en-US" altLang="ja-JP" dirty="0" smtClean="0"/>
          </a:p>
          <a:p>
            <a:pPr lvl="1">
              <a:buFont typeface="Wingdings" panose="05000000000000000000" pitchFamily="2" charset="2"/>
              <a:buChar char="u"/>
            </a:pPr>
            <a:r>
              <a:rPr lang="ja-JP" altLang="en-US" dirty="0" smtClean="0"/>
              <a:t>命名の際になど利用できない文字の指定</a:t>
            </a:r>
            <a:endParaRPr lang="en-US" altLang="ja-JP" dirty="0"/>
          </a:p>
          <a:p>
            <a:pPr lvl="1">
              <a:buFont typeface="Wingdings" panose="05000000000000000000" pitchFamily="2" charset="2"/>
              <a:buChar char="u"/>
            </a:pPr>
            <a:endParaRPr lang="en-US" altLang="ja-JP"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11</a:t>
            </a:fld>
            <a:endParaRPr kumimoji="1" lang="ja-JP" altLang="en-US"/>
          </a:p>
        </p:txBody>
      </p:sp>
    </p:spTree>
    <p:extLst>
      <p:ext uri="{BB962C8B-B14F-4D97-AF65-F5344CB8AC3E}">
        <p14:creationId xmlns:p14="http://schemas.microsoft.com/office/powerpoint/2010/main" val="520338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r>
              <a:rPr lang="ja-JP" altLang="en-US" dirty="0" smtClean="0"/>
              <a:t>と解決方法案</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normAutofit/>
          </a:bodyPr>
          <a:lstStyle/>
          <a:p>
            <a:endParaRPr lang="en-US" altLang="ja-JP" dirty="0" smtClean="0"/>
          </a:p>
          <a:p>
            <a:endParaRPr lang="en-US" altLang="ja-JP" dirty="0"/>
          </a:p>
          <a:p>
            <a:r>
              <a:rPr lang="ja-JP" altLang="en-US" dirty="0" smtClean="0"/>
              <a:t>利用</a:t>
            </a:r>
            <a:r>
              <a:rPr lang="ja-JP" altLang="en-US" dirty="0"/>
              <a:t>す</a:t>
            </a:r>
            <a:r>
              <a:rPr lang="ja-JP" altLang="en-US" dirty="0" smtClean="0"/>
              <a:t>るプログラミング言語</a:t>
            </a:r>
            <a:endParaRPr lang="en-US" altLang="ja-JP" dirty="0" smtClean="0"/>
          </a:p>
          <a:p>
            <a:pPr lvl="1"/>
            <a:r>
              <a:rPr kumimoji="1" lang="en-US" altLang="ja-JP" dirty="0" err="1" smtClean="0"/>
              <a:t>Javascript</a:t>
            </a:r>
            <a:endParaRPr kumimoji="1" lang="en-US" altLang="ja-JP" dirty="0" smtClean="0"/>
          </a:p>
          <a:p>
            <a:pPr lvl="1"/>
            <a:r>
              <a:rPr lang="en-US" altLang="ja-JP" dirty="0" smtClean="0"/>
              <a:t>SQL</a:t>
            </a:r>
          </a:p>
          <a:p>
            <a:pPr lvl="1"/>
            <a:r>
              <a:rPr lang="en-US" altLang="ja-JP" dirty="0" smtClean="0"/>
              <a:t>C(</a:t>
            </a:r>
            <a:r>
              <a:rPr lang="ja-JP" altLang="en-US" dirty="0" smtClean="0"/>
              <a:t>なんでも対応できそう）</a:t>
            </a:r>
            <a:endParaRPr lang="en-US" altLang="ja-JP" dirty="0" smtClean="0"/>
          </a:p>
          <a:p>
            <a:pPr lvl="1"/>
            <a:endParaRPr kumimoji="1" lang="en-US" altLang="ja-JP" dirty="0" smtClean="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12</a:t>
            </a:fld>
            <a:endParaRPr kumimoji="1" lang="ja-JP" altLang="en-US"/>
          </a:p>
        </p:txBody>
      </p:sp>
    </p:spTree>
    <p:extLst>
      <p:ext uri="{BB962C8B-B14F-4D97-AF65-F5344CB8AC3E}">
        <p14:creationId xmlns:p14="http://schemas.microsoft.com/office/powerpoint/2010/main" val="4198881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案２</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13</a:t>
            </a:fld>
            <a:endParaRPr kumimoji="1" lang="ja-JP" altLang="en-US"/>
          </a:p>
        </p:txBody>
      </p:sp>
    </p:spTree>
    <p:extLst>
      <p:ext uri="{BB962C8B-B14F-4D97-AF65-F5344CB8AC3E}">
        <p14:creationId xmlns:p14="http://schemas.microsoft.com/office/powerpoint/2010/main" val="1333936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kumimoji="1" lang="ja-JP" altLang="en-US" dirty="0" smtClean="0"/>
              <a:t>本または著者を推薦するプログラム</a:t>
            </a:r>
            <a:endParaRPr kumimoji="1" lang="en-US" altLang="ja-JP" dirty="0" smtClean="0"/>
          </a:p>
          <a:p>
            <a:r>
              <a:rPr kumimoji="1" lang="ja-JP" altLang="en-US" dirty="0" smtClean="0"/>
              <a:t>これまでの読書履歴や好きな著者の情報などから</a:t>
            </a:r>
            <a:r>
              <a:rPr lang="ja-JP" altLang="en-US" dirty="0"/>
              <a:t>情報</a:t>
            </a:r>
            <a:r>
              <a:rPr lang="ja-JP" altLang="en-US" dirty="0" smtClean="0"/>
              <a:t>を推薦</a:t>
            </a:r>
            <a:endParaRPr lang="en-US" altLang="ja-JP" dirty="0" smtClean="0"/>
          </a:p>
          <a:p>
            <a:pPr marL="0" indent="0">
              <a:buNone/>
            </a:pPr>
            <a:endParaRPr lang="en-US" altLang="ja-JP" dirty="0" smtClean="0"/>
          </a:p>
          <a:p>
            <a:r>
              <a:rPr lang="ja-JP" altLang="en-US" dirty="0" smtClean="0"/>
              <a:t>課題</a:t>
            </a:r>
            <a:endParaRPr lang="en-US" altLang="ja-JP" dirty="0"/>
          </a:p>
          <a:p>
            <a:r>
              <a:rPr lang="ja-JP" altLang="en-US" dirty="0" smtClean="0"/>
              <a:t>内容レベルでの理解は難しい（</a:t>
            </a:r>
            <a:r>
              <a:rPr lang="en-US" altLang="ja-JP" dirty="0" smtClean="0"/>
              <a:t>DL</a:t>
            </a:r>
            <a:r>
              <a:rPr lang="ja-JP" altLang="en-US" dirty="0" smtClean="0"/>
              <a:t>で進んでいる？</a:t>
            </a:r>
            <a:endParaRPr lang="en-US" altLang="ja-JP" dirty="0" smtClean="0"/>
          </a:p>
          <a:p>
            <a:r>
              <a:rPr lang="ja-JP" altLang="en-US" dirty="0"/>
              <a:t>好みと</a:t>
            </a:r>
            <a:r>
              <a:rPr lang="ja-JP" altLang="en-US" dirty="0" smtClean="0"/>
              <a:t>ずれ（ユーザベクトルと本の特徴ベクトルとのマッチング</a:t>
            </a:r>
            <a:endParaRPr lang="en-US" altLang="ja-JP" dirty="0" smtClean="0"/>
          </a:p>
          <a:p>
            <a:r>
              <a:rPr kumimoji="1" lang="ja-JP" altLang="en-US" dirty="0" smtClean="0"/>
              <a:t>推薦する時期、タイミング（</a:t>
            </a:r>
            <a:endParaRPr kumimoji="1" lang="en-US" altLang="ja-JP" dirty="0" smtClean="0"/>
          </a:p>
          <a:p>
            <a:pPr marL="0" indent="0">
              <a:buNone/>
            </a:pPr>
            <a:r>
              <a:rPr kumimoji="1" lang="ja-JP" altLang="en-US" dirty="0" smtClean="0"/>
              <a:t>夏に雪山推薦は意味ない？</a:t>
            </a:r>
            <a:endParaRPr kumimoji="1" lang="en-US" altLang="ja-JP" dirty="0" smtClean="0"/>
          </a:p>
          <a:p>
            <a:pPr marL="0" indent="0">
              <a:buNone/>
            </a:pPr>
            <a:r>
              <a:rPr kumimoji="1" lang="ja-JP" altLang="en-US" dirty="0" smtClean="0"/>
              <a:t>著者に飽きがくる場合</a:t>
            </a:r>
            <a:endParaRPr kumimoji="1" lang="en-US" altLang="ja-JP" dirty="0" smtClean="0"/>
          </a:p>
          <a:p>
            <a:pPr marL="0" indent="0">
              <a:buNone/>
            </a:pPr>
            <a:r>
              <a:rPr lang="ja-JP" altLang="en-US" dirty="0" smtClean="0"/>
              <a:t>毎日牛丼は飽きる</a:t>
            </a:r>
            <a:endParaRPr lang="en-US" altLang="ja-JP" dirty="0" smtClean="0"/>
          </a:p>
          <a:p>
            <a:pPr marL="0" indent="0">
              <a:buNone/>
            </a:pPr>
            <a:r>
              <a:rPr kumimoji="1" lang="ja-JP" altLang="en-US" dirty="0" smtClean="0"/>
              <a:t>一度推薦された内容</a:t>
            </a:r>
            <a:r>
              <a:rPr lang="ja-JP" altLang="en-US" dirty="0" smtClean="0"/>
              <a:t>は不要になる場合がある</a:t>
            </a:r>
            <a:endParaRPr lang="en-US" altLang="ja-JP" dirty="0" smtClean="0"/>
          </a:p>
          <a:p>
            <a:pPr marL="0" indent="0">
              <a:buNone/>
            </a:pPr>
            <a:r>
              <a:rPr kumimoji="1" lang="ja-JP" altLang="en-US" dirty="0" smtClean="0"/>
              <a:t>コナン→金田一は連続して来られてもうれしくない場合</a:t>
            </a:r>
            <a:endParaRPr kumimoji="1" lang="en-US" altLang="ja-JP" dirty="0" smtClean="0"/>
          </a:p>
          <a:p>
            <a:pPr marL="0" indent="0">
              <a:buNone/>
            </a:pPr>
            <a:r>
              <a:rPr kumimoji="1" lang="ja-JP" altLang="en-US" dirty="0" smtClean="0"/>
              <a:t>コナン１巻→２巻</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14</a:t>
            </a:fld>
            <a:endParaRPr kumimoji="1" lang="ja-JP" altLang="en-US"/>
          </a:p>
        </p:txBody>
      </p:sp>
    </p:spTree>
    <p:extLst>
      <p:ext uri="{BB962C8B-B14F-4D97-AF65-F5344CB8AC3E}">
        <p14:creationId xmlns:p14="http://schemas.microsoft.com/office/powerpoint/2010/main" val="791603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7022724-7A88-4190-89E1-23935288E045}" type="slidenum">
              <a:rPr kumimoji="1" lang="ja-JP" altLang="en-US" smtClean="0"/>
              <a:t>15</a:t>
            </a:fld>
            <a:endParaRPr kumimoji="1" lang="ja-JP" altLang="en-US"/>
          </a:p>
        </p:txBody>
      </p:sp>
    </p:spTree>
    <p:extLst>
      <p:ext uri="{BB962C8B-B14F-4D97-AF65-F5344CB8AC3E}">
        <p14:creationId xmlns:p14="http://schemas.microsoft.com/office/powerpoint/2010/main" val="1588653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卒研テーマ、タイトル</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16</a:t>
            </a:fld>
            <a:endParaRPr kumimoji="1" lang="ja-JP" altLang="en-US"/>
          </a:p>
        </p:txBody>
      </p:sp>
    </p:spTree>
    <p:extLst>
      <p:ext uri="{BB962C8B-B14F-4D97-AF65-F5344CB8AC3E}">
        <p14:creationId xmlns:p14="http://schemas.microsoft.com/office/powerpoint/2010/main" val="674813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smtClean="0"/>
              <a:t>ブロックプログラミングを用いたプログラムの論理的思考・コーディングを身に着けるための研究</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17</a:t>
            </a:fld>
            <a:endParaRPr kumimoji="1" lang="ja-JP" altLang="en-US"/>
          </a:p>
        </p:txBody>
      </p:sp>
    </p:spTree>
    <p:extLst>
      <p:ext uri="{BB962C8B-B14F-4D97-AF65-F5344CB8AC3E}">
        <p14:creationId xmlns:p14="http://schemas.microsoft.com/office/powerpoint/2010/main" val="2164638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正方形/長方形 2"/>
          <p:cNvSpPr/>
          <p:nvPr/>
        </p:nvSpPr>
        <p:spPr>
          <a:xfrm>
            <a:off x="838199" y="1768647"/>
            <a:ext cx="7401233" cy="3139321"/>
          </a:xfrm>
          <a:prstGeom prst="rect">
            <a:avLst/>
          </a:prstGeom>
        </p:spPr>
        <p:txBody>
          <a:bodyPr wrap="square">
            <a:spAutoFit/>
          </a:bodyPr>
          <a:lstStyle/>
          <a:p>
            <a:r>
              <a:rPr lang="ja-JP" altLang="en-US" dirty="0"/>
              <a:t>ブロックプログラミング環境を用いた プログラム入力補助機能の提案 山本 大地</a:t>
            </a:r>
            <a:r>
              <a:rPr lang="en-US" altLang="ja-JP" dirty="0"/>
              <a:t>1 </a:t>
            </a:r>
            <a:r>
              <a:rPr lang="ja-JP" altLang="en-US" dirty="0"/>
              <a:t>本多 佑希</a:t>
            </a:r>
            <a:r>
              <a:rPr lang="en-US" altLang="ja-JP" dirty="0"/>
              <a:t>1 </a:t>
            </a:r>
            <a:r>
              <a:rPr lang="ja-JP" altLang="en-US" dirty="0"/>
              <a:t>島袋 舞子</a:t>
            </a:r>
            <a:r>
              <a:rPr lang="en-US" altLang="ja-JP" dirty="0"/>
              <a:t>1 </a:t>
            </a:r>
            <a:r>
              <a:rPr lang="ja-JP" altLang="en-US" dirty="0"/>
              <a:t>兼宗 進</a:t>
            </a:r>
            <a:r>
              <a:rPr lang="en-US" altLang="ja-JP" dirty="0" smtClean="0"/>
              <a:t>1</a:t>
            </a:r>
          </a:p>
          <a:p>
            <a:endParaRPr lang="en-US" altLang="ja-JP" dirty="0" smtClean="0"/>
          </a:p>
          <a:p>
            <a:r>
              <a:rPr lang="ja-JP" altLang="en-US" dirty="0"/>
              <a:t>初学者のプログラミングの入力を補助することを目的とし、教育用プログラミング言語「ドリトル」のプログラムをブロックの命令を組み合わせることで作成できるプログラミング環境を提案する。提案する環境では、プログラムの作成をブロックで行うことで、キーボードによる入力を不要にした。また、ブロックで作成したプログラムをテキストへと変換し、編集できるようにすることで、同一言語で入力方式をブロックからテキストへとシームレスに移行できるようにした。本稿では、開発したプログラミング環境の概要を報告する。</a:t>
            </a:r>
            <a:endParaRPr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18</a:t>
            </a:fld>
            <a:endParaRPr kumimoji="1" lang="ja-JP" altLang="en-US"/>
          </a:p>
        </p:txBody>
      </p:sp>
    </p:spTree>
    <p:extLst>
      <p:ext uri="{BB962C8B-B14F-4D97-AF65-F5344CB8AC3E}">
        <p14:creationId xmlns:p14="http://schemas.microsoft.com/office/powerpoint/2010/main" val="3007721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正方形/長方形 2"/>
          <p:cNvSpPr/>
          <p:nvPr/>
        </p:nvSpPr>
        <p:spPr>
          <a:xfrm>
            <a:off x="943896" y="1690688"/>
            <a:ext cx="8268929" cy="4247317"/>
          </a:xfrm>
          <a:prstGeom prst="rect">
            <a:avLst/>
          </a:prstGeom>
        </p:spPr>
        <p:txBody>
          <a:bodyPr wrap="square">
            <a:spAutoFit/>
          </a:bodyPr>
          <a:lstStyle/>
          <a:p>
            <a:r>
              <a:rPr lang="ja-JP" altLang="en-US" b="1" dirty="0">
                <a:solidFill>
                  <a:srgbClr val="000000"/>
                </a:solidFill>
                <a:latin typeface="ヒラギノ角ゴ Pro W3"/>
              </a:rPr>
              <a:t>アルゴリズム的思考法に関する学習を取り入れた</a:t>
            </a:r>
            <a:r>
              <a:rPr lang="en-US" altLang="ja-JP" b="1" dirty="0">
                <a:solidFill>
                  <a:srgbClr val="000000"/>
                </a:solidFill>
                <a:latin typeface="ヒラギノ角ゴ Pro W3"/>
              </a:rPr>
              <a:t>C</a:t>
            </a:r>
            <a:r>
              <a:rPr lang="ja-JP" altLang="en-US" b="1" dirty="0">
                <a:solidFill>
                  <a:srgbClr val="000000"/>
                </a:solidFill>
                <a:latin typeface="ヒラギノ角ゴ Pro W3"/>
              </a:rPr>
              <a:t>言語によるプログラミング教育の実践と評価 </a:t>
            </a:r>
            <a:r>
              <a:rPr lang="en-US" altLang="ja-JP" b="1" dirty="0">
                <a:solidFill>
                  <a:srgbClr val="000000"/>
                </a:solidFill>
                <a:latin typeface="ヒラギノ角ゴ Pro W3"/>
              </a:rPr>
              <a:t>: 2010</a:t>
            </a:r>
            <a:r>
              <a:rPr lang="ja-JP" altLang="en-US" b="1" dirty="0">
                <a:solidFill>
                  <a:srgbClr val="000000"/>
                </a:solidFill>
                <a:latin typeface="ヒラギノ角ゴ Pro W3"/>
              </a:rPr>
              <a:t>年度から</a:t>
            </a:r>
            <a:r>
              <a:rPr lang="en-US" altLang="ja-JP" b="1" dirty="0">
                <a:solidFill>
                  <a:srgbClr val="000000"/>
                </a:solidFill>
                <a:latin typeface="ヒラギノ角ゴ Pro W3"/>
              </a:rPr>
              <a:t>2013</a:t>
            </a:r>
            <a:r>
              <a:rPr lang="ja-JP" altLang="en-US" b="1" dirty="0">
                <a:solidFill>
                  <a:srgbClr val="000000"/>
                </a:solidFill>
                <a:latin typeface="ヒラギノ角ゴ Pro W3"/>
              </a:rPr>
              <a:t>年度の</a:t>
            </a:r>
            <a:r>
              <a:rPr lang="en-US" altLang="ja-JP" b="1" dirty="0">
                <a:solidFill>
                  <a:srgbClr val="000000"/>
                </a:solidFill>
                <a:latin typeface="ヒラギノ角ゴ Pro W3"/>
              </a:rPr>
              <a:t>4</a:t>
            </a:r>
            <a:r>
              <a:rPr lang="ja-JP" altLang="en-US" b="1" dirty="0">
                <a:solidFill>
                  <a:srgbClr val="000000"/>
                </a:solidFill>
                <a:latin typeface="ヒラギノ角ゴ Pro W3"/>
              </a:rPr>
              <a:t>年間の実践</a:t>
            </a:r>
            <a:r>
              <a:rPr lang="ja-JP" altLang="en-US" b="1" dirty="0" smtClean="0">
                <a:solidFill>
                  <a:srgbClr val="000000"/>
                </a:solidFill>
                <a:latin typeface="ヒラギノ角ゴ Pro W3"/>
              </a:rPr>
              <a:t>より</a:t>
            </a:r>
            <a:endParaRPr lang="en-US" altLang="ja-JP" b="1" dirty="0" smtClean="0">
              <a:solidFill>
                <a:srgbClr val="000000"/>
              </a:solidFill>
              <a:latin typeface="ヒラギノ角ゴ Pro W3"/>
            </a:endParaRPr>
          </a:p>
          <a:p>
            <a:r>
              <a:rPr lang="zh-TW" altLang="en-US" dirty="0"/>
              <a:t>萱津 理佳</a:t>
            </a:r>
            <a:r>
              <a:rPr lang="en-US" altLang="zh-TW" dirty="0"/>
              <a:t>, </a:t>
            </a:r>
            <a:r>
              <a:rPr lang="zh-TW" altLang="en-US" dirty="0"/>
              <a:t>香山 瑞穂</a:t>
            </a:r>
            <a:r>
              <a:rPr lang="en-US" altLang="zh-TW" dirty="0"/>
              <a:t>, </a:t>
            </a:r>
            <a:r>
              <a:rPr lang="zh-TW" altLang="en-US" dirty="0"/>
              <a:t>國宗 永佳</a:t>
            </a:r>
            <a:r>
              <a:rPr lang="en-US" altLang="zh-TW" dirty="0"/>
              <a:t>, </a:t>
            </a:r>
            <a:r>
              <a:rPr lang="zh-TW" altLang="en-US" dirty="0"/>
              <a:t>永井 孝</a:t>
            </a:r>
            <a:r>
              <a:rPr lang="en-US" altLang="zh-TW" dirty="0"/>
              <a:t>, </a:t>
            </a:r>
            <a:r>
              <a:rPr lang="zh-TW" altLang="en-US" dirty="0"/>
              <a:t>不破 </a:t>
            </a:r>
            <a:r>
              <a:rPr lang="zh-TW" altLang="en-US" dirty="0" smtClean="0"/>
              <a:t>泰</a:t>
            </a:r>
            <a:endParaRPr lang="en-US" altLang="zh-TW" dirty="0" smtClean="0"/>
          </a:p>
          <a:p>
            <a:endParaRPr lang="en-US" altLang="ja-JP" b="1" i="0" dirty="0">
              <a:solidFill>
                <a:srgbClr val="000000"/>
              </a:solidFill>
              <a:effectLst/>
              <a:latin typeface="ヒラギノ角ゴ Pro W3"/>
            </a:endParaRPr>
          </a:p>
          <a:p>
            <a:r>
              <a:rPr lang="en-US" altLang="ja-JP" dirty="0"/>
              <a:t>C</a:t>
            </a:r>
            <a:r>
              <a:rPr lang="ja-JP" altLang="en-US" dirty="0"/>
              <a:t>言語によるプログラミング教育において，アルゴリズムを考える力を養い，プログラム作成に必要な十分なスキルを身につけさせることを目的とし，アルゴリズム的思考法に関する学習を取り入れた。本研究では，思考したアルゴリズムの外化にあたり，表現変換の負荷を減らすため，グラフィカルなインタフェースによりアルゴリズムを組み立てるビジュアル・ブロック・プログラミング可能なアルゴリズム学習向け</a:t>
            </a:r>
            <a:r>
              <a:rPr lang="en-US" altLang="ja-JP" dirty="0"/>
              <a:t>Web</a:t>
            </a:r>
            <a:r>
              <a:rPr lang="ja-JP" altLang="en-US" dirty="0"/>
              <a:t>ツールを利用した。本論文では，ツールを利用した授業の概要及び</a:t>
            </a:r>
            <a:r>
              <a:rPr lang="en-US" altLang="ja-JP" dirty="0"/>
              <a:t>2010</a:t>
            </a:r>
            <a:r>
              <a:rPr lang="ja-JP" altLang="en-US" dirty="0"/>
              <a:t>年度から</a:t>
            </a:r>
            <a:r>
              <a:rPr lang="en-US" altLang="ja-JP" dirty="0"/>
              <a:t>2013</a:t>
            </a:r>
            <a:r>
              <a:rPr lang="ja-JP" altLang="en-US" dirty="0"/>
              <a:t>年度の</a:t>
            </a:r>
            <a:r>
              <a:rPr lang="en-US" altLang="ja-JP" dirty="0"/>
              <a:t>4</a:t>
            </a:r>
            <a:r>
              <a:rPr lang="ja-JP" altLang="en-US" dirty="0"/>
              <a:t>年間の実践について報告する。また，学習導入の効果を評価するため，アルゴリズム的思考能力およびプログラミング能力について本学習の導入前の受講生との比較を行った。プログラミング学習の初期段階でのアルゴリズム的思考法の導入がプログラミング学習において効果的であることが明らかとなった。</a:t>
            </a:r>
            <a:endParaRPr lang="ja-JP" altLang="en-US" b="1" i="0" dirty="0">
              <a:solidFill>
                <a:srgbClr val="000000"/>
              </a:solidFill>
              <a:effectLst/>
              <a:latin typeface="ヒラギノ角ゴ Pro W3"/>
            </a:endParaRPr>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19</a:t>
            </a:fld>
            <a:endParaRPr kumimoji="1" lang="ja-JP" altLang="en-US"/>
          </a:p>
        </p:txBody>
      </p:sp>
    </p:spTree>
    <p:extLst>
      <p:ext uri="{BB962C8B-B14F-4D97-AF65-F5344CB8AC3E}">
        <p14:creationId xmlns:p14="http://schemas.microsoft.com/office/powerpoint/2010/main" val="1766333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smtClean="0"/>
              <a:t>案</a:t>
            </a:r>
            <a:r>
              <a:rPr kumimoji="1" lang="en-US" altLang="ja-JP" dirty="0" smtClean="0"/>
              <a:t>Ⅰ</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2</a:t>
            </a:fld>
            <a:endParaRPr kumimoji="1" lang="ja-JP" altLang="en-US"/>
          </a:p>
        </p:txBody>
      </p:sp>
    </p:spTree>
    <p:extLst>
      <p:ext uri="{BB962C8B-B14F-4D97-AF65-F5344CB8AC3E}">
        <p14:creationId xmlns:p14="http://schemas.microsoft.com/office/powerpoint/2010/main" val="3406929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2897956266"/>
              </p:ext>
            </p:extLst>
          </p:nvPr>
        </p:nvGraphicFramePr>
        <p:xfrm>
          <a:off x="1805859" y="2049781"/>
          <a:ext cx="8128000" cy="338328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4266980549"/>
                    </a:ext>
                  </a:extLst>
                </a:gridCol>
              </a:tblGrid>
              <a:tr h="370840">
                <a:tc>
                  <a:txBody>
                    <a:bodyPr/>
                    <a:lstStyle/>
                    <a:p>
                      <a:r>
                        <a:rPr lang="ja-JP" altLang="en-US" dirty="0" smtClean="0"/>
                        <a:t>ブロックプログラミングと呼ばれる，繰り返し，条件分岐などの命令ブロックを組み合わせてプログラムを完成させることで，プログラミング的な論理的思考を養う手法が注目されている．本研究では，ブロックプログラミングにより論理的思考を練習しながら，従来の</a:t>
                      </a:r>
                      <a:r>
                        <a:rPr lang="en-US" altLang="ja-JP" dirty="0" smtClean="0"/>
                        <a:t>C</a:t>
                      </a:r>
                      <a:r>
                        <a:rPr lang="ja-JP" altLang="en-US" dirty="0" err="1" smtClean="0"/>
                        <a:t>，</a:t>
                      </a:r>
                      <a:r>
                        <a:rPr lang="en-US" altLang="ja-JP" dirty="0" err="1" smtClean="0"/>
                        <a:t>Pyhon</a:t>
                      </a:r>
                      <a:r>
                        <a:rPr lang="ja-JP" altLang="en-US" dirty="0" err="1" smtClean="0"/>
                        <a:t>，</a:t>
                      </a:r>
                      <a:r>
                        <a:rPr lang="en-US" altLang="ja-JP" dirty="0" smtClean="0"/>
                        <a:t>Java</a:t>
                      </a:r>
                      <a:r>
                        <a:rPr lang="ja-JP" altLang="en-US" dirty="0" smtClean="0"/>
                        <a:t>などのプログラミング言語を用いたコーディングによるプログラミングの学習を行える学習環境の実現を目的とする．本研究では，特に命令ブロックを組み合わせて完成させたプログラムから，学習者のプログラミング学習レベルに応じて，</a:t>
                      </a:r>
                      <a:r>
                        <a:rPr lang="en-US" altLang="ja-JP" dirty="0" smtClean="0"/>
                        <a:t>C</a:t>
                      </a:r>
                      <a:r>
                        <a:rPr lang="ja-JP" altLang="en-US" dirty="0" err="1" smtClean="0"/>
                        <a:t>，</a:t>
                      </a:r>
                      <a:r>
                        <a:rPr lang="en-US" altLang="ja-JP" dirty="0" err="1" smtClean="0"/>
                        <a:t>Pyhon</a:t>
                      </a:r>
                      <a:r>
                        <a:rPr lang="ja-JP" altLang="en-US" dirty="0" err="1" smtClean="0"/>
                        <a:t>，</a:t>
                      </a:r>
                      <a:r>
                        <a:rPr lang="en-US" altLang="ja-JP" dirty="0" smtClean="0"/>
                        <a:t>Java</a:t>
                      </a:r>
                      <a:r>
                        <a:rPr lang="ja-JP" altLang="en-US" dirty="0" smtClean="0"/>
                        <a:t>などのソースコードを穴埋め形式など未完成の状態で生成する基本アルゴリズムの設計と開発を行う．これにより，ブロックプログラミングの次のステップとして，無理なくコーディングによるプログラミングを学習するための基礎力を養うための問題生成が可能となる．本研究では，プロトタイプを用いた実証実験により，提案システムの実現可能性を評価する．</a:t>
                      </a:r>
                      <a:endParaRPr kumimoji="1" lang="ja-JP" altLang="en-US" dirty="0"/>
                    </a:p>
                  </a:txBody>
                  <a:tcPr/>
                </a:tc>
                <a:extLst>
                  <a:ext uri="{0D108BD9-81ED-4DB2-BD59-A6C34878D82A}">
                    <a16:rowId xmlns:a16="http://schemas.microsoft.com/office/drawing/2014/main" val="291656707"/>
                  </a:ext>
                </a:extLst>
              </a:tr>
            </a:tbl>
          </a:graphicData>
        </a:graphic>
      </p:graphicFrame>
      <p:sp>
        <p:nvSpPr>
          <p:cNvPr id="4" name="テキスト ボックス 3"/>
          <p:cNvSpPr txBox="1"/>
          <p:nvPr/>
        </p:nvSpPr>
        <p:spPr>
          <a:xfrm>
            <a:off x="983226" y="668593"/>
            <a:ext cx="9252155" cy="584775"/>
          </a:xfrm>
          <a:prstGeom prst="rect">
            <a:avLst/>
          </a:prstGeom>
          <a:noFill/>
        </p:spPr>
        <p:txBody>
          <a:bodyPr wrap="square" rtlCol="0">
            <a:spAutoFit/>
          </a:bodyPr>
          <a:lstStyle/>
          <a:p>
            <a:r>
              <a:rPr kumimoji="1" lang="ja-JP" altLang="en-US" sz="3200" dirty="0" smtClean="0"/>
              <a:t>鷹野教授よりいただいた文章</a:t>
            </a:r>
            <a:endParaRPr kumimoji="1" lang="ja-JP" altLang="en-US" sz="3200" dirty="0"/>
          </a:p>
        </p:txBody>
      </p:sp>
      <p:sp>
        <p:nvSpPr>
          <p:cNvPr id="6" name="スライド番号プレースホルダー 5"/>
          <p:cNvSpPr>
            <a:spLocks noGrp="1"/>
          </p:cNvSpPr>
          <p:nvPr>
            <p:ph type="sldNum" sz="quarter" idx="12"/>
          </p:nvPr>
        </p:nvSpPr>
        <p:spPr/>
        <p:txBody>
          <a:bodyPr/>
          <a:lstStyle/>
          <a:p>
            <a:fld id="{77022724-7A88-4190-89E1-23935288E045}" type="slidenum">
              <a:rPr kumimoji="1" lang="ja-JP" altLang="en-US" smtClean="0"/>
              <a:t>20</a:t>
            </a:fld>
            <a:endParaRPr kumimoji="1" lang="ja-JP" altLang="en-US"/>
          </a:p>
        </p:txBody>
      </p:sp>
    </p:spTree>
    <p:extLst>
      <p:ext uri="{BB962C8B-B14F-4D97-AF65-F5344CB8AC3E}">
        <p14:creationId xmlns:p14="http://schemas.microsoft.com/office/powerpoint/2010/main" val="2774960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983226" y="668593"/>
            <a:ext cx="9252155" cy="584775"/>
          </a:xfrm>
          <a:prstGeom prst="rect">
            <a:avLst/>
          </a:prstGeom>
          <a:noFill/>
        </p:spPr>
        <p:txBody>
          <a:bodyPr wrap="square" rtlCol="0">
            <a:spAutoFit/>
          </a:bodyPr>
          <a:lstStyle/>
          <a:p>
            <a:r>
              <a:rPr kumimoji="1" lang="ja-JP" altLang="en-US" sz="3200" dirty="0" smtClean="0"/>
              <a:t>鷹野教授よりいただいた文章</a:t>
            </a:r>
            <a:endParaRPr kumimoji="1" lang="ja-JP" altLang="en-US" sz="3200" dirty="0"/>
          </a:p>
        </p:txBody>
      </p:sp>
      <p:graphicFrame>
        <p:nvGraphicFramePr>
          <p:cNvPr id="5" name="表 4"/>
          <p:cNvGraphicFramePr>
            <a:graphicFrameLocks noGrp="1"/>
          </p:cNvGraphicFramePr>
          <p:nvPr>
            <p:extLst>
              <p:ext uri="{D42A27DB-BD31-4B8C-83A1-F6EECF244321}">
                <p14:modId xmlns:p14="http://schemas.microsoft.com/office/powerpoint/2010/main" val="1579973527"/>
              </p:ext>
            </p:extLst>
          </p:nvPr>
        </p:nvGraphicFramePr>
        <p:xfrm>
          <a:off x="1545303" y="2617292"/>
          <a:ext cx="8128000" cy="283464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476954846"/>
                    </a:ext>
                  </a:extLst>
                </a:gridCol>
              </a:tblGrid>
              <a:tr h="370840">
                <a:tc>
                  <a:txBody>
                    <a:bodyPr/>
                    <a:lstStyle/>
                    <a:p>
                      <a:r>
                        <a:rPr lang="ja-JP" altLang="en-US" dirty="0" smtClean="0"/>
                        <a:t>島岡氏の卒業研究は，ブロックプログラミング学習と呼ばれる手法によりプログラミングに必要な論理的思考を練習しながら，</a:t>
                      </a:r>
                      <a:r>
                        <a:rPr lang="en-US" altLang="ja-JP" dirty="0" smtClean="0"/>
                        <a:t>C</a:t>
                      </a:r>
                      <a:r>
                        <a:rPr lang="ja-JP" altLang="en-US" dirty="0" err="1" smtClean="0"/>
                        <a:t>，</a:t>
                      </a:r>
                      <a:r>
                        <a:rPr lang="en-US" altLang="ja-JP" dirty="0" smtClean="0"/>
                        <a:t>Python</a:t>
                      </a:r>
                      <a:r>
                        <a:rPr lang="ja-JP" altLang="en-US" dirty="0" err="1" smtClean="0"/>
                        <a:t>，</a:t>
                      </a:r>
                      <a:r>
                        <a:rPr lang="en-US" altLang="ja-JP" dirty="0" smtClean="0"/>
                        <a:t>Java</a:t>
                      </a:r>
                      <a:r>
                        <a:rPr lang="ja-JP" altLang="en-US" dirty="0" smtClean="0"/>
                        <a:t>などのプログラム言語を用いたコーディング学習を行える学習環境の提供を目的とする．このために，ブロックプログラミングにより命令ブロックを組み合わせて完成させたプログラムから，学習者のプログラミング学習レベルに応じて，</a:t>
                      </a:r>
                      <a:r>
                        <a:rPr lang="en-US" altLang="ja-JP" dirty="0" smtClean="0"/>
                        <a:t>C</a:t>
                      </a:r>
                      <a:r>
                        <a:rPr lang="ja-JP" altLang="en-US" dirty="0" err="1" smtClean="0"/>
                        <a:t>，</a:t>
                      </a:r>
                      <a:r>
                        <a:rPr lang="en-US" altLang="ja-JP" dirty="0" smtClean="0"/>
                        <a:t>Python</a:t>
                      </a:r>
                      <a:r>
                        <a:rPr lang="ja-JP" altLang="en-US" dirty="0" err="1" smtClean="0"/>
                        <a:t>，</a:t>
                      </a:r>
                      <a:r>
                        <a:rPr lang="en-US" altLang="ja-JP" dirty="0" smtClean="0"/>
                        <a:t>Java</a:t>
                      </a:r>
                      <a:r>
                        <a:rPr lang="ja-JP" altLang="en-US" dirty="0" smtClean="0"/>
                        <a:t>などのソースコードを穴埋め形式など未完成の状態で生成する基本アルゴリズムの設計と開発を行う．これにより，コーディングによるプログラミング学習をする際の基礎力を養うための問題生成が可能となる．本研究ではさらに，プロトタイプを用いた実証実験により，提案システムの実現可能性を評価する．</a:t>
                      </a:r>
                      <a:endParaRPr kumimoji="1" lang="ja-JP" altLang="en-US" dirty="0"/>
                    </a:p>
                  </a:txBody>
                  <a:tcPr/>
                </a:tc>
                <a:extLst>
                  <a:ext uri="{0D108BD9-81ED-4DB2-BD59-A6C34878D82A}">
                    <a16:rowId xmlns:a16="http://schemas.microsoft.com/office/drawing/2014/main" val="644139704"/>
                  </a:ext>
                </a:extLst>
              </a:tr>
            </a:tbl>
          </a:graphicData>
        </a:graphic>
      </p:graphicFrame>
      <p:sp>
        <p:nvSpPr>
          <p:cNvPr id="2" name="スライド番号プレースホルダー 1"/>
          <p:cNvSpPr>
            <a:spLocks noGrp="1"/>
          </p:cNvSpPr>
          <p:nvPr>
            <p:ph type="sldNum" sz="quarter" idx="12"/>
          </p:nvPr>
        </p:nvSpPr>
        <p:spPr/>
        <p:txBody>
          <a:bodyPr/>
          <a:lstStyle/>
          <a:p>
            <a:fld id="{77022724-7A88-4190-89E1-23935288E045}" type="slidenum">
              <a:rPr kumimoji="1" lang="ja-JP" altLang="en-US" smtClean="0"/>
              <a:t>21</a:t>
            </a:fld>
            <a:endParaRPr kumimoji="1" lang="ja-JP" altLang="en-US"/>
          </a:p>
        </p:txBody>
      </p:sp>
    </p:spTree>
    <p:extLst>
      <p:ext uri="{BB962C8B-B14F-4D97-AF65-F5344CB8AC3E}">
        <p14:creationId xmlns:p14="http://schemas.microsoft.com/office/powerpoint/2010/main" val="3317402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lang="ja-JP" altLang="en-US" dirty="0" smtClean="0"/>
              <a:t>じゃんけんをする人口無能または人工知能を作成する</a:t>
            </a:r>
            <a:endParaRPr lang="en-US" altLang="ja-JP" dirty="0" smtClean="0"/>
          </a:p>
          <a:p>
            <a:pPr marL="0" indent="0">
              <a:buNone/>
            </a:pPr>
            <a:r>
              <a:rPr lang="ja-JP" altLang="en-US" dirty="0" smtClean="0"/>
              <a:t>　・発展してオセロなど</a:t>
            </a:r>
            <a:endParaRPr lang="ja-JP" altLang="en-US" dirty="0"/>
          </a:p>
          <a:p>
            <a:endParaRPr lang="ja-JP" altLang="en-US" dirty="0"/>
          </a:p>
          <a:p>
            <a:r>
              <a:rPr lang="ja-JP" altLang="en-US" dirty="0" smtClean="0"/>
              <a:t>対人戦</a:t>
            </a:r>
            <a:endParaRPr lang="ja-JP" altLang="en-US" dirty="0"/>
          </a:p>
          <a:p>
            <a:r>
              <a:rPr lang="ja-JP" altLang="en-US" dirty="0"/>
              <a:t>　→可能であれば</a:t>
            </a:r>
            <a:r>
              <a:rPr lang="en-US" altLang="ja-JP" dirty="0"/>
              <a:t>UI</a:t>
            </a:r>
            <a:r>
              <a:rPr lang="ja-JP" altLang="en-US" dirty="0"/>
              <a:t>ブラウザは</a:t>
            </a:r>
            <a:r>
              <a:rPr lang="en-US" altLang="ja-JP" dirty="0"/>
              <a:t>WEB</a:t>
            </a:r>
            <a:r>
              <a:rPr lang="ja-JP" altLang="en-US" dirty="0"/>
              <a:t>上で完結</a:t>
            </a:r>
          </a:p>
          <a:p>
            <a:r>
              <a:rPr lang="ja-JP" altLang="en-US" dirty="0"/>
              <a:t>　→小学校などはアプリのインストールなどは規制がかかる可能性</a:t>
            </a:r>
          </a:p>
          <a:p>
            <a:r>
              <a:rPr lang="ja-JP" altLang="en-US" dirty="0" smtClean="0"/>
              <a:t>戦績</a:t>
            </a:r>
            <a:r>
              <a:rPr lang="ja-JP" altLang="en-US" dirty="0"/>
              <a:t>を記録する</a:t>
            </a:r>
          </a:p>
          <a:p>
            <a:r>
              <a:rPr lang="ja-JP" altLang="en-US" dirty="0"/>
              <a:t>　→データベース</a:t>
            </a:r>
          </a:p>
          <a:p>
            <a:r>
              <a:rPr lang="ja-JP" altLang="en-US" dirty="0" smtClean="0"/>
              <a:t>何</a:t>
            </a:r>
            <a:r>
              <a:rPr lang="ja-JP" altLang="en-US" dirty="0"/>
              <a:t>か戦略的な方式を考えさせる、その戦略をプログラムに落とし込ませる</a:t>
            </a:r>
          </a:p>
          <a:p>
            <a:r>
              <a:rPr lang="ja-JP" altLang="en-US" dirty="0"/>
              <a:t>　</a:t>
            </a:r>
            <a:r>
              <a:rPr lang="ja-JP" altLang="en-US" dirty="0" smtClean="0"/>
              <a:t>ブロックプログラミング</a:t>
            </a:r>
            <a:endParaRPr lang="ja-JP" altLang="en-US" dirty="0"/>
          </a:p>
          <a:p>
            <a:r>
              <a:rPr lang="ja-JP" altLang="en-US" dirty="0"/>
              <a:t>　</a:t>
            </a:r>
            <a:r>
              <a:rPr lang="ja-JP" altLang="en-US" dirty="0" smtClean="0"/>
              <a:t>プログラミング</a:t>
            </a:r>
            <a:endParaRPr lang="ja-JP" altLang="en-US" dirty="0"/>
          </a:p>
          <a:p>
            <a:r>
              <a:rPr lang="ja-JP" altLang="en-US" dirty="0"/>
              <a:t>　→社会</a:t>
            </a:r>
            <a:r>
              <a:rPr lang="ja-JP" altLang="en-US" dirty="0" smtClean="0"/>
              <a:t>貢献</a:t>
            </a:r>
            <a:endParaRPr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3</a:t>
            </a:fld>
            <a:endParaRPr kumimoji="1" lang="ja-JP" altLang="en-US"/>
          </a:p>
        </p:txBody>
      </p:sp>
    </p:spTree>
    <p:extLst>
      <p:ext uri="{BB962C8B-B14F-4D97-AF65-F5344CB8AC3E}">
        <p14:creationId xmlns:p14="http://schemas.microsoft.com/office/powerpoint/2010/main" val="2719996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endParaRPr lang="ja-JP" altLang="en-US" dirty="0" smtClean="0"/>
          </a:p>
          <a:p>
            <a:r>
              <a:rPr lang="ja-JP" altLang="en-US" dirty="0" smtClean="0"/>
              <a:t>必修となるプログラミングに慣れるために、小学生から高校生までをメインターゲット</a:t>
            </a:r>
          </a:p>
          <a:p>
            <a:r>
              <a:rPr lang="ja-JP" altLang="en-US" dirty="0" smtClean="0"/>
              <a:t>基礎となる形をいくつか用意</a:t>
            </a:r>
          </a:p>
          <a:p>
            <a:r>
              <a:rPr lang="ja-JP" altLang="en-US" dirty="0" smtClean="0"/>
              <a:t>それを組み合わせることでも対戦可能（？）</a:t>
            </a:r>
          </a:p>
          <a:p>
            <a:r>
              <a:rPr lang="ja-JP" altLang="en-US" dirty="0" smtClean="0"/>
              <a:t>個人で戦略を考える能力、それを形にする能力を養う</a:t>
            </a:r>
          </a:p>
          <a:p>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4</a:t>
            </a:fld>
            <a:endParaRPr kumimoji="1" lang="ja-JP" altLang="en-US"/>
          </a:p>
        </p:txBody>
      </p:sp>
    </p:spTree>
    <p:extLst>
      <p:ext uri="{BB962C8B-B14F-4D97-AF65-F5344CB8AC3E}">
        <p14:creationId xmlns:p14="http://schemas.microsoft.com/office/powerpoint/2010/main" val="311686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DB</a:t>
            </a:r>
            <a:r>
              <a:rPr kumimoji="1" lang="ja-JP" altLang="en-US" dirty="0" smtClean="0"/>
              <a:t>に記録する情報</a:t>
            </a:r>
            <a:endParaRPr kumimoji="1" lang="en-US" altLang="ja-JP" dirty="0" smtClean="0"/>
          </a:p>
          <a:p>
            <a:pPr marL="0" indent="0">
              <a:buNone/>
            </a:pPr>
            <a:r>
              <a:rPr lang="ja-JP" altLang="en-US" dirty="0"/>
              <a:t>　</a:t>
            </a:r>
            <a:r>
              <a:rPr lang="ja-JP" altLang="en-US" dirty="0" smtClean="0"/>
              <a:t>・組み込むプログラムへのパス</a:t>
            </a:r>
            <a:endParaRPr kumimoji="1" lang="en-US" altLang="ja-JP" dirty="0" smtClean="0"/>
          </a:p>
          <a:p>
            <a:pPr marL="0" indent="0">
              <a:buNone/>
            </a:pPr>
            <a:r>
              <a:rPr lang="ja-JP" altLang="en-US" dirty="0"/>
              <a:t>　</a:t>
            </a:r>
            <a:r>
              <a:rPr lang="ja-JP" altLang="en-US" dirty="0" smtClean="0"/>
              <a:t>・これまでの対戦履歴</a:t>
            </a:r>
            <a:endParaRPr lang="en-US" altLang="ja-JP" dirty="0" smtClean="0"/>
          </a:p>
          <a:p>
            <a:pPr marL="0" indent="0">
              <a:buNone/>
            </a:pPr>
            <a:r>
              <a:rPr lang="ja-JP" altLang="en-US" dirty="0"/>
              <a:t>　</a:t>
            </a:r>
            <a:r>
              <a:rPr lang="ja-JP" altLang="en-US" dirty="0" smtClean="0"/>
              <a:t>　・誰と何戦何勝何敗何引き分け</a:t>
            </a:r>
            <a:endParaRPr lang="en-US" altLang="ja-JP" dirty="0" smtClean="0"/>
          </a:p>
          <a:p>
            <a:pPr marL="0" indent="0">
              <a:buNone/>
            </a:pPr>
            <a:r>
              <a:rPr kumimoji="1" lang="ja-JP" altLang="en-US" dirty="0"/>
              <a:t>　</a:t>
            </a:r>
            <a:r>
              <a:rPr kumimoji="1" lang="ja-JP" altLang="en-US" dirty="0" smtClean="0"/>
              <a:t>・これまでの勝敗情報</a:t>
            </a:r>
            <a:endParaRPr kumimoji="1" lang="en-US" altLang="ja-JP" dirty="0" smtClean="0"/>
          </a:p>
          <a:p>
            <a:pPr marL="0" indent="0">
              <a:buNone/>
            </a:pPr>
            <a:r>
              <a:rPr lang="ja-JP" altLang="en-US" dirty="0"/>
              <a:t>　</a:t>
            </a:r>
            <a:r>
              <a:rPr lang="ja-JP" altLang="en-US" dirty="0" smtClean="0"/>
              <a:t>　・</a:t>
            </a:r>
            <a:r>
              <a:rPr kumimoji="1" lang="ja-JP" altLang="en-US" dirty="0" smtClean="0"/>
              <a:t>グーチョキパーでの勝率</a:t>
            </a:r>
            <a:endParaRPr kumimoji="1" lang="en-US" altLang="ja-JP" dirty="0" smtClean="0"/>
          </a:p>
          <a:p>
            <a:pPr marL="0" indent="0">
              <a:buNone/>
            </a:pPr>
            <a:r>
              <a:rPr lang="ja-JP" altLang="en-US" dirty="0"/>
              <a:t>　</a:t>
            </a:r>
            <a:r>
              <a:rPr lang="ja-JP" altLang="en-US" dirty="0" smtClean="0"/>
              <a:t>　・前回までに出した手と勝敗</a:t>
            </a:r>
            <a:endParaRPr kumimoji="1" lang="en-US" altLang="ja-JP" dirty="0" smtClean="0"/>
          </a:p>
          <a:p>
            <a:pPr marL="0" indent="0">
              <a:buNone/>
            </a:pPr>
            <a:r>
              <a:rPr lang="ja-JP" altLang="en-US" dirty="0"/>
              <a:t>　</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5</a:t>
            </a:fld>
            <a:endParaRPr kumimoji="1" lang="ja-JP" altLang="en-US"/>
          </a:p>
        </p:txBody>
      </p:sp>
    </p:spTree>
    <p:extLst>
      <p:ext uri="{BB962C8B-B14F-4D97-AF65-F5344CB8AC3E}">
        <p14:creationId xmlns:p14="http://schemas.microsoft.com/office/powerpoint/2010/main" val="574305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サーバに保存する情報</a:t>
            </a:r>
            <a:endParaRPr kumimoji="1" lang="en-US" altLang="ja-JP" dirty="0" smtClean="0"/>
          </a:p>
          <a:p>
            <a:pPr marL="0" indent="0">
              <a:buNone/>
            </a:pPr>
            <a:r>
              <a:rPr lang="ja-JP" altLang="en-US" dirty="0"/>
              <a:t>　</a:t>
            </a:r>
            <a:r>
              <a:rPr lang="ja-JP" altLang="en-US" dirty="0" smtClean="0"/>
              <a:t>・組み込むプログラム</a:t>
            </a:r>
            <a:endParaRPr lang="en-US" altLang="ja-JP" dirty="0" smtClean="0"/>
          </a:p>
          <a:p>
            <a:pPr marL="0" indent="0">
              <a:buNone/>
            </a:pPr>
            <a:r>
              <a:rPr kumimoji="1" lang="ja-JP" altLang="en-US" dirty="0"/>
              <a:t>　</a:t>
            </a:r>
            <a:r>
              <a:rPr kumimoji="1" lang="ja-JP" altLang="en-US" dirty="0" smtClean="0"/>
              <a:t>・ユーザデータ</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6</a:t>
            </a:fld>
            <a:endParaRPr kumimoji="1" lang="ja-JP" altLang="en-US"/>
          </a:p>
        </p:txBody>
      </p:sp>
    </p:spTree>
    <p:extLst>
      <p:ext uri="{BB962C8B-B14F-4D97-AF65-F5344CB8AC3E}">
        <p14:creationId xmlns:p14="http://schemas.microsoft.com/office/powerpoint/2010/main" val="415145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4" name="正方形/長方形 3"/>
          <p:cNvSpPr/>
          <p:nvPr/>
        </p:nvSpPr>
        <p:spPr>
          <a:xfrm>
            <a:off x="687824" y="1610315"/>
            <a:ext cx="10454910" cy="5025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正方形/長方形 4"/>
          <p:cNvSpPr/>
          <p:nvPr/>
        </p:nvSpPr>
        <p:spPr>
          <a:xfrm>
            <a:off x="1917812" y="2176758"/>
            <a:ext cx="3212538" cy="34472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pPr algn="ctr"/>
            <a:endParaRPr lang="en-US" altLang="ja-JP" dirty="0"/>
          </a:p>
          <a:p>
            <a:pPr algn="ctr"/>
            <a:endParaRPr kumimoji="1" lang="en-US" altLang="ja-JP" dirty="0" smtClean="0"/>
          </a:p>
          <a:p>
            <a:r>
              <a:rPr lang="ja-JP" altLang="en-US" dirty="0" smtClean="0"/>
              <a:t>戦績</a:t>
            </a:r>
            <a:endParaRPr lang="en-US" altLang="ja-JP" dirty="0" smtClean="0"/>
          </a:p>
          <a:p>
            <a:r>
              <a:rPr lang="ja-JP" altLang="en-US" dirty="0" smtClean="0"/>
              <a:t>勝利１　敗北２ 引き分け３</a:t>
            </a:r>
            <a:endParaRPr lang="en-US" altLang="ja-JP" dirty="0" smtClean="0"/>
          </a:p>
        </p:txBody>
      </p:sp>
      <p:sp>
        <p:nvSpPr>
          <p:cNvPr id="6" name="正方形/長方形 5"/>
          <p:cNvSpPr/>
          <p:nvPr/>
        </p:nvSpPr>
        <p:spPr>
          <a:xfrm>
            <a:off x="6852605" y="2176758"/>
            <a:ext cx="3212538" cy="34472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kumimoji="1" lang="ja-JP" altLang="en-US" dirty="0" smtClean="0"/>
              <a:t>戦績</a:t>
            </a:r>
            <a:endParaRPr kumimoji="1" lang="en-US" altLang="ja-JP" dirty="0" smtClean="0"/>
          </a:p>
          <a:p>
            <a:r>
              <a:rPr kumimoji="1" lang="ja-JP" altLang="en-US" dirty="0" smtClean="0"/>
              <a:t>勝利２　敗北１ 引き分け３</a:t>
            </a:r>
            <a:endParaRPr kumimoji="1" lang="ja-JP" altLang="en-US" dirty="0"/>
          </a:p>
        </p:txBody>
      </p:sp>
      <p:sp>
        <p:nvSpPr>
          <p:cNvPr id="7" name="正方形/長方形 6"/>
          <p:cNvSpPr/>
          <p:nvPr/>
        </p:nvSpPr>
        <p:spPr>
          <a:xfrm>
            <a:off x="2482906" y="2345343"/>
            <a:ext cx="1983898" cy="21295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グー</a:t>
            </a:r>
            <a:endParaRPr kumimoji="1" lang="ja-JP" altLang="en-US" dirty="0"/>
          </a:p>
        </p:txBody>
      </p:sp>
      <p:sp>
        <p:nvSpPr>
          <p:cNvPr id="8" name="正方形/長方形 7"/>
          <p:cNvSpPr/>
          <p:nvPr/>
        </p:nvSpPr>
        <p:spPr>
          <a:xfrm>
            <a:off x="7466925" y="2345343"/>
            <a:ext cx="1983898" cy="21295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チョキ</a:t>
            </a:r>
            <a:endParaRPr kumimoji="1" lang="ja-JP" altLang="en-US" dirty="0"/>
          </a:p>
        </p:txBody>
      </p:sp>
      <p:sp>
        <p:nvSpPr>
          <p:cNvPr id="3" name="テキスト ボックス 2"/>
          <p:cNvSpPr txBox="1"/>
          <p:nvPr/>
        </p:nvSpPr>
        <p:spPr>
          <a:xfrm>
            <a:off x="838200" y="1642442"/>
            <a:ext cx="3139709" cy="369332"/>
          </a:xfrm>
          <a:prstGeom prst="rect">
            <a:avLst/>
          </a:prstGeom>
          <a:noFill/>
        </p:spPr>
        <p:txBody>
          <a:bodyPr wrap="square" rtlCol="0">
            <a:spAutoFit/>
          </a:bodyPr>
          <a:lstStyle/>
          <a:p>
            <a:r>
              <a:rPr kumimoji="1" lang="en-US" altLang="ja-JP" dirty="0" smtClean="0"/>
              <a:t>WEB</a:t>
            </a:r>
            <a:r>
              <a:rPr kumimoji="1" lang="ja-JP" altLang="en-US" dirty="0" smtClean="0"/>
              <a:t>ブラウザ</a:t>
            </a:r>
            <a:endParaRPr kumimoji="1" lang="ja-JP" altLang="en-US" dirty="0"/>
          </a:p>
        </p:txBody>
      </p:sp>
      <p:sp>
        <p:nvSpPr>
          <p:cNvPr id="9" name="スライド番号プレースホルダー 8"/>
          <p:cNvSpPr>
            <a:spLocks noGrp="1"/>
          </p:cNvSpPr>
          <p:nvPr>
            <p:ph type="sldNum" sz="quarter" idx="12"/>
          </p:nvPr>
        </p:nvSpPr>
        <p:spPr/>
        <p:txBody>
          <a:bodyPr/>
          <a:lstStyle/>
          <a:p>
            <a:fld id="{77022724-7A88-4190-89E1-23935288E045}" type="slidenum">
              <a:rPr kumimoji="1" lang="ja-JP" altLang="en-US" smtClean="0"/>
              <a:t>7</a:t>
            </a:fld>
            <a:endParaRPr kumimoji="1" lang="ja-JP" altLang="en-US"/>
          </a:p>
        </p:txBody>
      </p:sp>
    </p:spTree>
    <p:extLst>
      <p:ext uri="{BB962C8B-B14F-4D97-AF65-F5344CB8AC3E}">
        <p14:creationId xmlns:p14="http://schemas.microsoft.com/office/powerpoint/2010/main" val="4145951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4" name="正方形/長方形 3"/>
          <p:cNvSpPr/>
          <p:nvPr/>
        </p:nvSpPr>
        <p:spPr>
          <a:xfrm>
            <a:off x="687824" y="1610315"/>
            <a:ext cx="4839036" cy="5025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正方形/長方形 4"/>
          <p:cNvSpPr/>
          <p:nvPr/>
        </p:nvSpPr>
        <p:spPr>
          <a:xfrm>
            <a:off x="1788339" y="2306230"/>
            <a:ext cx="2638004" cy="1197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最初はパーを出す</a:t>
            </a:r>
            <a:endParaRPr kumimoji="1" lang="ja-JP" altLang="en-US" dirty="0"/>
          </a:p>
        </p:txBody>
      </p:sp>
      <p:sp>
        <p:nvSpPr>
          <p:cNvPr id="6" name="下矢印 5"/>
          <p:cNvSpPr/>
          <p:nvPr/>
        </p:nvSpPr>
        <p:spPr>
          <a:xfrm>
            <a:off x="2767477" y="3681876"/>
            <a:ext cx="671639" cy="63927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正方形/長方形 6"/>
          <p:cNvSpPr/>
          <p:nvPr/>
        </p:nvSpPr>
        <p:spPr>
          <a:xfrm>
            <a:off x="1784294" y="4499172"/>
            <a:ext cx="2638004" cy="1197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相手</a:t>
            </a:r>
            <a:r>
              <a:rPr lang="ja-JP" altLang="en-US" dirty="0" smtClean="0"/>
              <a:t>が前回パーを出したら</a:t>
            </a:r>
            <a:r>
              <a:rPr lang="ja-JP" altLang="en-US" dirty="0"/>
              <a:t>チョキ</a:t>
            </a:r>
            <a:r>
              <a:rPr kumimoji="1" lang="ja-JP" altLang="en-US" dirty="0" smtClean="0"/>
              <a:t>を出す</a:t>
            </a:r>
            <a:endParaRPr kumimoji="1" lang="ja-JP" altLang="en-US" dirty="0"/>
          </a:p>
        </p:txBody>
      </p:sp>
      <p:sp>
        <p:nvSpPr>
          <p:cNvPr id="8" name="正方形/長方形 7"/>
          <p:cNvSpPr/>
          <p:nvPr/>
        </p:nvSpPr>
        <p:spPr>
          <a:xfrm>
            <a:off x="6501951" y="1650229"/>
            <a:ext cx="4839036" cy="4912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altLang="ja-JP" dirty="0"/>
          </a:p>
        </p:txBody>
      </p:sp>
      <p:sp>
        <p:nvSpPr>
          <p:cNvPr id="9" name="左右矢印 8"/>
          <p:cNvSpPr/>
          <p:nvPr/>
        </p:nvSpPr>
        <p:spPr>
          <a:xfrm>
            <a:off x="5563274" y="4001511"/>
            <a:ext cx="902263" cy="614994"/>
          </a:xfrm>
          <a:prstGeom prst="leftRightArrow">
            <a:avLst>
              <a:gd name="adj1" fmla="val 3419"/>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正方形/長方形 9"/>
          <p:cNvSpPr/>
          <p:nvPr/>
        </p:nvSpPr>
        <p:spPr>
          <a:xfrm>
            <a:off x="7582572" y="2303715"/>
            <a:ext cx="1739787" cy="9224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pa</a:t>
            </a:r>
            <a:endParaRPr kumimoji="1" lang="ja-JP" altLang="en-US" dirty="0"/>
          </a:p>
        </p:txBody>
      </p:sp>
      <p:sp>
        <p:nvSpPr>
          <p:cNvPr id="11" name="正方形/長方形 10"/>
          <p:cNvSpPr/>
          <p:nvPr/>
        </p:nvSpPr>
        <p:spPr>
          <a:xfrm>
            <a:off x="7582573" y="4433178"/>
            <a:ext cx="1739787" cy="9224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77022724-7A88-4190-89E1-23935288E045}" type="slidenum">
              <a:rPr kumimoji="1" lang="ja-JP" altLang="en-US" smtClean="0"/>
              <a:t>8</a:t>
            </a:fld>
            <a:endParaRPr kumimoji="1" lang="ja-JP" altLang="en-US"/>
          </a:p>
        </p:txBody>
      </p:sp>
    </p:spTree>
    <p:extLst>
      <p:ext uri="{BB962C8B-B14F-4D97-AF65-F5344CB8AC3E}">
        <p14:creationId xmlns:p14="http://schemas.microsoft.com/office/powerpoint/2010/main" val="2592236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8" name="正方形/長方形 7"/>
          <p:cNvSpPr/>
          <p:nvPr/>
        </p:nvSpPr>
        <p:spPr>
          <a:xfrm>
            <a:off x="736710" y="1670459"/>
            <a:ext cx="4839036" cy="4912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altLang="ja-JP" dirty="0"/>
          </a:p>
        </p:txBody>
      </p:sp>
      <p:sp>
        <p:nvSpPr>
          <p:cNvPr id="9" name="左右矢印 8"/>
          <p:cNvSpPr/>
          <p:nvPr/>
        </p:nvSpPr>
        <p:spPr>
          <a:xfrm>
            <a:off x="5563274" y="4001511"/>
            <a:ext cx="902263" cy="614994"/>
          </a:xfrm>
          <a:prstGeom prst="leftRightArrow">
            <a:avLst>
              <a:gd name="adj1" fmla="val 3419"/>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正方形/長方形 9"/>
          <p:cNvSpPr/>
          <p:nvPr/>
        </p:nvSpPr>
        <p:spPr>
          <a:xfrm>
            <a:off x="1817331" y="2323945"/>
            <a:ext cx="1739787" cy="9224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If(</a:t>
            </a:r>
            <a:r>
              <a:rPr kumimoji="1" lang="en-US" altLang="ja-JP" dirty="0" err="1" smtClean="0"/>
              <a:t>senseki</a:t>
            </a:r>
            <a:r>
              <a:rPr kumimoji="1" lang="en-US" altLang="ja-JP" dirty="0" smtClean="0"/>
              <a:t>)</a:t>
            </a:r>
          </a:p>
          <a:p>
            <a:pPr algn="ctr"/>
            <a:r>
              <a:rPr kumimoji="1" lang="en-US" altLang="ja-JP" dirty="0" smtClean="0"/>
              <a:t>pa</a:t>
            </a:r>
            <a:endParaRPr kumimoji="1" lang="ja-JP" altLang="en-US" dirty="0"/>
          </a:p>
        </p:txBody>
      </p:sp>
      <p:sp>
        <p:nvSpPr>
          <p:cNvPr id="11" name="正方形/長方形 10"/>
          <p:cNvSpPr/>
          <p:nvPr/>
        </p:nvSpPr>
        <p:spPr>
          <a:xfrm>
            <a:off x="1817332" y="4453408"/>
            <a:ext cx="1739787" cy="9224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If(</a:t>
            </a:r>
            <a:r>
              <a:rPr kumimoji="1" lang="en-US" altLang="ja-JP" dirty="0" err="1" smtClean="0"/>
              <a:t>zenkai</a:t>
            </a:r>
            <a:r>
              <a:rPr kumimoji="1" lang="en-US" altLang="ja-JP" dirty="0" smtClean="0"/>
              <a:t>)</a:t>
            </a:r>
          </a:p>
          <a:p>
            <a:pPr algn="ctr"/>
            <a:r>
              <a:rPr lang="en-US" altLang="ja-JP" dirty="0" err="1" smtClean="0"/>
              <a:t>choki</a:t>
            </a:r>
            <a:endParaRPr kumimoji="1" lang="ja-JP" altLang="en-US" dirty="0"/>
          </a:p>
        </p:txBody>
      </p:sp>
      <p:sp>
        <p:nvSpPr>
          <p:cNvPr id="12" name="正方形/長方形 11"/>
          <p:cNvSpPr/>
          <p:nvPr/>
        </p:nvSpPr>
        <p:spPr>
          <a:xfrm>
            <a:off x="6286245" y="1690688"/>
            <a:ext cx="4839036" cy="4912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altLang="ja-JP" dirty="0" smtClean="0"/>
          </a:p>
          <a:p>
            <a:r>
              <a:rPr lang="en-US" altLang="ja-JP" dirty="0" smtClean="0"/>
              <a:t>If(</a:t>
            </a:r>
            <a:r>
              <a:rPr lang="en-US" altLang="ja-JP" dirty="0" err="1" smtClean="0"/>
              <a:t>senseki</a:t>
            </a:r>
            <a:r>
              <a:rPr lang="en-US" altLang="ja-JP" dirty="0" smtClean="0"/>
              <a:t> ==0)</a:t>
            </a:r>
            <a:r>
              <a:rPr lang="ja-JP" altLang="en-US" dirty="0" smtClean="0"/>
              <a:t> </a:t>
            </a:r>
            <a:r>
              <a:rPr lang="en-US" altLang="ja-JP" dirty="0" smtClean="0"/>
              <a:t>pa</a:t>
            </a:r>
          </a:p>
          <a:p>
            <a:r>
              <a:rPr lang="en-US" altLang="ja-JP" dirty="0" smtClean="0"/>
              <a:t>//</a:t>
            </a:r>
            <a:r>
              <a:rPr lang="en-US" altLang="ja-JP" dirty="0" err="1" smtClean="0"/>
              <a:t>senseki</a:t>
            </a:r>
            <a:r>
              <a:rPr lang="en-US" altLang="ja-JP" dirty="0" smtClean="0"/>
              <a:t> </a:t>
            </a:r>
            <a:r>
              <a:rPr lang="ja-JP" altLang="en-US" dirty="0" smtClean="0"/>
              <a:t>は相手との戦績</a:t>
            </a:r>
            <a:endParaRPr lang="en-US" altLang="ja-JP" dirty="0" smtClean="0"/>
          </a:p>
          <a:p>
            <a:r>
              <a:rPr lang="en-US" altLang="ja-JP" dirty="0" smtClean="0"/>
              <a:t>//pa </a:t>
            </a:r>
            <a:r>
              <a:rPr lang="ja-JP" altLang="en-US" dirty="0" smtClean="0"/>
              <a:t>は次にパーを出す</a:t>
            </a:r>
            <a:endParaRPr lang="en-US" altLang="ja-JP" dirty="0" smtClean="0"/>
          </a:p>
          <a:p>
            <a:endParaRPr lang="en-US" altLang="ja-JP" dirty="0"/>
          </a:p>
          <a:p>
            <a:r>
              <a:rPr lang="en-US" altLang="ja-JP" dirty="0" smtClean="0"/>
              <a:t>If(</a:t>
            </a:r>
            <a:r>
              <a:rPr lang="en-US" altLang="ja-JP" dirty="0" err="1" smtClean="0"/>
              <a:t>zenkai</a:t>
            </a:r>
            <a:r>
              <a:rPr lang="en-US" altLang="ja-JP" dirty="0" smtClean="0"/>
              <a:t> == pa) </a:t>
            </a:r>
            <a:r>
              <a:rPr lang="en-US" altLang="ja-JP" dirty="0" err="1" smtClean="0"/>
              <a:t>choki</a:t>
            </a:r>
            <a:endParaRPr lang="en-US" altLang="ja-JP" dirty="0" smtClean="0"/>
          </a:p>
          <a:p>
            <a:r>
              <a:rPr lang="en-US" altLang="ja-JP" dirty="0" smtClean="0"/>
              <a:t>//</a:t>
            </a:r>
            <a:r>
              <a:rPr lang="en-US" altLang="ja-JP" dirty="0" err="1" smtClean="0"/>
              <a:t>zenkai</a:t>
            </a:r>
            <a:r>
              <a:rPr lang="en-US" altLang="ja-JP" dirty="0" smtClean="0"/>
              <a:t> </a:t>
            </a:r>
            <a:r>
              <a:rPr lang="ja-JP" altLang="en-US" dirty="0" smtClean="0"/>
              <a:t>は戦績がある場合に相手の手</a:t>
            </a:r>
            <a:endParaRPr lang="en-US" altLang="ja-JP" dirty="0" smtClean="0"/>
          </a:p>
          <a:p>
            <a:r>
              <a:rPr lang="en-US" altLang="ja-JP" dirty="0" smtClean="0"/>
              <a:t>//</a:t>
            </a:r>
            <a:r>
              <a:rPr lang="en-US" altLang="ja-JP" dirty="0" err="1" smtClean="0"/>
              <a:t>choki</a:t>
            </a:r>
            <a:r>
              <a:rPr lang="en-US" altLang="ja-JP" dirty="0" smtClean="0"/>
              <a:t> </a:t>
            </a:r>
            <a:r>
              <a:rPr lang="ja-JP" altLang="en-US" dirty="0" smtClean="0"/>
              <a:t>は次にチョキを出す</a:t>
            </a:r>
            <a:endParaRPr lang="en-US" altLang="ja-JP" dirty="0"/>
          </a:p>
        </p:txBody>
      </p:sp>
      <p:sp>
        <p:nvSpPr>
          <p:cNvPr id="3" name="正方形/長方形 2"/>
          <p:cNvSpPr/>
          <p:nvPr/>
        </p:nvSpPr>
        <p:spPr>
          <a:xfrm>
            <a:off x="6639178" y="3246437"/>
            <a:ext cx="790647" cy="330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6578447" y="4368238"/>
            <a:ext cx="790647" cy="330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9</a:t>
            </a:fld>
            <a:endParaRPr kumimoji="1" lang="ja-JP" altLang="en-US"/>
          </a:p>
        </p:txBody>
      </p:sp>
    </p:spTree>
    <p:extLst>
      <p:ext uri="{BB962C8B-B14F-4D97-AF65-F5344CB8AC3E}">
        <p14:creationId xmlns:p14="http://schemas.microsoft.com/office/powerpoint/2010/main" val="3511282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1331</Words>
  <Application>Microsoft Office PowerPoint</Application>
  <PresentationFormat>ワイド画面</PresentationFormat>
  <Paragraphs>161</Paragraphs>
  <Slides>21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新細明體</vt:lpstr>
      <vt:lpstr>ヒラギノ角ゴ Pro W3</vt:lpstr>
      <vt:lpstr>游ゴシック</vt:lpstr>
      <vt:lpstr>游ゴシック Light</vt:lpstr>
      <vt:lpstr>Arial</vt:lpstr>
      <vt:lpstr>Wingdings</vt:lpstr>
      <vt:lpstr>Office テーマ</vt:lpstr>
      <vt:lpstr>卒業研究内容案</vt:lpstr>
      <vt:lpstr>案Ⅰ</vt:lpstr>
      <vt:lpstr>概要</vt:lpstr>
      <vt:lpstr>概要</vt:lpstr>
      <vt:lpstr>概要</vt:lpstr>
      <vt:lpstr>概要</vt:lpstr>
      <vt:lpstr>概要</vt:lpstr>
      <vt:lpstr>概要</vt:lpstr>
      <vt:lpstr>概要</vt:lpstr>
      <vt:lpstr>概要</vt:lpstr>
      <vt:lpstr>課題と解決方法案 </vt:lpstr>
      <vt:lpstr>課題と解決方法案 </vt:lpstr>
      <vt:lpstr>案２</vt:lpstr>
      <vt:lpstr>概要</vt:lpstr>
      <vt:lpstr>PowerPoint プレゼンテーション</vt:lpstr>
      <vt:lpstr>卒研テーマ、タイトル</vt:lpstr>
      <vt:lpstr>ブロックプログラミングを用いたプログラムの論理的思考・コーディングを身に着けるための研究</vt:lpstr>
      <vt:lpstr>関連研究</vt:lpstr>
      <vt:lpstr>関連研究</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s1821121</dc:creator>
  <cp:lastModifiedBy>s1821121</cp:lastModifiedBy>
  <cp:revision>53</cp:revision>
  <dcterms:created xsi:type="dcterms:W3CDTF">2021-04-12T06:35:15Z</dcterms:created>
  <dcterms:modified xsi:type="dcterms:W3CDTF">2021-04-30T05:25:30Z</dcterms:modified>
</cp:coreProperties>
</file>