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7" r:id="rId2"/>
    <p:sldId id="260" r:id="rId3"/>
    <p:sldId id="258" r:id="rId4"/>
    <p:sldId id="259" r:id="rId5"/>
    <p:sldId id="262" r:id="rId6"/>
    <p:sldId id="261" r:id="rId7"/>
    <p:sldId id="266" r:id="rId8"/>
    <p:sldId id="264" r:id="rId9"/>
    <p:sldId id="256" r:id="rId10"/>
    <p:sldId id="263"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4337" autoAdjust="0"/>
  </p:normalViewPr>
  <p:slideViewPr>
    <p:cSldViewPr snapToGrid="0">
      <p:cViewPr varScale="1">
        <p:scale>
          <a:sx n="75" d="100"/>
          <a:sy n="75" d="100"/>
        </p:scale>
        <p:origin x="1016" y="40"/>
      </p:cViewPr>
      <p:guideLst/>
    </p:cSldViewPr>
  </p:slideViewPr>
  <p:outlineViewPr>
    <p:cViewPr>
      <p:scale>
        <a:sx n="33" d="100"/>
        <a:sy n="33" d="100"/>
      </p:scale>
      <p:origin x="0" y="-2916"/>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60" d="100"/>
          <a:sy n="60" d="100"/>
        </p:scale>
        <p:origin x="250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62F260-72E3-4D76-A7C3-2EDF244737A6}" type="datetimeFigureOut">
              <a:rPr kumimoji="1" lang="ja-JP" altLang="en-US" smtClean="0"/>
              <a:t>2021/7/27</a:t>
            </a:fld>
            <a:endParaRPr kumimoji="1" lang="ja-JP" alt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57724A-651D-4949-B180-094C8B03F759}" type="slidenum">
              <a:rPr kumimoji="1" lang="ja-JP" altLang="en-US" smtClean="0"/>
              <a:t>‹#›</a:t>
            </a:fld>
            <a:endParaRPr kumimoji="1" lang="ja-JP" altLang="en-US" dirty="0"/>
          </a:p>
        </p:txBody>
      </p:sp>
    </p:spTree>
    <p:extLst>
      <p:ext uri="{BB962C8B-B14F-4D97-AF65-F5344CB8AC3E}">
        <p14:creationId xmlns:p14="http://schemas.microsoft.com/office/powerpoint/2010/main" val="3471179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2021/7/27</a:t>
            </a:fld>
            <a:endParaRPr kumimoji="1" lang="ja-JP" altLang="en-US" dirty="0"/>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dirty="0"/>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dirty="0"/>
          </a:p>
        </p:txBody>
      </p:sp>
    </p:spTree>
    <p:extLst>
      <p:ext uri="{BB962C8B-B14F-4D97-AF65-F5344CB8AC3E}">
        <p14:creationId xmlns:p14="http://schemas.microsoft.com/office/powerpoint/2010/main" val="1095993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smtClean="0"/>
              <a:t>論理的思考を教えることを軽視する教育環境</a:t>
            </a:r>
            <a:endParaRPr kumimoji="1" lang="en-US" altLang="ja-JP" sz="1200" dirty="0" smtClean="0"/>
          </a:p>
          <a:p>
            <a:pPr marL="0" indent="0">
              <a:buNone/>
            </a:pPr>
            <a:r>
              <a:rPr lang="ja-JP" altLang="en-US" sz="1200" dirty="0" smtClean="0"/>
              <a:t>　→ただ問題文からユーザがブロックを組み合わせるだけでは論理的思考を身に着けるのは難しい</a:t>
            </a:r>
            <a:endParaRPr lang="en-US" altLang="ja-JP" sz="1200" dirty="0" smtClean="0"/>
          </a:p>
          <a:p>
            <a:pPr marL="0" indent="0">
              <a:buNone/>
            </a:pPr>
            <a:r>
              <a:rPr lang="ja-JP" altLang="en-US" sz="1200" dirty="0" smtClean="0"/>
              <a:t>　→チュートリアルのようなものや、ヒントなどを実装することで、論理的思考を身に着ける手助けになる</a:t>
            </a:r>
            <a:endParaRPr lang="en-US" altLang="ja-JP" sz="1200" dirty="0" smtClean="0"/>
          </a:p>
          <a:p>
            <a:pPr marL="0" indent="0">
              <a:buNone/>
            </a:pPr>
            <a:endParaRPr kumimoji="1" lang="en-US" altLang="ja-JP" sz="1200" dirty="0" smtClean="0"/>
          </a:p>
          <a:p>
            <a:r>
              <a:rPr lang="ja-JP" altLang="en-US" sz="1200" dirty="0" smtClean="0"/>
              <a:t>問題の穴埋め方式を採択する予定だが、ユーザのレベルに合わせる機能が実現されていない</a:t>
            </a:r>
            <a:endParaRPr lang="en-US" altLang="ja-JP" sz="1200"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→フローチャートやヒントなど問題を解く際に順序立てて考えられるシステムの考案が必要</a:t>
            </a:r>
            <a:endParaRPr kumimoji="1" lang="en-US"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4</a:t>
            </a:fld>
            <a:endParaRPr kumimoji="1" lang="ja-JP" altLang="en-US" dirty="0"/>
          </a:p>
        </p:txBody>
      </p:sp>
    </p:spTree>
    <p:extLst>
      <p:ext uri="{BB962C8B-B14F-4D97-AF65-F5344CB8AC3E}">
        <p14:creationId xmlns:p14="http://schemas.microsoft.com/office/powerpoint/2010/main" val="364110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dirty="0"/>
          </a:p>
        </p:txBody>
      </p:sp>
    </p:spTree>
    <p:extLst>
      <p:ext uri="{BB962C8B-B14F-4D97-AF65-F5344CB8AC3E}">
        <p14:creationId xmlns:p14="http://schemas.microsoft.com/office/powerpoint/2010/main" val="2799924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dirty="0"/>
          </a:p>
        </p:txBody>
      </p:sp>
    </p:spTree>
    <p:extLst>
      <p:ext uri="{BB962C8B-B14F-4D97-AF65-F5344CB8AC3E}">
        <p14:creationId xmlns:p14="http://schemas.microsoft.com/office/powerpoint/2010/main" val="937322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dirty="0"/>
          </a:p>
        </p:txBody>
      </p:sp>
    </p:spTree>
    <p:extLst>
      <p:ext uri="{BB962C8B-B14F-4D97-AF65-F5344CB8AC3E}">
        <p14:creationId xmlns:p14="http://schemas.microsoft.com/office/powerpoint/2010/main" val="212849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335E573-B421-42F4-AB5C-2F3D82120347}" type="datetime1">
              <a:rPr kumimoji="1" lang="ja-JP" altLang="en-US" smtClean="0"/>
              <a:t>2021/7/27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C0E558A-98ED-43ED-A5EF-95B14F8C4104}" type="datetime1">
              <a:rPr kumimoji="1" lang="ja-JP" altLang="en-US" smtClean="0"/>
              <a:t>2021/7/27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EFF5399-0718-4B2B-97EA-56D755853484}" type="datetime1">
              <a:rPr kumimoji="1" lang="ja-JP" altLang="en-US" smtClean="0"/>
              <a:t>2021/7/27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364310B-A730-4FDD-A52E-FCDA0D9CD090}" type="datetime1">
              <a:rPr kumimoji="1" lang="ja-JP" altLang="en-US" smtClean="0"/>
              <a:t>2021/7/27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EFF9BB4-F462-4009-9CDB-BE51CDCE36D2}" type="datetime1">
              <a:rPr kumimoji="1" lang="ja-JP" altLang="en-US" smtClean="0"/>
              <a:t>2021/7/27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616E83A-02B2-4E37-B901-916FC1ABA284}" type="datetime1">
              <a:rPr kumimoji="1" lang="ja-JP" altLang="en-US" smtClean="0"/>
              <a:t>2021/7/27</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F30A100-A925-4562-8BAD-6D9DFB833C69}" type="datetime1">
              <a:rPr kumimoji="1" lang="ja-JP" altLang="en-US" smtClean="0"/>
              <a:t>2021/7/27</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B092801-85DE-4E2D-BB20-4CEFD3DE12D7}" type="datetime1">
              <a:rPr kumimoji="1" lang="ja-JP" altLang="en-US" smtClean="0"/>
              <a:t>2021/7/27</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0B233-1262-4C80-939E-E1C0347ED250}" type="datetime1">
              <a:rPr kumimoji="1" lang="ja-JP" altLang="en-US" smtClean="0"/>
              <a:t>2021/7/27</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654F1A-76CD-47D9-B513-65C1FA3EED3E}" type="datetime1">
              <a:rPr kumimoji="1" lang="ja-JP" altLang="en-US" smtClean="0"/>
              <a:t>2021/7/27</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261E7BE-EC7F-4989-A57E-EB9E1D8B8B4A}" type="datetime1">
              <a:rPr kumimoji="1" lang="ja-JP" altLang="en-US" smtClean="0"/>
              <a:t>2021/7/27</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EBE1F-A560-407A-96D7-EDB5C3A8DEBD}" type="datetime1">
              <a:rPr kumimoji="1" lang="ja-JP" altLang="en-US" smtClean="0"/>
              <a:t>2021/7/27</a:t>
            </a:fld>
            <a:endParaRPr kumimoji="1" lang="ja-JP"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238254"/>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628650" y="3743141"/>
            <a:ext cx="7886700" cy="2613210"/>
          </a:xfrm>
        </p:spPr>
        <p:txBody>
          <a:bodyPr>
            <a:normAutofit fontScale="92500" lnSpcReduction="20000"/>
          </a:bodyPr>
          <a:lstStyle/>
          <a:p>
            <a:pPr algn="just"/>
            <a:r>
              <a:rPr lang="en-US" altLang="ja-JP" dirty="0" smtClean="0"/>
              <a:t>2020</a:t>
            </a:r>
            <a:r>
              <a:rPr lang="ja-JP" altLang="en-US" dirty="0" smtClean="0"/>
              <a:t>年以降小学校，中学校</a:t>
            </a:r>
            <a:r>
              <a:rPr lang="ja-JP" altLang="en-US" dirty="0"/>
              <a:t>，</a:t>
            </a:r>
            <a:r>
              <a:rPr lang="ja-JP" altLang="en-US" dirty="0" smtClean="0"/>
              <a:t>高等学校</a:t>
            </a:r>
            <a:r>
              <a:rPr lang="ja-JP" altLang="en-US" dirty="0" smtClean="0"/>
              <a:t>にてプログラミング教育の</a:t>
            </a:r>
            <a:r>
              <a:rPr lang="ja-JP" altLang="en-US" dirty="0" smtClean="0"/>
              <a:t>必修が全面実施</a:t>
            </a:r>
            <a:r>
              <a:rPr lang="ja-JP" altLang="en-US" dirty="0"/>
              <a:t>される</a:t>
            </a:r>
            <a:r>
              <a:rPr lang="ja-JP" altLang="en-US" dirty="0" smtClean="0"/>
              <a:t>．</a:t>
            </a:r>
            <a:endParaRPr lang="en-US" altLang="ja-JP" dirty="0" smtClean="0"/>
          </a:p>
          <a:p>
            <a:pPr algn="just"/>
            <a:r>
              <a:rPr lang="ja-JP" altLang="en-US" dirty="0" smtClean="0"/>
              <a:t>文部科学省の発表によると，</a:t>
            </a:r>
            <a:r>
              <a:rPr kumimoji="1" lang="ja-JP" altLang="en-US" dirty="0" smtClean="0"/>
              <a:t>プログラミング教育を必修とする目的は</a:t>
            </a:r>
            <a:r>
              <a:rPr lang="ja-JP" altLang="en-US" dirty="0" smtClean="0"/>
              <a:t>，</a:t>
            </a:r>
            <a:r>
              <a:rPr lang="ja-JP" altLang="en-US" dirty="0" smtClean="0"/>
              <a:t>現代社会で普遍的</a:t>
            </a:r>
            <a:r>
              <a:rPr lang="ja-JP" altLang="en-US" dirty="0"/>
              <a:t>に求められる力として</a:t>
            </a:r>
            <a:r>
              <a:rPr lang="ja-JP" altLang="en-US" dirty="0" smtClean="0"/>
              <a:t>の論理的思考など</a:t>
            </a:r>
            <a:r>
              <a:rPr lang="ja-JP" altLang="en-US" dirty="0"/>
              <a:t>を育む</a:t>
            </a:r>
            <a:r>
              <a:rPr lang="ja-JP" altLang="en-US" dirty="0" smtClean="0"/>
              <a:t>ことで</a:t>
            </a:r>
            <a:r>
              <a:rPr lang="ja-JP" altLang="en-US" dirty="0" smtClean="0"/>
              <a:t>ある．</a:t>
            </a:r>
            <a:endParaRPr lang="en-US" altLang="ja-JP" dirty="0" smtClean="0"/>
          </a:p>
          <a:p>
            <a:pPr algn="just"/>
            <a:r>
              <a:rPr lang="ja-JP" altLang="en-US" dirty="0" smtClean="0"/>
              <a:t>論理的</a:t>
            </a:r>
            <a:r>
              <a:rPr lang="ja-JP" altLang="en-US" dirty="0"/>
              <a:t>思考とは，「思考や論証の組み立て，思考の妥当性が保証される法則や形式」に則って思考を組み立てることとする．</a:t>
            </a:r>
            <a:endParaRPr lang="en-US" altLang="ja-JP" dirty="0"/>
          </a:p>
          <a:p>
            <a:pPr algn="just"/>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dirty="0"/>
          </a:p>
        </p:txBody>
      </p:sp>
      <p:sp>
        <p:nvSpPr>
          <p:cNvPr id="5" name="正方形/長方形 4"/>
          <p:cNvSpPr/>
          <p:nvPr/>
        </p:nvSpPr>
        <p:spPr>
          <a:xfrm>
            <a:off x="0" y="0"/>
            <a:ext cx="9144000" cy="178460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
            </a:r>
            <a:br>
              <a:rPr lang="ja-JP" altLang="en-US" dirty="0"/>
            </a:br>
            <a:r>
              <a:rPr lang="ja-JP" altLang="en-US" sz="3200" dirty="0" smtClean="0"/>
              <a:t>ブロックプログラミング</a:t>
            </a:r>
            <a:r>
              <a:rPr lang="ja-JP" altLang="en-US" sz="3200" dirty="0"/>
              <a:t>を用いた論理的思考</a:t>
            </a:r>
            <a:r>
              <a:rPr lang="ja-JP" altLang="en-US" sz="3200" dirty="0" smtClean="0"/>
              <a:t>と</a:t>
            </a:r>
            <a:endParaRPr lang="en-US" altLang="ja-JP" sz="3200" dirty="0" smtClean="0"/>
          </a:p>
          <a:p>
            <a:pPr algn="ctr"/>
            <a:r>
              <a:rPr lang="ja-JP" altLang="en-US" sz="3200" dirty="0" smtClean="0"/>
              <a:t>コーディングを身に着けるための学習環境</a:t>
            </a:r>
            <a:r>
              <a:rPr lang="ja-JP" altLang="en-US" sz="3200" dirty="0"/>
              <a:t/>
            </a:r>
            <a:br>
              <a:rPr lang="ja-JP" altLang="en-US" sz="3200" dirty="0"/>
            </a:br>
            <a:r>
              <a:rPr lang="ja-JP" altLang="en-US" dirty="0" smtClean="0"/>
              <a:t>学籍番号：</a:t>
            </a:r>
            <a:r>
              <a:rPr lang="en-US" altLang="ja-JP" dirty="0" smtClean="0"/>
              <a:t>1821121 </a:t>
            </a:r>
            <a:r>
              <a:rPr lang="ja-JP" altLang="en-US" dirty="0" smtClean="0"/>
              <a:t>氏名：島岡 慎也　指導教員：鷹野 </a:t>
            </a:r>
            <a:r>
              <a:rPr lang="ja-JP" altLang="en-US" dirty="0"/>
              <a:t>孝典 教授</a:t>
            </a:r>
            <a:endParaRPr lang="ja-JP" altLang="en-US" dirty="0"/>
          </a:p>
        </p:txBody>
      </p:sp>
      <p:sp>
        <p:nvSpPr>
          <p:cNvPr id="6" name="テキスト ボックス 5"/>
          <p:cNvSpPr txBox="1"/>
          <p:nvPr/>
        </p:nvSpPr>
        <p:spPr>
          <a:xfrm>
            <a:off x="6063449" y="1963926"/>
            <a:ext cx="2996333" cy="369332"/>
          </a:xfrm>
          <a:prstGeom prst="rect">
            <a:avLst/>
          </a:prstGeom>
          <a:noFill/>
        </p:spPr>
        <p:txBody>
          <a:bodyPr wrap="none" rtlCol="0">
            <a:spAutoFit/>
          </a:bodyPr>
          <a:lstStyle/>
          <a:p>
            <a:r>
              <a:rPr kumimoji="1" lang="ja-JP" altLang="en-US" dirty="0" smtClean="0"/>
              <a:t>情報工学科 中間発表 ２０２１</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提案方式</a:t>
            </a:r>
          </a:p>
        </p:txBody>
      </p:sp>
      <p:sp>
        <p:nvSpPr>
          <p:cNvPr id="3" name="コンテンツ プレースホルダー 2"/>
          <p:cNvSpPr>
            <a:spLocks noGrp="1"/>
          </p:cNvSpPr>
          <p:nvPr>
            <p:ph idx="1"/>
          </p:nvPr>
        </p:nvSpPr>
        <p:spPr/>
        <p:txBody>
          <a:bodyPr>
            <a:normAutofit/>
          </a:bodyPr>
          <a:lstStyle/>
          <a:p>
            <a:pPr algn="just"/>
            <a:r>
              <a:rPr lang="ja-JP" altLang="en-US" sz="2600" dirty="0" smtClean="0"/>
              <a:t>学習者が</a:t>
            </a:r>
            <a:r>
              <a:rPr lang="en-US" altLang="ja-JP" sz="2600" dirty="0" smtClean="0"/>
              <a:t>WEB</a:t>
            </a:r>
            <a:r>
              <a:rPr lang="ja-JP" altLang="en-US" sz="2600" dirty="0" smtClean="0"/>
              <a:t>ブラウザ上で作業を完結</a:t>
            </a:r>
            <a:r>
              <a:rPr lang="ja-JP" altLang="en-US" sz="2600" dirty="0" smtClean="0"/>
              <a:t>できる．</a:t>
            </a:r>
            <a:endParaRPr lang="en-US" altLang="ja-JP" sz="2600" dirty="0" smtClean="0"/>
          </a:p>
          <a:p>
            <a:pPr algn="just"/>
            <a:r>
              <a:rPr lang="ja-JP" altLang="en-US" sz="2600" dirty="0" smtClean="0"/>
              <a:t>問題</a:t>
            </a:r>
            <a:r>
              <a:rPr lang="ja-JP" altLang="en-US" sz="2600" dirty="0" smtClean="0"/>
              <a:t>文やヒントなどを充実</a:t>
            </a:r>
            <a:r>
              <a:rPr lang="ja-JP" altLang="en-US" sz="2600" dirty="0" smtClean="0"/>
              <a:t>させて，学習者の効率的な論理的</a:t>
            </a:r>
            <a:r>
              <a:rPr lang="ja-JP" altLang="en-US" sz="2600" dirty="0" smtClean="0"/>
              <a:t>思考を</a:t>
            </a:r>
            <a:r>
              <a:rPr lang="ja-JP" altLang="en-US" sz="2600" dirty="0" smtClean="0"/>
              <a:t>養う．</a:t>
            </a:r>
            <a:endParaRPr lang="en-US" altLang="ja-JP" sz="2600" dirty="0" smtClean="0"/>
          </a:p>
          <a:p>
            <a:pPr algn="just"/>
            <a:r>
              <a:rPr lang="ja-JP" altLang="en-US" sz="2600" dirty="0"/>
              <a:t>プログラムの構文を覚えるために，穴埋め問題などを利用</a:t>
            </a:r>
            <a:r>
              <a:rPr lang="ja-JP" altLang="en-US" sz="2600" dirty="0" smtClean="0"/>
              <a:t>し，より</a:t>
            </a:r>
            <a:r>
              <a:rPr lang="ja-JP" altLang="en-US" sz="2600" dirty="0"/>
              <a:t>プログラミングにユーザが慣れていける環境を</a:t>
            </a:r>
            <a:r>
              <a:rPr lang="ja-JP" altLang="en-US" sz="2600" dirty="0" smtClean="0"/>
              <a:t>提案．</a:t>
            </a:r>
            <a:endParaRPr lang="en-US" altLang="ja-JP" sz="2600" dirty="0"/>
          </a:p>
          <a:p>
            <a:pPr algn="just"/>
            <a:r>
              <a:rPr lang="en-US" altLang="ja-JP" sz="2600" dirty="0" err="1" smtClean="0"/>
              <a:t>Blockly</a:t>
            </a:r>
            <a:r>
              <a:rPr lang="ja-JP" altLang="en-US" sz="2600" dirty="0" smtClean="0"/>
              <a:t>によるコードジェネレート機能を利用</a:t>
            </a:r>
            <a:r>
              <a:rPr lang="ja-JP" altLang="en-US" sz="2600" dirty="0" smtClean="0"/>
              <a:t>し，プログラミング</a:t>
            </a:r>
            <a:r>
              <a:rPr lang="ja-JP" altLang="en-US" sz="2600" dirty="0" smtClean="0"/>
              <a:t>言語の</a:t>
            </a:r>
            <a:r>
              <a:rPr lang="ja-JP" altLang="en-US" sz="2600" dirty="0" smtClean="0"/>
              <a:t>構文への</a:t>
            </a:r>
            <a:r>
              <a:rPr lang="ja-JP" altLang="en-US" sz="2600" dirty="0" smtClean="0"/>
              <a:t>理解を深められるシステムを</a:t>
            </a:r>
            <a:r>
              <a:rPr lang="ja-JP" altLang="en-US" sz="2600" dirty="0" smtClean="0"/>
              <a:t>提案．</a:t>
            </a:r>
            <a:endParaRPr lang="en-US" altLang="ja-JP" sz="2600" dirty="0"/>
          </a:p>
          <a:p>
            <a:pPr algn="just"/>
            <a:endParaRPr kumimoji="1" lang="ja-JP" altLang="en-US" sz="26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10</a:t>
            </a:fld>
            <a:endParaRPr kumimoji="1" lang="ja-JP" altLang="en-US" dirty="0"/>
          </a:p>
        </p:txBody>
      </p:sp>
    </p:spTree>
    <p:extLst>
      <p:ext uri="{BB962C8B-B14F-4D97-AF65-F5344CB8AC3E}">
        <p14:creationId xmlns:p14="http://schemas.microsoft.com/office/powerpoint/2010/main" val="1724661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a:xfrm>
            <a:off x="628650" y="1825625"/>
            <a:ext cx="7886700" cy="3583137"/>
          </a:xfrm>
        </p:spPr>
        <p:txBody>
          <a:bodyPr>
            <a:normAutofit/>
          </a:bodyPr>
          <a:lstStyle/>
          <a:p>
            <a:pPr algn="just"/>
            <a:r>
              <a:rPr lang="ja-JP" altLang="en-US" dirty="0" smtClean="0"/>
              <a:t>学習者が教科書</a:t>
            </a:r>
            <a:r>
              <a:rPr lang="ja-JP" altLang="en-US" dirty="0"/>
              <a:t>を読み進めるだけ</a:t>
            </a:r>
            <a:r>
              <a:rPr lang="ja-JP" altLang="en-US" dirty="0" smtClean="0"/>
              <a:t>ではなく，</a:t>
            </a:r>
            <a:r>
              <a:rPr lang="ja-JP" altLang="en-US" dirty="0" smtClean="0"/>
              <a:t>プログラミングに実際に触れる</a:t>
            </a:r>
            <a:r>
              <a:rPr lang="ja-JP" altLang="en-US" dirty="0"/>
              <a:t>ことで，論理的思考を身に</a:t>
            </a:r>
            <a:r>
              <a:rPr lang="ja-JP" altLang="en-US" dirty="0" smtClean="0"/>
              <a:t>着けられる環境</a:t>
            </a:r>
            <a:r>
              <a:rPr lang="ja-JP" altLang="en-US" dirty="0"/>
              <a:t>を</a:t>
            </a:r>
            <a:r>
              <a:rPr lang="ja-JP" altLang="en-US" dirty="0" smtClean="0"/>
              <a:t>作成したいと</a:t>
            </a:r>
            <a:r>
              <a:rPr lang="ja-JP" altLang="en-US" dirty="0"/>
              <a:t>考えた</a:t>
            </a:r>
            <a:r>
              <a:rPr lang="ja-JP" altLang="en-US" dirty="0" smtClean="0"/>
              <a:t>．</a:t>
            </a:r>
            <a:endParaRPr lang="en-US" altLang="ja-JP" dirty="0" smtClean="0"/>
          </a:p>
          <a:p>
            <a:pPr algn="just"/>
            <a:r>
              <a:rPr lang="ja-JP" altLang="en-US" dirty="0" smtClean="0"/>
              <a:t>ブロックプログラミング</a:t>
            </a:r>
            <a:r>
              <a:rPr lang="ja-JP" altLang="en-US" dirty="0" smtClean="0"/>
              <a:t>を用いることで，</a:t>
            </a:r>
            <a:r>
              <a:rPr lang="ja-JP" altLang="en-US" dirty="0" smtClean="0"/>
              <a:t>学習</a:t>
            </a:r>
            <a:r>
              <a:rPr lang="ja-JP" altLang="en-US" dirty="0" smtClean="0"/>
              <a:t>の初期</a:t>
            </a:r>
            <a:r>
              <a:rPr lang="ja-JP" altLang="en-US" dirty="0" smtClean="0"/>
              <a:t>段階で</a:t>
            </a:r>
            <a:r>
              <a:rPr lang="ja-JP" altLang="en-US" dirty="0" smtClean="0"/>
              <a:t>プログラム言語の構文</a:t>
            </a:r>
            <a:r>
              <a:rPr lang="ja-JP" altLang="en-US" dirty="0"/>
              <a:t>への</a:t>
            </a:r>
            <a:r>
              <a:rPr lang="ja-JP" altLang="en-US" dirty="0" smtClean="0"/>
              <a:t>理解が浅い状態でもコードの実行が可能である．</a:t>
            </a:r>
            <a:endParaRPr lang="en-US" altLang="ja-JP" dirty="0" smtClean="0"/>
          </a:p>
          <a:p>
            <a:pPr algn="just"/>
            <a:r>
              <a:rPr lang="en-US" altLang="ja-JP" dirty="0" err="1" smtClean="0"/>
              <a:t>Blockly</a:t>
            </a:r>
            <a:r>
              <a:rPr lang="ja-JP" altLang="en-US" dirty="0" smtClean="0"/>
              <a:t>の</a:t>
            </a:r>
            <a:r>
              <a:rPr lang="ja-JP" altLang="en-US" dirty="0"/>
              <a:t>コードジェネレート機能を</a:t>
            </a:r>
            <a:r>
              <a:rPr lang="ja-JP" altLang="en-US" dirty="0" smtClean="0"/>
              <a:t>用いることで，</a:t>
            </a:r>
            <a:r>
              <a:rPr lang="ja-JP" altLang="en-US" dirty="0"/>
              <a:t>プログラム</a:t>
            </a:r>
            <a:r>
              <a:rPr lang="ja-JP" altLang="en-US" dirty="0" smtClean="0"/>
              <a:t>の構文への理解につながる．</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pPr algn="just"/>
            <a:r>
              <a:rPr lang="ja-JP" altLang="en-US" dirty="0"/>
              <a:t>論理的</a:t>
            </a:r>
            <a:r>
              <a:rPr lang="ja-JP" altLang="en-US" dirty="0" smtClean="0"/>
              <a:t>思考に関連</a:t>
            </a:r>
            <a:endParaRPr lang="en-US" altLang="ja-JP" dirty="0" smtClean="0"/>
          </a:p>
          <a:p>
            <a:pPr lvl="1" algn="just"/>
            <a:r>
              <a:rPr lang="en-US" altLang="ja-JP" dirty="0" smtClean="0"/>
              <a:t>[</a:t>
            </a:r>
            <a:r>
              <a:rPr lang="ja-JP" altLang="en-US" dirty="0"/>
              <a:t>溝上</a:t>
            </a:r>
            <a:r>
              <a:rPr lang="en-US" altLang="ja-JP" dirty="0" smtClean="0"/>
              <a:t>2021</a:t>
            </a:r>
            <a:r>
              <a:rPr lang="en-US" altLang="ja-JP" dirty="0" smtClean="0"/>
              <a:t>]</a:t>
            </a:r>
            <a:r>
              <a:rPr lang="ja-JP" altLang="en-US" dirty="0" smtClean="0"/>
              <a:t>溝上 大樹</a:t>
            </a:r>
            <a:r>
              <a:rPr lang="ja-JP" altLang="en-US" dirty="0" smtClean="0"/>
              <a:t>「論理的</a:t>
            </a:r>
            <a:r>
              <a:rPr lang="ja-JP" altLang="en-US" dirty="0"/>
              <a:t>思考力を育成する国語科授業の</a:t>
            </a:r>
            <a:r>
              <a:rPr lang="ja-JP" altLang="en-US" dirty="0" smtClean="0"/>
              <a:t>検証」</a:t>
            </a:r>
            <a:endParaRPr lang="en-US" altLang="ja-JP" dirty="0" smtClean="0">
              <a:latin typeface="+mn-ea"/>
            </a:endParaRPr>
          </a:p>
          <a:p>
            <a:pPr lvl="1" algn="just"/>
            <a:r>
              <a:rPr lang="en-US" altLang="ja-JP" dirty="0" smtClean="0">
                <a:latin typeface="+mn-ea"/>
              </a:rPr>
              <a:t>[</a:t>
            </a:r>
            <a:r>
              <a:rPr lang="ja-JP" altLang="en-US" dirty="0">
                <a:latin typeface="+mn-ea"/>
              </a:rPr>
              <a:t>道田</a:t>
            </a:r>
            <a:r>
              <a:rPr lang="en-US" altLang="ja-JP" dirty="0" smtClean="0">
                <a:latin typeface="+mn-ea"/>
              </a:rPr>
              <a:t>2003</a:t>
            </a:r>
            <a:r>
              <a:rPr lang="en-US" altLang="ja-JP" dirty="0" smtClean="0">
                <a:latin typeface="+mn-ea"/>
              </a:rPr>
              <a:t>]</a:t>
            </a:r>
            <a:r>
              <a:rPr lang="ja-JP" altLang="en-US" dirty="0" smtClean="0">
                <a:latin typeface="+mn-ea"/>
              </a:rPr>
              <a:t>道田</a:t>
            </a:r>
            <a:r>
              <a:rPr lang="en-US" altLang="ja-JP" dirty="0">
                <a:latin typeface="+mn-ea"/>
              </a:rPr>
              <a:t> </a:t>
            </a:r>
            <a:r>
              <a:rPr lang="ja-JP" altLang="en-US" dirty="0" smtClean="0">
                <a:latin typeface="+mn-ea"/>
              </a:rPr>
              <a:t>泰司「論理的</a:t>
            </a:r>
            <a:r>
              <a:rPr lang="ja-JP" altLang="en-US" dirty="0">
                <a:latin typeface="+mn-ea"/>
              </a:rPr>
              <a:t>思考とは何か</a:t>
            </a:r>
            <a:r>
              <a:rPr lang="en-US" altLang="ja-JP" dirty="0" smtClean="0">
                <a:latin typeface="+mn-ea"/>
              </a:rPr>
              <a:t>?</a:t>
            </a:r>
            <a:r>
              <a:rPr lang="ja-JP" altLang="en-US" dirty="0" smtClean="0">
                <a:latin typeface="+mn-ea"/>
              </a:rPr>
              <a:t>」</a:t>
            </a:r>
            <a:endParaRPr lang="en-US" altLang="ja-JP" dirty="0" smtClean="0">
              <a:latin typeface="+mn-ea"/>
            </a:endParaRPr>
          </a:p>
          <a:p>
            <a:pPr lvl="1" algn="just"/>
            <a:endParaRPr lang="en-US" altLang="ja-JP" dirty="0" smtClean="0">
              <a:latin typeface="+mn-ea"/>
            </a:endParaRPr>
          </a:p>
          <a:p>
            <a:pPr algn="just"/>
            <a:r>
              <a:rPr lang="ja-JP" altLang="en-US" dirty="0" smtClean="0">
                <a:latin typeface="+mn-ea"/>
              </a:rPr>
              <a:t>　プログラミング教育に関連</a:t>
            </a:r>
            <a:endParaRPr lang="en-US" altLang="ja-JP" dirty="0" smtClean="0">
              <a:latin typeface="+mn-ea"/>
            </a:endParaRPr>
          </a:p>
          <a:p>
            <a:pPr lvl="1" algn="just"/>
            <a:r>
              <a:rPr lang="en-US" altLang="ja-JP" dirty="0" smtClean="0">
                <a:latin typeface="+mn-ea"/>
              </a:rPr>
              <a:t>[</a:t>
            </a:r>
            <a:r>
              <a:rPr lang="ja-JP" altLang="en-US" dirty="0">
                <a:latin typeface="+mn-ea"/>
              </a:rPr>
              <a:t>伊永</a:t>
            </a:r>
            <a:r>
              <a:rPr lang="en-US" altLang="ja-JP" dirty="0" smtClean="0">
                <a:latin typeface="+mn-ea"/>
              </a:rPr>
              <a:t>2011</a:t>
            </a:r>
            <a:r>
              <a:rPr lang="en-US" altLang="ja-JP" dirty="0" smtClean="0">
                <a:latin typeface="+mn-ea"/>
              </a:rPr>
              <a:t>]</a:t>
            </a:r>
            <a:r>
              <a:rPr lang="ja-JP" altLang="en-US" dirty="0">
                <a:latin typeface="+mn-ea"/>
              </a:rPr>
              <a:t>伊永 </a:t>
            </a:r>
            <a:r>
              <a:rPr lang="ja-JP" altLang="en-US" dirty="0" smtClean="0">
                <a:latin typeface="+mn-ea"/>
              </a:rPr>
              <a:t>洋輔「</a:t>
            </a:r>
            <a:r>
              <a:rPr lang="en-US" altLang="ja-JP" dirty="0" smtClean="0">
                <a:latin typeface="+mn-ea"/>
              </a:rPr>
              <a:t>Java</a:t>
            </a:r>
            <a:r>
              <a:rPr lang="ja-JP" altLang="en-US" dirty="0" smtClean="0">
                <a:latin typeface="+mn-ea"/>
              </a:rPr>
              <a:t>プログラミング</a:t>
            </a:r>
            <a:r>
              <a:rPr lang="ja-JP" altLang="en-US" dirty="0">
                <a:latin typeface="+mn-ea"/>
              </a:rPr>
              <a:t>の予約語学習のためのオンライン穴埋め問題機能の</a:t>
            </a:r>
            <a:r>
              <a:rPr lang="ja-JP" altLang="en-US" dirty="0" smtClean="0">
                <a:latin typeface="+mn-ea"/>
              </a:rPr>
              <a:t>実装」</a:t>
            </a:r>
            <a:endParaRPr kumimoji="1" lang="en-US" altLang="ja-JP" dirty="0">
              <a:latin typeface="+mn-ea"/>
            </a:endParaRPr>
          </a:p>
          <a:p>
            <a:pPr lvl="1" algn="just"/>
            <a:r>
              <a:rPr lang="en-US" altLang="ja-JP" dirty="0" smtClean="0">
                <a:latin typeface="+mn-ea"/>
              </a:rPr>
              <a:t>[</a:t>
            </a:r>
            <a:r>
              <a:rPr lang="zh-TW" altLang="en-US" dirty="0">
                <a:latin typeface="ＭＳ Ｐゴシック" panose="020B0600070205080204" pitchFamily="50" charset="-128"/>
                <a:ea typeface="ＭＳ Ｐゴシック" panose="020B0600070205080204" pitchFamily="50" charset="-128"/>
              </a:rPr>
              <a:t>森</a:t>
            </a:r>
            <a:r>
              <a:rPr lang="en-US" altLang="ja-JP" dirty="0" smtClean="0">
                <a:latin typeface="+mn-ea"/>
              </a:rPr>
              <a:t>2011</a:t>
            </a:r>
            <a:r>
              <a:rPr lang="en-US" altLang="ja-JP" dirty="0" smtClean="0">
                <a:latin typeface="+mn-ea"/>
              </a:rPr>
              <a:t>]</a:t>
            </a:r>
            <a:r>
              <a:rPr lang="zh-TW" altLang="en-US" dirty="0">
                <a:latin typeface="ＭＳ Ｐゴシック" panose="020B0600070205080204" pitchFamily="50" charset="-128"/>
                <a:ea typeface="ＭＳ Ｐゴシック" panose="020B0600070205080204" pitchFamily="50" charset="-128"/>
              </a:rPr>
              <a:t>森 秀樹</a:t>
            </a:r>
            <a:r>
              <a:rPr lang="ja-JP" altLang="en-US" dirty="0" smtClean="0">
                <a:latin typeface="+mn-ea"/>
              </a:rPr>
              <a:t>「</a:t>
            </a:r>
            <a:r>
              <a:rPr lang="en-US" altLang="ja-JP" dirty="0" smtClean="0">
                <a:latin typeface="+mn-ea"/>
              </a:rPr>
              <a:t>Scratch</a:t>
            </a:r>
            <a:r>
              <a:rPr lang="ja-JP" altLang="en-US" dirty="0">
                <a:latin typeface="+mn-ea"/>
              </a:rPr>
              <a:t>を</a:t>
            </a:r>
            <a:r>
              <a:rPr lang="ja-JP" altLang="en-US" dirty="0" smtClean="0">
                <a:latin typeface="+mn-ea"/>
              </a:rPr>
              <a:t>用いた小学校</a:t>
            </a:r>
            <a:r>
              <a:rPr lang="ja-JP" altLang="en-US" dirty="0" smtClean="0">
                <a:latin typeface="+mn-ea"/>
              </a:rPr>
              <a:t>プログラミング</a:t>
            </a:r>
            <a:r>
              <a:rPr lang="ja-JP" altLang="en-US" dirty="0" smtClean="0">
                <a:latin typeface="+mn-ea"/>
              </a:rPr>
              <a:t>授業の実践」</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dirty="0"/>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847851"/>
            <a:ext cx="7886700" cy="4095749"/>
          </a:xfrm>
        </p:spPr>
        <p:txBody>
          <a:bodyPr>
            <a:normAutofit/>
          </a:bodyPr>
          <a:lstStyle/>
          <a:p>
            <a:pPr algn="just"/>
            <a:r>
              <a:rPr lang="ja-JP" altLang="en-US" dirty="0" smtClean="0"/>
              <a:t>論理的思考がすでに培われていることを前提として問題が提示される教育</a:t>
            </a:r>
            <a:r>
              <a:rPr lang="ja-JP" altLang="en-US" dirty="0" smtClean="0"/>
              <a:t>環境となって</a:t>
            </a:r>
            <a:r>
              <a:rPr lang="ja-JP" altLang="en-US" dirty="0"/>
              <a:t>いる．</a:t>
            </a:r>
            <a:endParaRPr lang="en-US" altLang="ja-JP" dirty="0"/>
          </a:p>
          <a:p>
            <a:pPr lvl="1" algn="just">
              <a:buFont typeface="Wingdings" panose="05000000000000000000" pitchFamily="2" charset="2"/>
              <a:buChar char="Ø"/>
            </a:pPr>
            <a:r>
              <a:rPr lang="ja-JP" altLang="en-US" dirty="0" smtClean="0"/>
              <a:t>学習者</a:t>
            </a:r>
            <a:r>
              <a:rPr lang="ja-JP" altLang="en-US" dirty="0" smtClean="0"/>
              <a:t>が論理的な思考をもって問題文を読み取ることが</a:t>
            </a:r>
            <a:r>
              <a:rPr lang="ja-JP" altLang="en-US" dirty="0" smtClean="0"/>
              <a:t>できる必要</a:t>
            </a:r>
            <a:r>
              <a:rPr lang="ja-JP" altLang="en-US" dirty="0" smtClean="0"/>
              <a:t>がある</a:t>
            </a:r>
            <a:r>
              <a:rPr lang="ja-JP" altLang="en-US" dirty="0" smtClean="0"/>
              <a:t>．</a:t>
            </a:r>
            <a:endParaRPr lang="en-US" altLang="ja-JP" dirty="0" smtClean="0"/>
          </a:p>
          <a:p>
            <a:pPr algn="just"/>
            <a:r>
              <a:rPr lang="ja-JP" altLang="en-US" dirty="0" smtClean="0"/>
              <a:t>プログラミング言語における構文を理解するには，コーディング経験も重要</a:t>
            </a:r>
            <a:endParaRPr lang="en-US" altLang="ja-JP" dirty="0" smtClean="0"/>
          </a:p>
          <a:p>
            <a:pPr lvl="1" algn="just">
              <a:buFont typeface="Wingdings" panose="05000000000000000000" pitchFamily="2" charset="2"/>
              <a:buChar char="Ø"/>
            </a:pPr>
            <a:r>
              <a:rPr lang="en-US" altLang="ja-JP" dirty="0" err="1"/>
              <a:t>Blockly</a:t>
            </a:r>
            <a:r>
              <a:rPr lang="ja-JP" altLang="en-US" dirty="0"/>
              <a:t>によって生成されたコードを見るだけではなく</a:t>
            </a:r>
            <a:r>
              <a:rPr lang="en-US" altLang="ja-JP" dirty="0"/>
              <a:t>,</a:t>
            </a:r>
            <a:r>
              <a:rPr lang="ja-JP" altLang="en-US" dirty="0"/>
              <a:t>実際に学習者がコーディングする環境でないと，プログラミング言語の構文への理解の定着にはつながらない</a:t>
            </a:r>
            <a:r>
              <a:rPr lang="ja-JP" altLang="en-US" dirty="0" smtClean="0"/>
              <a:t>．</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dirty="0"/>
          </a:p>
        </p:txBody>
      </p:sp>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コードジェネレート</a:t>
            </a:r>
            <a:r>
              <a:rPr lang="ja-JP" altLang="en-US" dirty="0" smtClean="0"/>
              <a:t>機能</a:t>
            </a:r>
            <a:endParaRPr kumimoji="1" lang="ja-JP" altLang="en-US" dirty="0"/>
          </a:p>
        </p:txBody>
      </p:sp>
      <p:sp>
        <p:nvSpPr>
          <p:cNvPr id="3" name="コンテンツ プレースホルダー 2"/>
          <p:cNvSpPr>
            <a:spLocks noGrp="1"/>
          </p:cNvSpPr>
          <p:nvPr>
            <p:ph idx="1"/>
          </p:nvPr>
        </p:nvSpPr>
        <p:spPr>
          <a:xfrm>
            <a:off x="628650" y="1825625"/>
            <a:ext cx="7886700" cy="2496209"/>
          </a:xfrm>
        </p:spPr>
        <p:txBody>
          <a:bodyPr>
            <a:normAutofit/>
          </a:bodyPr>
          <a:lstStyle/>
          <a:p>
            <a:pPr algn="just"/>
            <a:r>
              <a:rPr kumimoji="1" lang="ja-JP" altLang="en-US" sz="2400" dirty="0" smtClean="0"/>
              <a:t>本研究では</a:t>
            </a:r>
            <a:r>
              <a:rPr lang="ja-JP" altLang="en-US" sz="2400" dirty="0" smtClean="0"/>
              <a:t>，</a:t>
            </a:r>
            <a:r>
              <a:rPr lang="en-US" altLang="ja-JP" sz="2400" dirty="0" err="1" smtClean="0"/>
              <a:t>Blockly</a:t>
            </a:r>
            <a:r>
              <a:rPr lang="ja-JP" altLang="en-US" sz="2400" dirty="0" smtClean="0"/>
              <a:t>を</a:t>
            </a:r>
            <a:r>
              <a:rPr lang="ja-JP" altLang="en-US" sz="2400" dirty="0" smtClean="0"/>
              <a:t>利用</a:t>
            </a:r>
            <a:r>
              <a:rPr lang="ja-JP" altLang="en-US" sz="2400" dirty="0"/>
              <a:t>する．</a:t>
            </a:r>
            <a:endParaRPr lang="en-US" altLang="ja-JP" sz="2400" dirty="0" smtClean="0"/>
          </a:p>
          <a:p>
            <a:pPr algn="just"/>
            <a:r>
              <a:rPr kumimoji="1" lang="en-US" altLang="ja-JP" sz="2400" dirty="0" err="1" smtClean="0"/>
              <a:t>Blockly</a:t>
            </a:r>
            <a:r>
              <a:rPr kumimoji="1" lang="ja-JP" altLang="en-US" sz="2400" dirty="0" smtClean="0"/>
              <a:t>には</a:t>
            </a:r>
            <a:r>
              <a:rPr kumimoji="1" lang="ja-JP" altLang="en-US" sz="2400" dirty="0" smtClean="0"/>
              <a:t>、作成したブロック</a:t>
            </a:r>
            <a:r>
              <a:rPr lang="ja-JP" altLang="en-US" sz="2400" dirty="0" smtClean="0"/>
              <a:t>から</a:t>
            </a:r>
            <a:r>
              <a:rPr kumimoji="1" lang="ja-JP" altLang="en-US" sz="2400" dirty="0" smtClean="0"/>
              <a:t>構文的</a:t>
            </a:r>
            <a:r>
              <a:rPr kumimoji="1" lang="ja-JP" altLang="en-US" sz="2400" dirty="0" smtClean="0"/>
              <a:t>に正しいコード</a:t>
            </a:r>
            <a:r>
              <a:rPr kumimoji="1" lang="ja-JP" altLang="en-US" sz="2400" dirty="0" smtClean="0"/>
              <a:t>を生成</a:t>
            </a:r>
            <a:r>
              <a:rPr kumimoji="1" lang="ja-JP" altLang="en-US" sz="2400" dirty="0" smtClean="0"/>
              <a:t>する</a:t>
            </a:r>
            <a:r>
              <a:rPr lang="ja-JP" altLang="en-US" sz="2400" dirty="0" smtClean="0"/>
              <a:t>機能が</a:t>
            </a:r>
            <a:r>
              <a:rPr lang="ja-JP" altLang="en-US" sz="2400" dirty="0" smtClean="0"/>
              <a:t>あり，</a:t>
            </a:r>
            <a:r>
              <a:rPr lang="ja-JP" altLang="en-US" sz="2400" dirty="0" smtClean="0"/>
              <a:t>この</a:t>
            </a:r>
            <a:r>
              <a:rPr lang="ja-JP" altLang="en-US" sz="2400" dirty="0"/>
              <a:t>機能をコードジェネレート機能と本研究では呼ぶ</a:t>
            </a:r>
            <a:r>
              <a:rPr lang="ja-JP" altLang="en-US" sz="2400" dirty="0" smtClean="0"/>
              <a:t>．</a:t>
            </a:r>
            <a:r>
              <a:rPr lang="ja-JP" altLang="en-US" sz="2400" dirty="0" smtClean="0"/>
              <a:t>この</a:t>
            </a:r>
            <a:r>
              <a:rPr lang="ja-JP" altLang="en-US" sz="2400" dirty="0" smtClean="0"/>
              <a:t>機能を用いること</a:t>
            </a:r>
            <a:r>
              <a:rPr lang="ja-JP" altLang="en-US" sz="2400" dirty="0"/>
              <a:t>で，学習者</a:t>
            </a:r>
            <a:r>
              <a:rPr lang="ja-JP" altLang="en-US" sz="2400" dirty="0" smtClean="0"/>
              <a:t>はプログラミング言語の構文を学習</a:t>
            </a:r>
            <a:r>
              <a:rPr lang="ja-JP" altLang="en-US" sz="2400" dirty="0"/>
              <a:t>することが</a:t>
            </a:r>
            <a:r>
              <a:rPr lang="ja-JP" altLang="en-US" sz="2400" dirty="0" smtClean="0"/>
              <a:t>できる．</a:t>
            </a:r>
            <a:endParaRPr lang="en-US" altLang="ja-JP" sz="2400"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dirty="0"/>
          </a:p>
        </p:txBody>
      </p:sp>
      <p:pic>
        <p:nvPicPr>
          <p:cNvPr id="5" name="コンテンツ プレースホルダー 4"/>
          <p:cNvPicPr>
            <a:picLocks noChangeAspect="1"/>
          </p:cNvPicPr>
          <p:nvPr/>
        </p:nvPicPr>
        <p:blipFill>
          <a:blip r:embed="rId2"/>
          <a:stretch>
            <a:fillRect/>
          </a:stretch>
        </p:blipFill>
        <p:spPr>
          <a:xfrm>
            <a:off x="2065487" y="3922261"/>
            <a:ext cx="5013025" cy="2616652"/>
          </a:xfrm>
          <a:prstGeom prst="rect">
            <a:avLst/>
          </a:prstGeom>
        </p:spPr>
      </p:pic>
      <p:sp>
        <p:nvSpPr>
          <p:cNvPr id="6" name="テキスト ボックス 5"/>
          <p:cNvSpPr txBox="1"/>
          <p:nvPr/>
        </p:nvSpPr>
        <p:spPr>
          <a:xfrm>
            <a:off x="2795194" y="6538913"/>
            <a:ext cx="3832588" cy="369332"/>
          </a:xfrm>
          <a:prstGeom prst="rect">
            <a:avLst/>
          </a:prstGeom>
          <a:noFill/>
        </p:spPr>
        <p:txBody>
          <a:bodyPr wrap="none" rtlCol="0">
            <a:spAutoFit/>
          </a:bodyPr>
          <a:lstStyle/>
          <a:p>
            <a:r>
              <a:rPr lang="en-US" altLang="ja-JP" dirty="0"/>
              <a:t>https://developers.google.com/blockly</a:t>
            </a:r>
            <a:endParaRPr kumimoji="1" lang="ja-JP" altLang="en-US" dirty="0"/>
          </a:p>
        </p:txBody>
      </p:sp>
    </p:spTree>
    <p:extLst>
      <p:ext uri="{BB962C8B-B14F-4D97-AF65-F5344CB8AC3E}">
        <p14:creationId xmlns:p14="http://schemas.microsoft.com/office/powerpoint/2010/main" val="4224668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pPr marL="0" indent="0" algn="just">
              <a:buNone/>
            </a:pPr>
            <a:r>
              <a:rPr kumimoji="1" lang="ja-JP" altLang="en-US" dirty="0" smtClean="0"/>
              <a:t>本研究の目的は</a:t>
            </a:r>
            <a:r>
              <a:rPr lang="ja-JP" altLang="en-US" dirty="0" smtClean="0"/>
              <a:t>，以下の通りである．</a:t>
            </a:r>
            <a:endParaRPr lang="en-US" altLang="ja-JP" dirty="0" smtClean="0"/>
          </a:p>
          <a:p>
            <a:pPr algn="just"/>
            <a:r>
              <a:rPr lang="ja-JP" altLang="en-US" dirty="0"/>
              <a:t>学習者</a:t>
            </a:r>
            <a:r>
              <a:rPr kumimoji="1" lang="ja-JP" altLang="en-US" dirty="0" smtClean="0"/>
              <a:t>向け</a:t>
            </a:r>
            <a:r>
              <a:rPr kumimoji="1" lang="ja-JP" altLang="en-US" dirty="0" smtClean="0"/>
              <a:t>に論理的思考を身に着けるための学習支援として</a:t>
            </a:r>
            <a:r>
              <a:rPr lang="ja-JP" altLang="en-US" dirty="0"/>
              <a:t>，</a:t>
            </a:r>
            <a:r>
              <a:rPr kumimoji="1" lang="ja-JP" altLang="en-US" dirty="0" smtClean="0"/>
              <a:t>ブロックプログラミングを</a:t>
            </a:r>
            <a:r>
              <a:rPr kumimoji="1" lang="ja-JP" altLang="en-US" dirty="0" smtClean="0"/>
              <a:t>利用</a:t>
            </a:r>
            <a:r>
              <a:rPr lang="ja-JP" altLang="en-US" dirty="0"/>
              <a:t>すること</a:t>
            </a:r>
            <a:r>
              <a:rPr lang="ja-JP" altLang="en-US" dirty="0" smtClean="0"/>
              <a:t>で，視覚的に</a:t>
            </a:r>
            <a:r>
              <a:rPr kumimoji="1" lang="ja-JP" altLang="en-US" dirty="0" smtClean="0"/>
              <a:t>理解が</a:t>
            </a:r>
            <a:r>
              <a:rPr kumimoji="1" lang="ja-JP" altLang="en-US" dirty="0" smtClean="0"/>
              <a:t>できる環境を</a:t>
            </a:r>
            <a:r>
              <a:rPr kumimoji="1" lang="ja-JP" altLang="en-US" dirty="0" smtClean="0"/>
              <a:t>作成．</a:t>
            </a:r>
            <a:endParaRPr lang="en-US" altLang="ja-JP" dirty="0" smtClean="0"/>
          </a:p>
          <a:p>
            <a:pPr algn="just"/>
            <a:r>
              <a:rPr kumimoji="1" lang="ja-JP" altLang="en-US" dirty="0" smtClean="0"/>
              <a:t>構文的に正しいコードに触れることで，コーディングへの理解を深める．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dirty="0"/>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sp>
        <p:nvSpPr>
          <p:cNvPr id="6" name="正方形/長方形 5"/>
          <p:cNvSpPr/>
          <p:nvPr/>
        </p:nvSpPr>
        <p:spPr>
          <a:xfrm>
            <a:off x="481443" y="1880436"/>
            <a:ext cx="3337600" cy="3981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7" name="テキスト ボックス 6"/>
          <p:cNvSpPr txBox="1"/>
          <p:nvPr/>
        </p:nvSpPr>
        <p:spPr>
          <a:xfrm>
            <a:off x="1350227" y="6051633"/>
            <a:ext cx="1564518" cy="369332"/>
          </a:xfrm>
          <a:prstGeom prst="rect">
            <a:avLst/>
          </a:prstGeom>
          <a:noFill/>
        </p:spPr>
        <p:txBody>
          <a:bodyPr wrap="square" rtlCol="0">
            <a:spAutoFit/>
          </a:bodyPr>
          <a:lstStyle/>
          <a:p>
            <a:r>
              <a:rPr kumimoji="1" lang="en-US" altLang="ja-JP" dirty="0" smtClean="0"/>
              <a:t>WEB</a:t>
            </a:r>
            <a:r>
              <a:rPr kumimoji="1" lang="ja-JP" altLang="en-US" dirty="0" smtClean="0"/>
              <a:t>ブラウザ</a:t>
            </a:r>
            <a:endParaRPr kumimoji="1" lang="ja-JP" altLang="en-US" dirty="0"/>
          </a:p>
        </p:txBody>
      </p:sp>
      <p:sp>
        <p:nvSpPr>
          <p:cNvPr id="8" name="テキスト ボックス 7"/>
          <p:cNvSpPr txBox="1"/>
          <p:nvPr/>
        </p:nvSpPr>
        <p:spPr>
          <a:xfrm>
            <a:off x="6008559" y="6057770"/>
            <a:ext cx="963661" cy="366092"/>
          </a:xfrm>
          <a:prstGeom prst="rect">
            <a:avLst/>
          </a:prstGeom>
          <a:noFill/>
        </p:spPr>
        <p:txBody>
          <a:bodyPr wrap="square" rtlCol="0">
            <a:spAutoFit/>
          </a:bodyPr>
          <a:lstStyle/>
          <a:p>
            <a:r>
              <a:rPr kumimoji="1" lang="ja-JP" altLang="en-US" dirty="0" smtClean="0"/>
              <a:t>サーバ</a:t>
            </a:r>
            <a:endParaRPr kumimoji="1" lang="ja-JP" altLang="en-US" dirty="0"/>
          </a:p>
        </p:txBody>
      </p:sp>
      <p:sp>
        <p:nvSpPr>
          <p:cNvPr id="9" name="正方形/長方形 8"/>
          <p:cNvSpPr/>
          <p:nvPr/>
        </p:nvSpPr>
        <p:spPr>
          <a:xfrm>
            <a:off x="4845330" y="1925460"/>
            <a:ext cx="3337600" cy="3981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0" name="正方形/長方形 9"/>
          <p:cNvSpPr/>
          <p:nvPr/>
        </p:nvSpPr>
        <p:spPr>
          <a:xfrm>
            <a:off x="5210176" y="1988555"/>
            <a:ext cx="2584167" cy="915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問題情報を送信</a:t>
            </a:r>
            <a:endParaRPr kumimoji="1" lang="ja-JP" altLang="en-US" dirty="0"/>
          </a:p>
        </p:txBody>
      </p:sp>
      <p:cxnSp>
        <p:nvCxnSpPr>
          <p:cNvPr id="12" name="直線矢印コネクタ 11"/>
          <p:cNvCxnSpPr>
            <a:endCxn id="14" idx="3"/>
          </p:cNvCxnSpPr>
          <p:nvPr/>
        </p:nvCxnSpPr>
        <p:spPr>
          <a:xfrm flipH="1">
            <a:off x="3158773" y="2442412"/>
            <a:ext cx="2041878" cy="3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正方形/長方形 13"/>
          <p:cNvSpPr/>
          <p:nvPr/>
        </p:nvSpPr>
        <p:spPr>
          <a:xfrm>
            <a:off x="1106199" y="2047041"/>
            <a:ext cx="2052574" cy="797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問題を表示</a:t>
            </a:r>
            <a:endParaRPr kumimoji="1" lang="ja-JP" altLang="en-US" dirty="0"/>
          </a:p>
        </p:txBody>
      </p:sp>
      <p:sp>
        <p:nvSpPr>
          <p:cNvPr id="16" name="正方形/長方形 15"/>
          <p:cNvSpPr/>
          <p:nvPr/>
        </p:nvSpPr>
        <p:spPr>
          <a:xfrm>
            <a:off x="1106199" y="3327150"/>
            <a:ext cx="2052574"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ブロック</a:t>
            </a:r>
            <a:endParaRPr kumimoji="1" lang="en-US" altLang="ja-JP" dirty="0" smtClean="0"/>
          </a:p>
          <a:p>
            <a:pPr algn="ctr"/>
            <a:r>
              <a:rPr kumimoji="1" lang="ja-JP" altLang="en-US" dirty="0" smtClean="0"/>
              <a:t>プログラミング</a:t>
            </a:r>
            <a:endParaRPr kumimoji="1" lang="ja-JP" altLang="en-US" dirty="0"/>
          </a:p>
        </p:txBody>
      </p:sp>
      <p:cxnSp>
        <p:nvCxnSpPr>
          <p:cNvPr id="18" name="直線矢印コネクタ 17"/>
          <p:cNvCxnSpPr>
            <a:stCxn id="16" idx="3"/>
            <a:endCxn id="19" idx="1"/>
          </p:cNvCxnSpPr>
          <p:nvPr/>
        </p:nvCxnSpPr>
        <p:spPr>
          <a:xfrm>
            <a:off x="3158773" y="3803943"/>
            <a:ext cx="205140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正方形/長方形 18"/>
          <p:cNvSpPr/>
          <p:nvPr/>
        </p:nvSpPr>
        <p:spPr>
          <a:xfrm>
            <a:off x="5210176" y="3327150"/>
            <a:ext cx="2584167"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ブロックからコード</a:t>
            </a:r>
            <a:r>
              <a:rPr kumimoji="1" lang="ja-JP" altLang="en-US" dirty="0" smtClean="0"/>
              <a:t>に</a:t>
            </a:r>
            <a:endParaRPr kumimoji="1" lang="en-US" altLang="ja-JP" dirty="0" smtClean="0"/>
          </a:p>
          <a:p>
            <a:pPr algn="ctr"/>
            <a:r>
              <a:rPr kumimoji="1" lang="ja-JP" altLang="en-US" dirty="0" smtClean="0"/>
              <a:t>変換</a:t>
            </a:r>
            <a:endParaRPr kumimoji="1" lang="ja-JP" altLang="en-US" dirty="0"/>
          </a:p>
        </p:txBody>
      </p:sp>
      <p:sp>
        <p:nvSpPr>
          <p:cNvPr id="20" name="正方形/長方形 19"/>
          <p:cNvSpPr/>
          <p:nvPr/>
        </p:nvSpPr>
        <p:spPr>
          <a:xfrm>
            <a:off x="5210176" y="4579317"/>
            <a:ext cx="2584167"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問題の正誤</a:t>
            </a:r>
            <a:r>
              <a:rPr kumimoji="1" lang="ja-JP" altLang="en-US" dirty="0" smtClean="0"/>
              <a:t>と</a:t>
            </a:r>
            <a:endParaRPr kumimoji="1" lang="en-US" altLang="ja-JP" dirty="0" smtClean="0"/>
          </a:p>
          <a:p>
            <a:pPr algn="ctr"/>
            <a:r>
              <a:rPr kumimoji="1" lang="ja-JP" altLang="en-US" dirty="0" smtClean="0"/>
              <a:t>作成</a:t>
            </a:r>
            <a:r>
              <a:rPr kumimoji="1" lang="ja-JP" altLang="en-US" dirty="0" smtClean="0"/>
              <a:t>されたコードを送信</a:t>
            </a:r>
            <a:endParaRPr kumimoji="1" lang="ja-JP" altLang="en-US" dirty="0"/>
          </a:p>
        </p:txBody>
      </p:sp>
      <p:cxnSp>
        <p:nvCxnSpPr>
          <p:cNvPr id="25" name="直線矢印コネクタ 24"/>
          <p:cNvCxnSpPr>
            <a:stCxn id="19" idx="2"/>
            <a:endCxn id="20" idx="0"/>
          </p:cNvCxnSpPr>
          <p:nvPr/>
        </p:nvCxnSpPr>
        <p:spPr>
          <a:xfrm>
            <a:off x="6502260" y="4280736"/>
            <a:ext cx="0" cy="2985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p:cNvCxnSpPr>
            <a:stCxn id="14" idx="2"/>
            <a:endCxn id="16" idx="0"/>
          </p:cNvCxnSpPr>
          <p:nvPr/>
        </p:nvCxnSpPr>
        <p:spPr>
          <a:xfrm>
            <a:off x="2132486" y="2844843"/>
            <a:ext cx="0" cy="4823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正方形/長方形 31"/>
          <p:cNvSpPr/>
          <p:nvPr/>
        </p:nvSpPr>
        <p:spPr>
          <a:xfrm>
            <a:off x="4400550" y="238125"/>
            <a:ext cx="4229100" cy="1452564"/>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dirty="0" smtClean="0"/>
              <a:t>学習者</a:t>
            </a:r>
            <a:r>
              <a:rPr kumimoji="1" lang="ja-JP" altLang="en-US" dirty="0" smtClean="0"/>
              <a:t>が問題</a:t>
            </a:r>
            <a:r>
              <a:rPr kumimoji="1" lang="ja-JP" altLang="en-US" dirty="0" smtClean="0"/>
              <a:t>をブロックプログラムで解くと共に，構文的に正しい</a:t>
            </a:r>
            <a:r>
              <a:rPr lang="ja-JP" altLang="en-US" dirty="0" smtClean="0"/>
              <a:t>コードを同時に</a:t>
            </a:r>
            <a:r>
              <a:rPr lang="ja-JP" altLang="en-US" dirty="0" smtClean="0"/>
              <a:t>表示</a:t>
            </a:r>
            <a:r>
              <a:rPr lang="ja-JP" altLang="en-US" dirty="0" smtClean="0"/>
              <a:t>す</a:t>
            </a:r>
            <a:r>
              <a:rPr lang="ja-JP" altLang="en-US" dirty="0" smtClean="0"/>
              <a:t>る</a:t>
            </a:r>
            <a:r>
              <a:rPr lang="ja-JP" altLang="en-US" dirty="0" smtClean="0"/>
              <a:t>ことで，論理的思考とコーディングを養う</a:t>
            </a:r>
            <a:endParaRPr kumimoji="1" lang="en-US" altLang="ja-JP" dirty="0" smtClean="0"/>
          </a:p>
        </p:txBody>
      </p:sp>
      <p:sp>
        <p:nvSpPr>
          <p:cNvPr id="33" name="正方形/長方形 32"/>
          <p:cNvSpPr/>
          <p:nvPr/>
        </p:nvSpPr>
        <p:spPr>
          <a:xfrm>
            <a:off x="1106199" y="4591050"/>
            <a:ext cx="2052574" cy="97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正誤とコード</a:t>
            </a:r>
            <a:r>
              <a:rPr lang="ja-JP" altLang="en-US" dirty="0" smtClean="0"/>
              <a:t>を</a:t>
            </a:r>
            <a:endParaRPr lang="en-US" altLang="ja-JP" dirty="0" smtClean="0"/>
          </a:p>
          <a:p>
            <a:pPr algn="ctr"/>
            <a:r>
              <a:rPr lang="ja-JP" altLang="en-US" dirty="0" smtClean="0"/>
              <a:t>表示</a:t>
            </a:r>
            <a:endParaRPr kumimoji="1" lang="ja-JP" altLang="en-US" dirty="0"/>
          </a:p>
        </p:txBody>
      </p:sp>
      <p:cxnSp>
        <p:nvCxnSpPr>
          <p:cNvPr id="37" name="直線矢印コネクタ 36"/>
          <p:cNvCxnSpPr>
            <a:stCxn id="20" idx="1"/>
            <a:endCxn id="33" idx="3"/>
          </p:cNvCxnSpPr>
          <p:nvPr/>
        </p:nvCxnSpPr>
        <p:spPr>
          <a:xfrm flipH="1">
            <a:off x="3158773" y="5056110"/>
            <a:ext cx="2051403" cy="207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p:cNvCxnSpPr>
            <a:endCxn id="16" idx="2"/>
          </p:cNvCxnSpPr>
          <p:nvPr/>
        </p:nvCxnSpPr>
        <p:spPr>
          <a:xfrm flipV="1">
            <a:off x="2132486" y="4280736"/>
            <a:ext cx="0" cy="2985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83922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lang="ja-JP" altLang="en-US" dirty="0"/>
              <a:t>進捗</a:t>
            </a:r>
            <a:r>
              <a:rPr lang="ja-JP" altLang="en-US" dirty="0" smtClean="0"/>
              <a:t>状況と</a:t>
            </a:r>
            <a:r>
              <a:rPr kumimoji="1" lang="ja-JP" altLang="en-US" dirty="0" smtClean="0"/>
              <a:t>今後</a:t>
            </a:r>
            <a:r>
              <a:rPr kumimoji="1" lang="ja-JP" altLang="en-US" dirty="0"/>
              <a:t>のスケジュール</a:t>
            </a:r>
          </a:p>
        </p:txBody>
      </p:sp>
      <p:sp>
        <p:nvSpPr>
          <p:cNvPr id="3" name="コンテンツ プレースホルダー 2"/>
          <p:cNvSpPr>
            <a:spLocks noGrp="1"/>
          </p:cNvSpPr>
          <p:nvPr>
            <p:ph idx="1"/>
          </p:nvPr>
        </p:nvSpPr>
        <p:spPr>
          <a:xfrm>
            <a:off x="628650" y="4259412"/>
            <a:ext cx="8144414" cy="1994739"/>
          </a:xfrm>
        </p:spPr>
        <p:txBody>
          <a:bodyPr>
            <a:normAutofit/>
          </a:bodyPr>
          <a:lstStyle/>
          <a:p>
            <a:pPr marL="0" indent="0" algn="just">
              <a:buNone/>
            </a:pPr>
            <a:r>
              <a:rPr lang="ja-JP" altLang="en-US" sz="2400" dirty="0" smtClean="0"/>
              <a:t>今後の</a:t>
            </a:r>
            <a:r>
              <a:rPr lang="ja-JP" altLang="en-US" sz="2400" dirty="0" smtClean="0"/>
              <a:t>スケジュール</a:t>
            </a:r>
            <a:endParaRPr lang="en-US" altLang="ja-JP" sz="2400" dirty="0" smtClean="0"/>
          </a:p>
          <a:p>
            <a:pPr algn="just"/>
            <a:r>
              <a:rPr lang="ja-JP" altLang="en-US" sz="2400" dirty="0" smtClean="0"/>
              <a:t>穴あき問題をレベル分けに自動で作成する関数を作成．</a:t>
            </a:r>
            <a:endParaRPr lang="en-US" altLang="ja-JP" sz="2400" dirty="0"/>
          </a:p>
          <a:p>
            <a:pPr algn="just"/>
            <a:r>
              <a:rPr kumimoji="1" lang="ja-JP" altLang="en-US" sz="2400" dirty="0" smtClean="0"/>
              <a:t>論理的思考を身に着けるための</a:t>
            </a:r>
            <a:r>
              <a:rPr lang="ja-JP" altLang="en-US" sz="2400" dirty="0" smtClean="0"/>
              <a:t>，</a:t>
            </a:r>
            <a:r>
              <a:rPr lang="ja-JP" altLang="en-US" sz="2400" dirty="0"/>
              <a:t>問題文</a:t>
            </a:r>
            <a:r>
              <a:rPr lang="ja-JP" altLang="en-US" sz="2400" dirty="0" smtClean="0"/>
              <a:t>を読み解く</a:t>
            </a:r>
            <a:r>
              <a:rPr kumimoji="1" lang="ja-JP" altLang="en-US" sz="2400" dirty="0" smtClean="0"/>
              <a:t>プロセス</a:t>
            </a:r>
            <a:r>
              <a:rPr kumimoji="1" lang="ja-JP" altLang="en-US" sz="2400" dirty="0" smtClean="0"/>
              <a:t>について</a:t>
            </a:r>
            <a:r>
              <a:rPr lang="ja-JP" altLang="en-US" sz="2400" dirty="0" smtClean="0"/>
              <a:t>，</a:t>
            </a:r>
            <a:r>
              <a:rPr kumimoji="1" lang="ja-JP" altLang="en-US" sz="2400" dirty="0" smtClean="0"/>
              <a:t>フローチャート</a:t>
            </a:r>
            <a:r>
              <a:rPr kumimoji="1" lang="ja-JP" altLang="en-US" sz="2400" dirty="0" smtClean="0"/>
              <a:t>の表示</a:t>
            </a:r>
            <a:r>
              <a:rPr kumimoji="1" lang="ja-JP" altLang="en-US" sz="2400" dirty="0" smtClean="0"/>
              <a:t>など視覚的ヒントを作成．</a:t>
            </a:r>
            <a:endParaRPr lang="en-US" altLang="ja-JP" sz="2400"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pPr/>
              <a:t>8</a:t>
            </a:fld>
            <a:endParaRPr kumimoji="1" lang="ja-JP" altLang="en-US" dirty="0"/>
          </a:p>
        </p:txBody>
      </p:sp>
      <p:sp>
        <p:nvSpPr>
          <p:cNvPr id="5" name="コンテンツ プレースホルダー 2"/>
          <p:cNvSpPr txBox="1">
            <a:spLocks/>
          </p:cNvSpPr>
          <p:nvPr/>
        </p:nvSpPr>
        <p:spPr>
          <a:xfrm>
            <a:off x="628650" y="1524000"/>
            <a:ext cx="8144414" cy="24323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just">
              <a:buFont typeface="Arial" panose="020B0604020202020204" pitchFamily="34" charset="0"/>
              <a:buNone/>
            </a:pPr>
            <a:r>
              <a:rPr lang="ja-JP" altLang="en-US" sz="2400" dirty="0" smtClean="0"/>
              <a:t>進捗状況</a:t>
            </a:r>
            <a:endParaRPr lang="en-US" altLang="ja-JP" sz="2400" dirty="0" smtClean="0"/>
          </a:p>
          <a:p>
            <a:pPr algn="just"/>
            <a:r>
              <a:rPr lang="ja-JP" altLang="en-US" sz="2400" dirty="0" smtClean="0"/>
              <a:t>コードジェネレート機能を用いたプログラミング言語への</a:t>
            </a:r>
            <a:r>
              <a:rPr lang="ja-JP" altLang="en-US" sz="2400" dirty="0" smtClean="0"/>
              <a:t>変換．</a:t>
            </a:r>
            <a:endParaRPr lang="en-US" altLang="ja-JP" sz="2400" dirty="0" smtClean="0"/>
          </a:p>
          <a:p>
            <a:pPr algn="just"/>
            <a:r>
              <a:rPr lang="en-US" altLang="ja-JP" sz="2400" dirty="0" smtClean="0"/>
              <a:t>WEB</a:t>
            </a:r>
            <a:r>
              <a:rPr lang="ja-JP" altLang="en-US" sz="2400" dirty="0" smtClean="0"/>
              <a:t>ブラウザ上でのコードの</a:t>
            </a:r>
            <a:r>
              <a:rPr lang="ja-JP" altLang="en-US" sz="2400" dirty="0"/>
              <a:t>実行．</a:t>
            </a:r>
            <a:endParaRPr lang="en-US" altLang="ja-JP" sz="2400" dirty="0" smtClean="0"/>
          </a:p>
          <a:p>
            <a:pPr algn="just"/>
            <a:r>
              <a:rPr lang="ja-JP" altLang="en-US" sz="2400" dirty="0" smtClean="0"/>
              <a:t>解答の正誤</a:t>
            </a:r>
            <a:r>
              <a:rPr lang="ja-JP" altLang="en-US" sz="2400" dirty="0"/>
              <a:t>を</a:t>
            </a:r>
            <a:r>
              <a:rPr lang="ja-JP" altLang="en-US" sz="2400" dirty="0" smtClean="0"/>
              <a:t>判定するプログラム</a:t>
            </a:r>
            <a:r>
              <a:rPr lang="ja-JP" altLang="en-US" sz="2400" dirty="0"/>
              <a:t>の作成．</a:t>
            </a:r>
            <a:endParaRPr lang="en-US" altLang="ja-JP" sz="2400" dirty="0" smtClean="0"/>
          </a:p>
          <a:p>
            <a:pPr algn="just"/>
            <a:r>
              <a:rPr lang="ja-JP" altLang="en-US" sz="2400" dirty="0" smtClean="0"/>
              <a:t>問題文を一部穴あきにする</a:t>
            </a:r>
            <a:r>
              <a:rPr lang="ja-JP" altLang="en-US" sz="2400" dirty="0" smtClean="0"/>
              <a:t>サンプル</a:t>
            </a:r>
            <a:r>
              <a:rPr lang="ja-JP" altLang="en-US" sz="2400" dirty="0"/>
              <a:t>の作成．</a:t>
            </a:r>
            <a:endParaRPr lang="en-US" altLang="ja-JP" sz="2400" dirty="0" smtClean="0"/>
          </a:p>
          <a:p>
            <a:pPr algn="just"/>
            <a:endParaRPr lang="ja-JP" altLang="en-US" sz="2400" dirty="0"/>
          </a:p>
        </p:txBody>
      </p:sp>
    </p:spTree>
    <p:extLst>
      <p:ext uri="{BB962C8B-B14F-4D97-AF65-F5344CB8AC3E}">
        <p14:creationId xmlns:p14="http://schemas.microsoft.com/office/powerpoint/2010/main" val="2460047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12963"/>
            <a:ext cx="7772400" cy="2387600"/>
          </a:xfrm>
        </p:spPr>
        <p:txBody>
          <a:bodyPr>
            <a:noAutofit/>
          </a:bodyPr>
          <a:lstStyle/>
          <a:p>
            <a:r>
              <a:rPr lang="ja-JP" altLang="en-US" sz="2000" dirty="0"/>
              <a:t/>
            </a:r>
            <a:br>
              <a:rPr lang="ja-JP" altLang="en-US" sz="2000" dirty="0"/>
            </a:br>
            <a:r>
              <a:rPr lang="en-US" altLang="ja-JP" sz="2000" dirty="0"/>
              <a:t>•</a:t>
            </a:r>
            <a:r>
              <a:rPr lang="ja-JP" altLang="en-US" sz="2000" dirty="0"/>
              <a:t>ブロックプログラミングを用いた論理的思考とコーディングを身に着けるための研究</a:t>
            </a:r>
            <a:br>
              <a:rPr lang="ja-JP" altLang="en-US" sz="2000" dirty="0"/>
            </a:br>
            <a:r>
              <a:rPr lang="en-US" altLang="ja-JP" sz="2000" dirty="0"/>
              <a:t>•</a:t>
            </a:r>
            <a:r>
              <a:rPr lang="ja-JP" altLang="en-US" sz="2000" dirty="0"/>
              <a:t>ブロックプログラミングによる論理的思考とコーディングを学ぶための研究</a:t>
            </a:r>
            <a:br>
              <a:rPr lang="ja-JP" altLang="en-US" sz="2000" dirty="0"/>
            </a:br>
            <a:r>
              <a:rPr lang="en-US" altLang="ja-JP" sz="2000" dirty="0"/>
              <a:t>•</a:t>
            </a:r>
            <a:r>
              <a:rPr lang="ja-JP" altLang="en-US" sz="2000" dirty="0"/>
              <a:t>アルゴリズムとコードを理解するためのブロックプログラミングを用いた研究</a:t>
            </a:r>
            <a:br>
              <a:rPr lang="ja-JP" altLang="en-US" sz="2000" dirty="0"/>
            </a:br>
            <a:r>
              <a:rPr lang="ja-JP" altLang="en-US" sz="2000" dirty="0"/>
              <a:t/>
            </a:r>
            <a:br>
              <a:rPr lang="ja-JP" altLang="en-US" sz="2000" dirty="0"/>
            </a:br>
            <a:endParaRPr kumimoji="1" lang="ja-JP" altLang="en-US" sz="2000" dirty="0"/>
          </a:p>
        </p:txBody>
      </p:sp>
      <p:sp>
        <p:nvSpPr>
          <p:cNvPr id="3" name="サブタイトル 2"/>
          <p:cNvSpPr>
            <a:spLocks noGrp="1"/>
          </p:cNvSpPr>
          <p:nvPr>
            <p:ph type="subTitle" idx="1"/>
          </p:nvPr>
        </p:nvSpPr>
        <p:spPr>
          <a:xfrm>
            <a:off x="1143000" y="4700589"/>
            <a:ext cx="6858000" cy="1655762"/>
          </a:xfrm>
        </p:spPr>
        <p:txBody>
          <a:bodyPr/>
          <a:lstStyle/>
          <a:p>
            <a:r>
              <a:rPr kumimoji="1" lang="ja-JP" altLang="en-US" dirty="0"/>
              <a:t>学籍番号</a:t>
            </a:r>
            <a:r>
              <a:rPr kumimoji="1" lang="ja-JP" altLang="en-US" dirty="0" smtClean="0"/>
              <a:t>：１８２１１２１</a:t>
            </a:r>
            <a:endParaRPr kumimoji="1" lang="en-US" altLang="ja-JP" dirty="0" smtClean="0"/>
          </a:p>
          <a:p>
            <a:r>
              <a:rPr kumimoji="1" lang="ja-JP" altLang="en-US" dirty="0" smtClean="0"/>
              <a:t>氏名：島岡慎也</a:t>
            </a:r>
            <a:endParaRPr kumimoji="1" lang="en-US" altLang="ja-JP" dirty="0"/>
          </a:p>
          <a:p>
            <a:r>
              <a:rPr lang="ja-JP" altLang="en-US" dirty="0"/>
              <a:t>指導教員：鷹野 孝典 教授</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mtClean="0"/>
              <a:t>9</a:t>
            </a:fld>
            <a:endParaRPr kumimoji="1" lang="ja-JP" altLang="en-US" dirty="0"/>
          </a:p>
        </p:txBody>
      </p:sp>
      <p:sp>
        <p:nvSpPr>
          <p:cNvPr id="4" name="テキスト ボックス 3"/>
          <p:cNvSpPr txBox="1"/>
          <p:nvPr/>
        </p:nvSpPr>
        <p:spPr>
          <a:xfrm>
            <a:off x="5447154" y="1122363"/>
            <a:ext cx="3696846"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smtClean="0"/>
              <a:t>07</a:t>
            </a:r>
            <a:r>
              <a:rPr lang="ja-JP" altLang="en-US" sz="1350" dirty="0" smtClean="0"/>
              <a:t>月</a:t>
            </a:r>
            <a:r>
              <a:rPr lang="en-US" altLang="ja-JP" sz="1350" dirty="0" smtClean="0"/>
              <a:t>28</a:t>
            </a:r>
            <a:r>
              <a:rPr lang="ja-JP" altLang="en-US" sz="1350" dirty="0" smtClean="0"/>
              <a:t>日</a:t>
            </a:r>
            <a:r>
              <a:rPr lang="en-US" altLang="ja-JP" sz="1350" dirty="0" smtClean="0"/>
              <a:t>~30</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6131</TotalTime>
  <Words>925</Words>
  <Application>Microsoft Office PowerPoint</Application>
  <PresentationFormat>画面に合わせる (4:3)</PresentationFormat>
  <Paragraphs>87</Paragraphs>
  <Slides>10</Slides>
  <Notes>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ＭＳ Ｐゴシック</vt:lpstr>
      <vt:lpstr>游ゴシック</vt:lpstr>
      <vt:lpstr>Arial</vt:lpstr>
      <vt:lpstr>Calibri</vt:lpstr>
      <vt:lpstr>Calibri Light</vt:lpstr>
      <vt:lpstr>Wingdings</vt:lpstr>
      <vt:lpstr>Office テーマ</vt:lpstr>
      <vt:lpstr>研究背景</vt:lpstr>
      <vt:lpstr>研究動機</vt:lpstr>
      <vt:lpstr>関連研究</vt:lpstr>
      <vt:lpstr>研究課題</vt:lpstr>
      <vt:lpstr>コードジェネレート機能</vt:lpstr>
      <vt:lpstr>研究目的</vt:lpstr>
      <vt:lpstr>提案方式</vt:lpstr>
      <vt:lpstr>進捗状況と今後のスケジュール</vt:lpstr>
      <vt:lpstr> •ブロックプログラミングを用いた論理的思考とコーディングを身に着けるための研究 •ブロックプログラミングによる論理的思考とコーディングを学ぶための研究 •アルゴリズムとコードを理解するためのブロックプログラミングを用いた研究  </vt:lpstr>
      <vt:lpstr>提案方式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s1821121</cp:lastModifiedBy>
  <cp:revision>254</cp:revision>
  <dcterms:created xsi:type="dcterms:W3CDTF">2018-06-14T09:18:55Z</dcterms:created>
  <dcterms:modified xsi:type="dcterms:W3CDTF">2021-07-27T09:22:40Z</dcterms:modified>
</cp:coreProperties>
</file>