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3" r:id="rId4"/>
    <p:sldId id="284" r:id="rId5"/>
    <p:sldId id="258" r:id="rId6"/>
    <p:sldId id="286" r:id="rId7"/>
    <p:sldId id="293" r:id="rId8"/>
    <p:sldId id="291" r:id="rId9"/>
    <p:sldId id="292" r:id="rId10"/>
    <p:sldId id="267" r:id="rId11"/>
    <p:sldId id="287" r:id="rId12"/>
    <p:sldId id="289" r:id="rId13"/>
    <p:sldId id="290"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78709" autoAdjust="0"/>
  </p:normalViewPr>
  <p:slideViewPr>
    <p:cSldViewPr snapToGrid="0">
      <p:cViewPr varScale="1">
        <p:scale>
          <a:sx n="79" d="100"/>
          <a:sy n="79" d="100"/>
        </p:scale>
        <p:origin x="90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基準３のための補足スライド</a:t>
            </a:r>
            <a:endParaRPr kumimoji="1" lang="en-US" altLang="ja-JP" dirty="0" smtClean="0"/>
          </a:p>
          <a:p>
            <a:r>
              <a:rPr kumimoji="1" lang="ja-JP" altLang="en-US" dirty="0" smtClean="0"/>
              <a:t>ブロックプログラミングを組み合わせる理由</a:t>
            </a:r>
            <a:endParaRPr kumimoji="1" lang="en-US" altLang="ja-JP" dirty="0" smtClean="0"/>
          </a:p>
          <a:p>
            <a:endParaRPr kumimoji="1" lang="en-US" altLang="ja-JP" dirty="0" smtClean="0"/>
          </a:p>
          <a:p>
            <a:r>
              <a:rPr kumimoji="1" lang="ja-JP" altLang="en-US" dirty="0" smtClean="0"/>
              <a:t>・ブロックプログラミングを組み合わせることで、論理的思考力を鍛える</a:t>
            </a:r>
            <a:endParaRPr kumimoji="1" lang="en-US" altLang="ja-JP" dirty="0" smtClean="0"/>
          </a:p>
          <a:p>
            <a:r>
              <a:rPr kumimoji="1" lang="ja-JP" altLang="en-US" dirty="0" smtClean="0"/>
              <a:t>　・ブロックプログラミングによって視覚的にプログラミングのアルゴリズムに触れられる</a:t>
            </a:r>
            <a:endParaRPr kumimoji="1" lang="en-US" altLang="ja-JP" dirty="0" smtClean="0"/>
          </a:p>
          <a:p>
            <a:r>
              <a:rPr kumimoji="1" lang="ja-JP" altLang="en-US" dirty="0" smtClean="0"/>
              <a:t>　・ブロックプログラミングによって視覚的にプログラムのスコープがわかる</a:t>
            </a:r>
            <a:endParaRPr kumimoji="1" lang="en-US" altLang="ja-JP" dirty="0" smtClean="0"/>
          </a:p>
          <a:p>
            <a:r>
              <a:rPr kumimoji="1" lang="ja-JP" altLang="en-US" dirty="0" smtClean="0"/>
              <a:t>・ブロックプログラミングによってその命令が何をしたいのかがわかる</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332952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p>
          <a:p>
            <a:endParaRPr lang="ja-JP" altLang="ja-JP" dirty="0" smtClean="0"/>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endParaRPr lang="en-US" altLang="ja-JP" dirty="0" smtClean="0"/>
          </a:p>
          <a:p>
            <a:endParaRPr lang="en-US" altLang="ja-JP" dirty="0" smtClean="0"/>
          </a:p>
          <a:p>
            <a:r>
              <a:rPr lang="ja-JP" altLang="en-US" dirty="0" smtClean="0"/>
              <a:t>ブロックプログラミングと組み合わせることにより、</a:t>
            </a:r>
            <a:endParaRPr lang="ja-JP" altLang="ja-JP" dirty="0" smtClean="0"/>
          </a:p>
          <a:p>
            <a:pPr lvl="1"/>
            <a:r>
              <a:rPr lang="en-US" altLang="ja-JP" b="1" dirty="0" smtClean="0"/>
              <a:t/>
            </a:r>
            <a:br>
              <a:rPr lang="en-US" altLang="ja-JP" b="1" dirty="0" smtClean="0"/>
            </a:br>
            <a:r>
              <a:rPr lang="en-US" altLang="ja-JP" b="1" dirty="0" smtClean="0"/>
              <a:t> </a:t>
            </a:r>
            <a:endParaRPr lang="ja-JP"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9</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ja-JP" dirty="0" smtClean="0"/>
              <a:t>評価基準１と評価基準２を満足に満たしたことから，提案システムによる自動生成は正常に行えることが確認できた．</a:t>
            </a:r>
            <a:endParaRPr lang="en-US" altLang="ja-JP" dirty="0" smtClean="0"/>
          </a:p>
          <a:p>
            <a:r>
              <a:rPr lang="ja-JP" altLang="ja-JP" dirty="0" smtClean="0"/>
              <a:t>評価基準３と評価基準５が高い割合で結果が現れていることから，提案システムは論理的思考力とコーディング力を養うための学習支援が行えることが確認できた．</a:t>
            </a:r>
            <a:endParaRPr lang="en-US" altLang="ja-JP" dirty="0" smtClean="0"/>
          </a:p>
          <a:p>
            <a:r>
              <a:rPr lang="ja-JP" altLang="ja-JP" dirty="0" smtClean="0"/>
              <a:t>評価基準４の結果から，出題される問題の種類の分散はある程度に抑えられていることが確認できた．</a:t>
            </a:r>
            <a:endParaRPr lang="en-US" altLang="ja-JP" dirty="0" smtClean="0"/>
          </a:p>
          <a:p>
            <a:r>
              <a:rPr lang="ja-JP" altLang="ja-JP" dirty="0" smtClean="0"/>
              <a:t>穴埋め問題の自動生成によって選択肢が不備なく生成されていること，生成された内容が学習のために利用できる内容であることから，提案システムの実現可能性を示した．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11</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r>
              <a:rPr lang="ja-JP" altLang="en-US" sz="4000" dirty="0"/>
              <a:t>日本語環境ブロックプログラミングと連携したソースコード</a:t>
            </a:r>
            <a:r>
              <a:rPr lang="ja-JP" altLang="en-US" sz="4000" dirty="0" smtClean="0"/>
              <a:t>の</a:t>
            </a:r>
            <a:r>
              <a:rPr lang="en-US" altLang="ja-JP" sz="4000" dirty="0" smtClean="0"/>
              <a:t/>
            </a:r>
            <a:br>
              <a:rPr lang="en-US" altLang="ja-JP" sz="4000" dirty="0" smtClean="0"/>
            </a:br>
            <a:r>
              <a:rPr lang="ja-JP" altLang="en-US" sz="4000" dirty="0" smtClean="0"/>
              <a:t>穴埋め</a:t>
            </a:r>
            <a:r>
              <a:rPr lang="ja-JP" altLang="en-US" sz="4000" dirty="0"/>
              <a:t>選択問題生成システム</a:t>
            </a:r>
          </a:p>
        </p:txBody>
      </p:sp>
      <p:sp>
        <p:nvSpPr>
          <p:cNvPr id="3" name="サブタイトル 2"/>
          <p:cNvSpPr>
            <a:spLocks noGrp="1"/>
          </p:cNvSpPr>
          <p:nvPr>
            <p:ph type="subTitle" idx="1"/>
          </p:nvPr>
        </p:nvSpPr>
        <p:spPr>
          <a:xfrm>
            <a:off x="3163929" y="3849459"/>
            <a:ext cx="5143500" cy="931367"/>
          </a:xfrm>
        </p:spPr>
        <p:txBody>
          <a:bodyPr>
            <a:noAutofit/>
          </a:bodyPr>
          <a:lstStyle/>
          <a:p>
            <a:pPr algn="l"/>
            <a:r>
              <a:rPr lang="ja-JP" altLang="en-US" dirty="0" smtClean="0"/>
              <a:t>鷹野研究室</a:t>
            </a:r>
            <a:endParaRPr lang="en-US" altLang="ja-JP" dirty="0"/>
          </a:p>
          <a:p>
            <a:pPr algn="l"/>
            <a:r>
              <a:rPr kumimoji="1" lang="ja-JP" altLang="en-US" dirty="0" smtClean="0"/>
              <a:t>学籍番号：</a:t>
            </a:r>
            <a:r>
              <a:rPr kumimoji="1" lang="en-US" altLang="ja-JP" dirty="0" smtClean="0"/>
              <a:t>1821121</a:t>
            </a:r>
          </a:p>
          <a:p>
            <a:pPr algn="l"/>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2111339" y="88351"/>
            <a:ext cx="5810036" cy="646331"/>
          </a:xfrm>
          <a:prstGeom prst="rect">
            <a:avLst/>
          </a:prstGeom>
        </p:spPr>
        <p:txBody>
          <a:bodyPr wrap="square">
            <a:spAutoFit/>
          </a:bodyPr>
          <a:lstStyle/>
          <a:p>
            <a:r>
              <a:rPr kumimoji="1" lang="ja-JP" altLang="en-US" dirty="0"/>
              <a:t>２０２１年度　神奈川工科大学情報学部情報工学科　１月２５日卒業研究発表会</a:t>
            </a:r>
            <a:endParaRPr kumimoji="1" lang="en-US" altLang="ja-JP"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本システムの問題自動生成機能によって生成される穴埋め選択問題は学習のために適切に問題を生成することができているのか，複数の問題ファイルと難易度における実際の出題内容</a:t>
            </a:r>
            <a:r>
              <a:rPr lang="ja-JP" altLang="ja-JP" dirty="0" smtClean="0"/>
              <a:t>を</a:t>
            </a:r>
            <a:r>
              <a:rPr lang="ja-JP" altLang="en-US" dirty="0"/>
              <a:t>以下</a:t>
            </a:r>
            <a:r>
              <a:rPr lang="ja-JP" altLang="ja-JP" dirty="0" smtClean="0"/>
              <a:t>の</a:t>
            </a:r>
            <a:r>
              <a:rPr lang="ja-JP" altLang="ja-JP" dirty="0"/>
              <a:t>判断基準ごとに評価する．</a:t>
            </a:r>
          </a:p>
        </p:txBody>
      </p:sp>
      <p:graphicFrame>
        <p:nvGraphicFramePr>
          <p:cNvPr id="5" name="表 4"/>
          <p:cNvGraphicFramePr>
            <a:graphicFrameLocks noGrp="1"/>
          </p:cNvGraphicFramePr>
          <p:nvPr>
            <p:extLst>
              <p:ext uri="{D42A27DB-BD31-4B8C-83A1-F6EECF244321}">
                <p14:modId xmlns:p14="http://schemas.microsoft.com/office/powerpoint/2010/main" val="592379453"/>
              </p:ext>
            </p:extLst>
          </p:nvPr>
        </p:nvGraphicFramePr>
        <p:xfrm>
          <a:off x="1262359" y="3929243"/>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r>
                        <a:rPr lang="ja-JP" altLang="en-US"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10</a:t>
            </a:fld>
            <a:endParaRPr kumimoji="1" lang="ja-JP" altLang="en-US"/>
          </a:p>
        </p:txBody>
      </p:sp>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799" y="47034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602634" y="2690962"/>
            <a:ext cx="1569660" cy="369332"/>
          </a:xfrm>
          <a:prstGeom prst="rect">
            <a:avLst/>
          </a:prstGeom>
          <a:noFill/>
        </p:spPr>
        <p:txBody>
          <a:bodyPr wrap="none" rtlCol="0">
            <a:spAutoFit/>
          </a:bodyPr>
          <a:lstStyle/>
          <a:p>
            <a:r>
              <a:rPr lang="ja-JP" altLang="ja-JP" dirty="0"/>
              <a:t>全問題の結果</a:t>
            </a:r>
            <a:endParaRPr lang="ja-JP" altLang="en-US" dirty="0"/>
          </a:p>
        </p:txBody>
      </p:sp>
      <p:sp>
        <p:nvSpPr>
          <p:cNvPr id="18" name="正方形/長方形 17"/>
          <p:cNvSpPr/>
          <p:nvPr/>
        </p:nvSpPr>
        <p:spPr>
          <a:xfrm>
            <a:off x="5567663" y="270178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dirty="0"/>
          </a:p>
        </p:txBody>
      </p:sp>
      <p:sp>
        <p:nvSpPr>
          <p:cNvPr id="19" name="正方形/長方形 18"/>
          <p:cNvSpPr/>
          <p:nvPr/>
        </p:nvSpPr>
        <p:spPr>
          <a:xfrm>
            <a:off x="1561229" y="461977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dirty="0"/>
          </a:p>
        </p:txBody>
      </p:sp>
      <p:sp>
        <p:nvSpPr>
          <p:cNvPr id="20" name="正方形/長方形 19"/>
          <p:cNvSpPr/>
          <p:nvPr/>
        </p:nvSpPr>
        <p:spPr>
          <a:xfrm>
            <a:off x="5567663" y="4611607"/>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24995651"/>
              </p:ext>
            </p:extLst>
          </p:nvPr>
        </p:nvGraphicFramePr>
        <p:xfrm>
          <a:off x="377799" y="3081291"/>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076600014"/>
              </p:ext>
            </p:extLst>
          </p:nvPr>
        </p:nvGraphicFramePr>
        <p:xfrm>
          <a:off x="4698465" y="3088062"/>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875635270"/>
              </p:ext>
            </p:extLst>
          </p:nvPr>
        </p:nvGraphicFramePr>
        <p:xfrm>
          <a:off x="377799" y="4999794"/>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00945710"/>
              </p:ext>
            </p:extLst>
          </p:nvPr>
        </p:nvGraphicFramePr>
        <p:xfrm>
          <a:off x="4666099" y="5014832"/>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661501263"/>
              </p:ext>
            </p:extLst>
          </p:nvPr>
        </p:nvGraphicFramePr>
        <p:xfrm>
          <a:off x="4469258" y="223991"/>
          <a:ext cx="4346854" cy="2397276"/>
        </p:xfrm>
        <a:graphic>
          <a:graphicData uri="http://schemas.openxmlformats.org/drawingml/2006/table">
            <a:tbl>
              <a:tblPr firstRow="1" firstCol="1" bandRow="1"/>
              <a:tblGrid>
                <a:gridCol w="502410">
                  <a:extLst>
                    <a:ext uri="{9D8B030D-6E8A-4147-A177-3AD203B41FA5}">
                      <a16:colId xmlns:a16="http://schemas.microsoft.com/office/drawing/2014/main" val="693776343"/>
                    </a:ext>
                  </a:extLst>
                </a:gridCol>
                <a:gridCol w="3844444">
                  <a:extLst>
                    <a:ext uri="{9D8B030D-6E8A-4147-A177-3AD203B41FA5}">
                      <a16:colId xmlns:a16="http://schemas.microsoft.com/office/drawing/2014/main" val="610107544"/>
                    </a:ext>
                  </a:extLst>
                </a:gridCol>
              </a:tblGrid>
              <a:tr h="312509">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24479"/>
                  </a:ext>
                </a:extLst>
              </a:tr>
              <a:tr h="31250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922755"/>
                  </a:ext>
                </a:extLst>
              </a:tr>
              <a:tr h="31250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363145"/>
                  </a:ext>
                </a:extLst>
              </a:tr>
              <a:tr h="45481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5215"/>
                  </a:ext>
                </a:extLst>
              </a:tr>
              <a:tr h="659560">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出題内容の種類</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8221"/>
                  </a:ext>
                </a:extLst>
              </a:tr>
              <a:tr h="31250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299545"/>
                  </a:ext>
                </a:extLst>
              </a:tr>
            </a:tbl>
          </a:graphicData>
        </a:graphic>
      </p:graphicFrame>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endParaRPr lang="en-US" altLang="ja-JP" dirty="0"/>
          </a:p>
          <a:p>
            <a:r>
              <a:rPr lang="ja-JP" altLang="ja-JP" dirty="0"/>
              <a:t>ブロックプログラミングからコーディング学習のために適切に問題を生成可能であるかを難易度や出題基準の観点から評価することで提案システムの実現可能性を</a:t>
            </a:r>
            <a:r>
              <a:rPr lang="ja-JP" altLang="ja-JP" dirty="0" smtClean="0"/>
              <a:t>検証</a:t>
            </a:r>
            <a:r>
              <a:rPr lang="ja-JP" altLang="en-US" dirty="0" smtClean="0"/>
              <a:t>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en-US" altLang="ja-JP" dirty="0" smtClean="0"/>
          </a:p>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lang="ja-JP" altLang="en-US" dirty="0"/>
          </a:p>
          <a:p>
            <a:pPr marL="385763" indent="-385763">
              <a:buFont typeface="+mj-ea"/>
              <a:buAutoNum type="circleNumDbPlain"/>
            </a:pP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プログラミング教育</a:t>
            </a:r>
            <a:r>
              <a:rPr lang="ja-JP" altLang="en-US" dirty="0" smtClean="0"/>
              <a:t>の</a:t>
            </a:r>
            <a:r>
              <a:rPr lang="ja-JP" altLang="ja-JP" dirty="0" smtClean="0"/>
              <a:t>必修</a:t>
            </a:r>
            <a:r>
              <a:rPr lang="ja-JP" altLang="en-US" dirty="0" smtClean="0"/>
              <a:t>化</a:t>
            </a:r>
            <a:r>
              <a:rPr lang="ja-JP" altLang="en-US" dirty="0"/>
              <a:t>が</a:t>
            </a:r>
            <a:r>
              <a:rPr lang="ja-JP" altLang="ja-JP" dirty="0" smtClean="0"/>
              <a:t>全面実施</a:t>
            </a:r>
            <a:r>
              <a:rPr lang="ja-JP" altLang="en-US" dirty="0" smtClean="0"/>
              <a:t>．</a:t>
            </a:r>
            <a:endParaRPr lang="en-US" altLang="ja-JP" dirty="0" smtClean="0"/>
          </a:p>
          <a:p>
            <a:pPr algn="just"/>
            <a:r>
              <a:rPr lang="ja-JP" altLang="ja-JP" dirty="0" smtClean="0"/>
              <a:t>ブロックプログラミング</a:t>
            </a:r>
            <a:r>
              <a:rPr lang="ja-JP" altLang="ja-JP" dirty="0"/>
              <a:t>と呼ばれる，プログラミングの導入に利用されるシステムが存在</a:t>
            </a:r>
            <a:r>
              <a:rPr lang="ja-JP" altLang="ja-JP" dirty="0" smtClean="0"/>
              <a:t>する</a:t>
            </a:r>
            <a:r>
              <a:rPr lang="ja-JP" altLang="en-US" dirty="0" smtClean="0"/>
              <a:t>．</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a:t>
            </a:r>
            <a:r>
              <a:rPr lang="ja-JP" altLang="ja-JP" dirty="0" smtClean="0"/>
              <a:t>に</a:t>
            </a:r>
            <a:r>
              <a:rPr lang="ja-JP" altLang="en-US" dirty="0" smtClean="0"/>
              <a:t>，</a:t>
            </a:r>
            <a:r>
              <a:rPr lang="ja-JP" altLang="ja-JP" dirty="0" smtClean="0"/>
              <a:t>適切</a:t>
            </a:r>
            <a:r>
              <a:rPr lang="ja-JP" altLang="ja-JP" dirty="0"/>
              <a:t>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a:t>
            </a:r>
            <a:r>
              <a:rPr lang="ja-JP" altLang="ja-JP" dirty="0" smtClean="0"/>
              <a:t>で</a:t>
            </a:r>
            <a:r>
              <a:rPr lang="ja-JP" altLang="en-US" dirty="0" smtClean="0"/>
              <a:t>，</a:t>
            </a:r>
            <a:r>
              <a:rPr lang="ja-JP" altLang="ja-JP" dirty="0" smtClean="0"/>
              <a:t>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10000"/>
          </a:bodyPr>
          <a:lstStyle/>
          <a:p>
            <a:r>
              <a:rPr lang="ja-JP" altLang="en-US" dirty="0" smtClean="0"/>
              <a:t>論理的</a:t>
            </a:r>
            <a:r>
              <a:rPr lang="ja-JP" altLang="en-US" dirty="0"/>
              <a:t>思考に関する</a:t>
            </a:r>
            <a:r>
              <a:rPr lang="ja-JP" altLang="en-US" dirty="0" smtClean="0"/>
              <a:t>研究：</a:t>
            </a:r>
            <a:endParaRPr lang="en-US" altLang="ja-JP" dirty="0" smtClean="0"/>
          </a:p>
          <a:p>
            <a:pPr marL="0" indent="0">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en-US" altLang="ja-JP" dirty="0" smtClean="0"/>
              <a:t>], [2018 </a:t>
            </a:r>
            <a:r>
              <a:rPr lang="ja-JP" altLang="ja-JP" dirty="0" smtClean="0"/>
              <a:t>福坂</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単純に問題を生成する機能を作成する</a:t>
            </a:r>
            <a:r>
              <a:rPr lang="ja-JP" altLang="en-US" dirty="0" smtClean="0"/>
              <a:t>と，ワンパターン</a:t>
            </a:r>
            <a:r>
              <a:rPr lang="ja-JP" altLang="en-US" dirty="0"/>
              <a:t>な選択肢や単純な穴埋め問題</a:t>
            </a:r>
            <a:r>
              <a:rPr lang="ja-JP" altLang="en-US" dirty="0" smtClean="0"/>
              <a:t>になる．</a:t>
            </a:r>
            <a:endParaRPr lang="en-US" altLang="ja-JP" dirty="0"/>
          </a:p>
          <a:p>
            <a:r>
              <a:rPr lang="ja-JP" altLang="en-US" dirty="0"/>
              <a:t>選択肢を自動で生成すること</a:t>
            </a:r>
            <a:r>
              <a:rPr lang="ja-JP" altLang="en-US" dirty="0" smtClean="0"/>
              <a:t>で</a:t>
            </a:r>
            <a:r>
              <a:rPr lang="ja-JP" altLang="en-US" dirty="0"/>
              <a:t>，</a:t>
            </a:r>
            <a:r>
              <a:rPr lang="ja-JP" altLang="ja-JP" dirty="0" smtClean="0"/>
              <a:t>変化</a:t>
            </a:r>
            <a:r>
              <a:rPr lang="ja-JP" altLang="ja-JP" dirty="0"/>
              <a:t>に富んだ問題を生成</a:t>
            </a:r>
            <a:r>
              <a:rPr lang="ja-JP" altLang="ja-JP" dirty="0" smtClean="0"/>
              <a:t>できる</a:t>
            </a:r>
            <a:r>
              <a:rPr lang="ja-JP" altLang="en-US" dirty="0" smtClean="0"/>
              <a:t>．</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5</a:t>
            </a:fld>
            <a:endParaRPr kumimoji="1" lang="ja-JP" altLang="en-US"/>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r>
              <a:rPr lang="ja-JP" altLang="ja-JP" dirty="0"/>
              <a:t>ブロックプログラミングからコーディング用の練習問題を自動生成することに着目し，本研究ではブロックプログラミングと連携したソースコードの穴埋め問題生成システムを構築する．</a:t>
            </a:r>
          </a:p>
        </p:txBody>
      </p:sp>
      <p:pic>
        <p:nvPicPr>
          <p:cNvPr id="11" name="図 10"/>
          <p:cNvPicPr>
            <a:picLocks noChangeAspect="1"/>
          </p:cNvPicPr>
          <p:nvPr/>
        </p:nvPicPr>
        <p:blipFill>
          <a:blip r:embed="rId3"/>
          <a:stretch>
            <a:fillRect/>
          </a:stretch>
        </p:blipFill>
        <p:spPr>
          <a:xfrm>
            <a:off x="880340" y="2135337"/>
            <a:ext cx="7981322" cy="3983220"/>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6"/>
            <a:ext cx="8042739" cy="1325563"/>
          </a:xfrm>
        </p:spPr>
        <p:txBody>
          <a:bodyPr/>
          <a:lstStyle/>
          <a:p>
            <a:r>
              <a:rPr kumimoji="1" lang="ja-JP" altLang="en-US" dirty="0" smtClean="0"/>
              <a:t>ブロックプログラミングと連携</a:t>
            </a:r>
            <a:endParaRPr kumimoji="1" lang="ja-JP" altLang="en-US" dirty="0"/>
          </a:p>
        </p:txBody>
      </p:sp>
      <p:sp>
        <p:nvSpPr>
          <p:cNvPr id="3" name="コンテンツ プレースホルダー 2"/>
          <p:cNvSpPr>
            <a:spLocks noGrp="1"/>
          </p:cNvSpPr>
          <p:nvPr>
            <p:ph idx="1"/>
          </p:nvPr>
        </p:nvSpPr>
        <p:spPr>
          <a:xfrm>
            <a:off x="628650" y="1825625"/>
            <a:ext cx="8248222" cy="4351338"/>
          </a:xfrm>
        </p:spPr>
        <p:txBody>
          <a:bodyPr/>
          <a:lstStyle/>
          <a:p>
            <a:r>
              <a:rPr lang="ja-JP" altLang="en-US" dirty="0" smtClean="0"/>
              <a:t>ブロックプログラミング</a:t>
            </a:r>
            <a:r>
              <a:rPr lang="ja-JP" altLang="en-US" dirty="0"/>
              <a:t>を組み合わせることで、論理的思考力を鍛える</a:t>
            </a:r>
            <a:endParaRPr lang="en-US" altLang="ja-JP" dirty="0"/>
          </a:p>
          <a:p>
            <a:pPr lvl="1"/>
            <a:r>
              <a:rPr lang="ja-JP" altLang="en-US" dirty="0" smtClean="0"/>
              <a:t>ブロックプログラミング</a:t>
            </a:r>
            <a:r>
              <a:rPr lang="ja-JP" altLang="en-US" dirty="0"/>
              <a:t>によって視覚的</a:t>
            </a:r>
            <a:r>
              <a:rPr lang="ja-JP" altLang="en-US" dirty="0" smtClean="0"/>
              <a:t>にプログラミング</a:t>
            </a:r>
            <a:r>
              <a:rPr lang="ja-JP" altLang="en-US" dirty="0"/>
              <a:t>のアルゴリズムに触れられる</a:t>
            </a:r>
            <a:endParaRPr lang="en-US" altLang="ja-JP" dirty="0"/>
          </a:p>
          <a:p>
            <a:pPr lvl="1"/>
            <a:r>
              <a:rPr lang="ja-JP" altLang="en-US" dirty="0" smtClean="0"/>
              <a:t>ブロックプログラミング</a:t>
            </a:r>
            <a:r>
              <a:rPr lang="ja-JP" altLang="en-US" dirty="0"/>
              <a:t>によって視覚的にプログラムのスコープがわかる</a:t>
            </a:r>
            <a:endParaRPr lang="en-US" altLang="ja-JP" dirty="0"/>
          </a:p>
          <a:p>
            <a:r>
              <a:rPr lang="ja-JP" altLang="en-US" dirty="0" smtClean="0"/>
              <a:t>ブロックプログラミング</a:t>
            </a:r>
            <a:r>
              <a:rPr lang="ja-JP" altLang="en-US" dirty="0"/>
              <a:t>によってその命令が何をしたいのかがわかる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spTree>
    <p:extLst>
      <p:ext uri="{BB962C8B-B14F-4D97-AF65-F5344CB8AC3E}">
        <p14:creationId xmlns:p14="http://schemas.microsoft.com/office/powerpoint/2010/main" val="158625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46430" y="4275649"/>
            <a:ext cx="3655089" cy="1447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660714" y="4275649"/>
            <a:ext cx="3798272" cy="1447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選択肢生成</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363933158"/>
              </p:ext>
            </p:extLst>
          </p:nvPr>
        </p:nvGraphicFramePr>
        <p:xfrm>
          <a:off x="1816630" y="1955316"/>
          <a:ext cx="5483860" cy="1097280"/>
        </p:xfrm>
        <a:graphic>
          <a:graphicData uri="http://schemas.openxmlformats.org/drawingml/2006/table">
            <a:tbl>
              <a:tblPr firstRow="1" firstCol="1" bandRow="1"/>
              <a:tblGrid>
                <a:gridCol w="2741930">
                  <a:extLst>
                    <a:ext uri="{9D8B030D-6E8A-4147-A177-3AD203B41FA5}">
                      <a16:colId xmlns:a16="http://schemas.microsoft.com/office/drawing/2014/main" val="852515768"/>
                    </a:ext>
                  </a:extLst>
                </a:gridCol>
                <a:gridCol w="2741930">
                  <a:extLst>
                    <a:ext uri="{9D8B030D-6E8A-4147-A177-3AD203B41FA5}">
                      <a16:colId xmlns:a16="http://schemas.microsoft.com/office/drawing/2014/main" val="2046067211"/>
                    </a:ext>
                  </a:extLst>
                </a:gridCol>
              </a:tblGrid>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32297"/>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２</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624758"/>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３</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542225"/>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４</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470273453"/>
              </p:ext>
            </p:extLst>
          </p:nvPr>
        </p:nvGraphicFramePr>
        <p:xfrm>
          <a:off x="1095875" y="4501051"/>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466998378"/>
              </p:ext>
            </p:extLst>
          </p:nvPr>
        </p:nvGraphicFramePr>
        <p:xfrm>
          <a:off x="4752898" y="4497494"/>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673388" y="1494803"/>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634063" y="3816383"/>
            <a:ext cx="1851789"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21" name="正方形/長方形 20"/>
          <p:cNvSpPr/>
          <p:nvPr/>
        </p:nvSpPr>
        <p:spPr>
          <a:xfrm>
            <a:off x="5383102" y="3829240"/>
            <a:ext cx="2082621"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3" name="正方形/長方形 2"/>
          <p:cNvSpPr/>
          <p:nvPr/>
        </p:nvSpPr>
        <p:spPr>
          <a:xfrm>
            <a:off x="3212491" y="3400239"/>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
        <p:nvSpPr>
          <p:cNvPr id="5" name="正方形/長方形 4"/>
          <p:cNvSpPr/>
          <p:nvPr/>
        </p:nvSpPr>
        <p:spPr>
          <a:xfrm>
            <a:off x="917723" y="4824850"/>
            <a:ext cx="4572000" cy="646331"/>
          </a:xfrm>
          <a:prstGeom prst="rect">
            <a:avLst/>
          </a:prstGeom>
        </p:spPr>
        <p:txBody>
          <a:bodyPr>
            <a:spAutoFit/>
          </a:bodyPr>
          <a:lstStyle/>
          <a:p>
            <a:r>
              <a:rPr kumimoji="1" lang="ja-JP" altLang="en-US" dirty="0"/>
              <a:t>構文の理解が浅い学習者</a:t>
            </a:r>
            <a:r>
              <a:rPr kumimoji="1" lang="ja-JP" altLang="en-US" dirty="0" smtClean="0"/>
              <a:t>が</a:t>
            </a:r>
            <a:endParaRPr kumimoji="1" lang="en-US" altLang="ja-JP" dirty="0" smtClean="0"/>
          </a:p>
          <a:p>
            <a:r>
              <a:rPr kumimoji="1" lang="ja-JP" altLang="en-US" dirty="0" smtClean="0"/>
              <a:t>理解</a:t>
            </a:r>
            <a:r>
              <a:rPr kumimoji="1" lang="ja-JP" altLang="en-US" dirty="0"/>
              <a:t>を深めるために利用できる</a:t>
            </a:r>
            <a:endParaRPr lang="ja-JP" altLang="en-US" dirty="0"/>
          </a:p>
        </p:txBody>
      </p:sp>
      <p:sp>
        <p:nvSpPr>
          <p:cNvPr id="6" name="正方形/長方形 5"/>
          <p:cNvSpPr/>
          <p:nvPr/>
        </p:nvSpPr>
        <p:spPr>
          <a:xfrm>
            <a:off x="4646430" y="4820418"/>
            <a:ext cx="4572000" cy="646331"/>
          </a:xfrm>
          <a:prstGeom prst="rect">
            <a:avLst/>
          </a:prstGeom>
        </p:spPr>
        <p:txBody>
          <a:bodyPr>
            <a:spAutoFit/>
          </a:bodyPr>
          <a:lstStyle/>
          <a:p>
            <a:r>
              <a:rPr kumimoji="1" lang="ja-JP" altLang="en-US" dirty="0"/>
              <a:t>構文だけでなく、前後を理解</a:t>
            </a:r>
            <a:r>
              <a:rPr kumimoji="1" lang="ja-JP" altLang="en-US" dirty="0" smtClean="0"/>
              <a:t>して</a:t>
            </a:r>
            <a:endParaRPr kumimoji="1" lang="en-US" altLang="ja-JP" dirty="0" smtClean="0"/>
          </a:p>
          <a:p>
            <a:r>
              <a:rPr kumimoji="1" lang="ja-JP" altLang="en-US" dirty="0" smtClean="0"/>
              <a:t>解答</a:t>
            </a:r>
            <a:r>
              <a:rPr kumimoji="1" lang="ja-JP" altLang="en-US" dirty="0"/>
              <a:t>を選ぶ必要がある</a:t>
            </a:r>
            <a:endParaRPr kumimoji="1" lang="en-US" altLang="ja-JP" dirty="0"/>
          </a:p>
        </p:txBody>
      </p:sp>
    </p:spTree>
    <p:extLst>
      <p:ext uri="{BB962C8B-B14F-4D97-AF65-F5344CB8AC3E}">
        <p14:creationId xmlns:p14="http://schemas.microsoft.com/office/powerpoint/2010/main" val="393461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UI</a:t>
            </a:r>
            <a:r>
              <a:rPr lang="ja-JP" altLang="en-US" dirty="0"/>
              <a:t>設計</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9</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049465"/>
            <a:ext cx="7886700" cy="4306886"/>
          </a:xfrm>
          <a:prstGeom prst="rect">
            <a:avLst/>
          </a:prstGeom>
          <a:noFill/>
          <a:ln>
            <a:noFill/>
          </a:ln>
        </p:spPr>
      </p:pic>
      <p:sp>
        <p:nvSpPr>
          <p:cNvPr id="3" name="テキスト ボックス 2"/>
          <p:cNvSpPr txBox="1"/>
          <p:nvPr/>
        </p:nvSpPr>
        <p:spPr>
          <a:xfrm>
            <a:off x="1140976" y="1594132"/>
            <a:ext cx="7444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Step1</a:t>
            </a:r>
            <a:endParaRPr kumimoji="1" lang="ja-JP" altLang="en-US" dirty="0"/>
          </a:p>
        </p:txBody>
      </p:sp>
      <p:sp>
        <p:nvSpPr>
          <p:cNvPr id="6" name="テキスト ボックス 5"/>
          <p:cNvSpPr txBox="1"/>
          <p:nvPr/>
        </p:nvSpPr>
        <p:spPr>
          <a:xfrm>
            <a:off x="4999529" y="2268418"/>
            <a:ext cx="778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a:t>
            </a:r>
            <a:r>
              <a:rPr kumimoji="1" lang="en-US" altLang="ja-JP" dirty="0"/>
              <a:t>2</a:t>
            </a:r>
            <a:endParaRPr kumimoji="1" lang="ja-JP" altLang="en-US" dirty="0"/>
          </a:p>
        </p:txBody>
      </p:sp>
      <p:sp>
        <p:nvSpPr>
          <p:cNvPr id="7" name="テキスト ボックス 6"/>
          <p:cNvSpPr txBox="1"/>
          <p:nvPr/>
        </p:nvSpPr>
        <p:spPr>
          <a:xfrm>
            <a:off x="2304880" y="5590248"/>
            <a:ext cx="7539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Step3</a:t>
            </a:r>
            <a:endParaRPr kumimoji="1" lang="ja-JP" altLang="en-US" dirty="0"/>
          </a:p>
        </p:txBody>
      </p:sp>
      <p:sp>
        <p:nvSpPr>
          <p:cNvPr id="8" name="テキスト ボックス 7"/>
          <p:cNvSpPr txBox="1"/>
          <p:nvPr/>
        </p:nvSpPr>
        <p:spPr>
          <a:xfrm>
            <a:off x="6068857" y="5027154"/>
            <a:ext cx="778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Step4</a:t>
            </a:r>
          </a:p>
        </p:txBody>
      </p:sp>
      <p:sp>
        <p:nvSpPr>
          <p:cNvPr id="9" name="テキスト ボックス 8"/>
          <p:cNvSpPr txBox="1"/>
          <p:nvPr/>
        </p:nvSpPr>
        <p:spPr>
          <a:xfrm>
            <a:off x="4999529" y="2996526"/>
            <a:ext cx="778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Step5</a:t>
            </a:r>
            <a:endParaRPr kumimoji="1" lang="ja-JP" altLang="en-US" dirty="0"/>
          </a:p>
        </p:txBody>
      </p:sp>
    </p:spTree>
    <p:extLst>
      <p:ext uri="{BB962C8B-B14F-4D97-AF65-F5344CB8AC3E}">
        <p14:creationId xmlns:p14="http://schemas.microsoft.com/office/powerpoint/2010/main" val="4006035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8270</TotalTime>
  <Words>1827</Words>
  <Application>Microsoft Office PowerPoint</Application>
  <PresentationFormat>画面に合わせる (4:3)</PresentationFormat>
  <Paragraphs>248</Paragraphs>
  <Slides>14</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提案システム</vt:lpstr>
      <vt:lpstr>ブロックプログラミングと連携</vt:lpstr>
      <vt:lpstr>選択肢生成</vt:lpstr>
      <vt:lpstr>UI設計</vt:lpstr>
      <vt:lpstr>実験</vt:lpstr>
      <vt:lpstr>実験結果</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75</cp:revision>
  <dcterms:created xsi:type="dcterms:W3CDTF">2021-12-19T23:47:53Z</dcterms:created>
  <dcterms:modified xsi:type="dcterms:W3CDTF">2022-01-19T04:16:58Z</dcterms:modified>
</cp:coreProperties>
</file>