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3" r:id="rId4"/>
    <p:sldId id="284" r:id="rId5"/>
    <p:sldId id="258" r:id="rId6"/>
    <p:sldId id="286" r:id="rId7"/>
    <p:sldId id="260" r:id="rId8"/>
    <p:sldId id="261" r:id="rId9"/>
    <p:sldId id="262" r:id="rId10"/>
    <p:sldId id="291" r:id="rId11"/>
    <p:sldId id="263" r:id="rId12"/>
    <p:sldId id="264" r:id="rId13"/>
    <p:sldId id="292" r:id="rId14"/>
    <p:sldId id="265" r:id="rId15"/>
    <p:sldId id="266" r:id="rId16"/>
    <p:sldId id="267" r:id="rId17"/>
    <p:sldId id="287" r:id="rId18"/>
    <p:sldId id="288" r:id="rId19"/>
    <p:sldId id="289" r:id="rId20"/>
    <p:sldId id="290"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78709" autoAdjust="0"/>
  </p:normalViewPr>
  <p:slideViewPr>
    <p:cSldViewPr snapToGrid="0">
      <p:cViewPr varScale="1">
        <p:scale>
          <a:sx n="79" d="100"/>
          <a:sy n="79" d="100"/>
        </p:scale>
        <p:origin x="9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165552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　教師は，図</a:t>
            </a:r>
            <a:r>
              <a:rPr kumimoji="1" lang="en-US" altLang="ja-JP" sz="1200" kern="1200" dirty="0" smtClean="0">
                <a:solidFill>
                  <a:schemeClr val="tx1"/>
                </a:solidFill>
                <a:effectLst/>
                <a:latin typeface="+mn-lt"/>
                <a:ea typeface="+mn-ea"/>
                <a:cs typeface="+mn-cs"/>
              </a:rPr>
              <a:t>3.2</a:t>
            </a:r>
            <a:r>
              <a:rPr kumimoji="1" lang="ja-JP" altLang="ja-JP" sz="1200" kern="1200" dirty="0" smtClean="0">
                <a:solidFill>
                  <a:schemeClr val="tx1"/>
                </a:solidFill>
                <a:effectLst/>
                <a:latin typeface="+mn-lt"/>
                <a:ea typeface="+mn-ea"/>
                <a:cs typeface="+mn-cs"/>
              </a:rPr>
              <a:t>に示される右側のソースコード上の穴埋め問題の生成のために，元となる「問題ファイル」を作成し，学習者に提示することで教師はソースコードの学習支援を行う．問題ファイルの作成方法については以下のステップで行う．</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ja-JP" sz="1200" kern="1200" dirty="0" smtClean="0">
                <a:solidFill>
                  <a:schemeClr val="tx1"/>
                </a:solidFill>
                <a:effectLst/>
                <a:latin typeface="+mn-lt"/>
                <a:ea typeface="+mn-ea"/>
                <a:cs typeface="+mn-cs"/>
              </a:rPr>
              <a:t>提示する問題文とその解答を用意する．</a:t>
            </a:r>
          </a:p>
          <a:p>
            <a:r>
              <a:rPr kumimoji="1" lang="en-US" altLang="ja-JP" sz="1200" kern="1200" dirty="0" smtClean="0">
                <a:solidFill>
                  <a:schemeClr val="tx1"/>
                </a:solidFill>
                <a:effectLst/>
                <a:latin typeface="+mn-lt"/>
                <a:ea typeface="+mn-ea"/>
                <a:cs typeface="+mn-cs"/>
              </a:rPr>
              <a:t>Step-2:</a:t>
            </a:r>
            <a:r>
              <a:rPr kumimoji="1" lang="ja-JP" altLang="ja-JP" sz="1200" kern="1200" dirty="0" smtClean="0">
                <a:solidFill>
                  <a:schemeClr val="tx1"/>
                </a:solidFill>
                <a:effectLst/>
                <a:latin typeface="+mn-lt"/>
                <a:ea typeface="+mn-ea"/>
                <a:cs typeface="+mn-cs"/>
              </a:rPr>
              <a:t>提示する問題に対応するブロックプログラミングを完成させる．</a:t>
            </a:r>
          </a:p>
          <a:p>
            <a:r>
              <a:rPr kumimoji="1" lang="en-US" altLang="ja-JP" sz="1200" kern="1200" dirty="0" smtClean="0">
                <a:solidFill>
                  <a:schemeClr val="tx1"/>
                </a:solidFill>
                <a:effectLst/>
                <a:latin typeface="+mn-lt"/>
                <a:ea typeface="+mn-ea"/>
                <a:cs typeface="+mn-cs"/>
              </a:rPr>
              <a:t>Step-3:</a:t>
            </a:r>
            <a:r>
              <a:rPr kumimoji="1" lang="ja-JP" altLang="ja-JP" sz="1200" kern="1200" dirty="0" smtClean="0">
                <a:solidFill>
                  <a:schemeClr val="tx1"/>
                </a:solidFill>
                <a:effectLst/>
                <a:latin typeface="+mn-lt"/>
                <a:ea typeface="+mn-ea"/>
                <a:cs typeface="+mn-cs"/>
              </a:rPr>
              <a:t>ブロックプログラミングより</a:t>
            </a:r>
            <a:r>
              <a:rPr kumimoji="1" lang="en-US" altLang="ja-JP" sz="1200" kern="1200" dirty="0" smtClean="0">
                <a:solidFill>
                  <a:schemeClr val="tx1"/>
                </a:solidFill>
                <a:effectLst/>
                <a:latin typeface="+mn-lt"/>
                <a:ea typeface="+mn-ea"/>
                <a:cs typeface="+mn-cs"/>
              </a:rPr>
              <a:t>XML</a:t>
            </a:r>
            <a:r>
              <a:rPr kumimoji="1" lang="ja-JP" altLang="ja-JP" sz="1200" kern="1200" dirty="0" smtClean="0">
                <a:solidFill>
                  <a:schemeClr val="tx1"/>
                </a:solidFill>
                <a:effectLst/>
                <a:latin typeface="+mn-lt"/>
                <a:ea typeface="+mn-ea"/>
                <a:cs typeface="+mn-cs"/>
              </a:rPr>
              <a:t>コードを作成する．</a:t>
            </a:r>
          </a:p>
          <a:p>
            <a:r>
              <a:rPr kumimoji="1" lang="en-US" altLang="ja-JP" sz="1200" kern="1200" dirty="0" smtClean="0">
                <a:solidFill>
                  <a:schemeClr val="tx1"/>
                </a:solidFill>
                <a:effectLst/>
                <a:latin typeface="+mn-lt"/>
                <a:ea typeface="+mn-ea"/>
                <a:cs typeface="+mn-cs"/>
              </a:rPr>
              <a:t>Step-4:XML</a:t>
            </a:r>
            <a:r>
              <a:rPr kumimoji="1" lang="ja-JP" altLang="ja-JP" sz="1200" kern="1200" dirty="0" smtClean="0">
                <a:solidFill>
                  <a:schemeClr val="tx1"/>
                </a:solidFill>
                <a:effectLst/>
                <a:latin typeface="+mn-lt"/>
                <a:ea typeface="+mn-ea"/>
                <a:cs typeface="+mn-cs"/>
              </a:rPr>
              <a:t>コード，問題文，解答（実行結果）を問題ファイルとして記述する．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14</a:t>
            </a:fld>
            <a:endParaRPr kumimoji="1" lang="ja-JP" altLang="en-US"/>
          </a:p>
        </p:txBody>
      </p:sp>
    </p:spTree>
    <p:extLst>
      <p:ext uri="{BB962C8B-B14F-4D97-AF65-F5344CB8AC3E}">
        <p14:creationId xmlns:p14="http://schemas.microsoft.com/office/powerpoint/2010/main" val="114908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17</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18</a:t>
            </a:fld>
            <a:endParaRPr kumimoji="1" lang="ja-JP" altLang="en-US"/>
          </a:p>
        </p:txBody>
      </p:sp>
    </p:spTree>
    <p:extLst>
      <p:ext uri="{BB962C8B-B14F-4D97-AF65-F5344CB8AC3E}">
        <p14:creationId xmlns:p14="http://schemas.microsoft.com/office/powerpoint/2010/main" val="6555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4000" dirty="0"/>
              <a:t>日本語環境ブロックプログラミングと連携したソースコード</a:t>
            </a:r>
            <a:r>
              <a:rPr lang="ja-JP" altLang="en-US" sz="4000" dirty="0" smtClean="0"/>
              <a:t>の</a:t>
            </a:r>
            <a:r>
              <a:rPr lang="en-US" altLang="ja-JP" sz="4000" dirty="0" smtClean="0"/>
              <a:t/>
            </a:r>
            <a:br>
              <a:rPr lang="en-US" altLang="ja-JP" sz="4000" dirty="0" smtClean="0"/>
            </a:br>
            <a:r>
              <a:rPr lang="ja-JP" altLang="en-US" sz="4000" dirty="0" smtClean="0"/>
              <a:t>穴埋め</a:t>
            </a:r>
            <a:r>
              <a:rPr lang="ja-JP" altLang="en-US" sz="4000" dirty="0"/>
              <a:t>選択問題生成システム</a:t>
            </a:r>
          </a:p>
        </p:txBody>
      </p:sp>
      <p:sp>
        <p:nvSpPr>
          <p:cNvPr id="3" name="サブタイトル 2"/>
          <p:cNvSpPr>
            <a:spLocks noGrp="1"/>
          </p:cNvSpPr>
          <p:nvPr>
            <p:ph type="subTitle" idx="1"/>
          </p:nvPr>
        </p:nvSpPr>
        <p:spPr>
          <a:xfrm>
            <a:off x="2233345" y="4464453"/>
            <a:ext cx="5143500"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カテゴリーグループ</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2067117103"/>
              </p:ext>
            </p:extLst>
          </p:nvPr>
        </p:nvGraphicFramePr>
        <p:xfrm>
          <a:off x="1706781" y="2507715"/>
          <a:ext cx="5483860" cy="82296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グループ２</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グループ３</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グループ４</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10</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830762972"/>
              </p:ext>
            </p:extLst>
          </p:nvPr>
        </p:nvGraphicFramePr>
        <p:xfrm>
          <a:off x="1605280" y="3921284"/>
          <a:ext cx="5933440" cy="274320"/>
        </p:xfrm>
        <a:graphic>
          <a:graphicData uri="http://schemas.openxmlformats.org/drawingml/2006/table">
            <a:tbl>
              <a:tblPr firstRow="1" firstCol="1" bandRow="1"/>
              <a:tblGrid>
                <a:gridCol w="1977390">
                  <a:extLst>
                    <a:ext uri="{9D8B030D-6E8A-4147-A177-3AD203B41FA5}">
                      <a16:colId xmlns:a16="http://schemas.microsoft.com/office/drawing/2014/main" val="3686369095"/>
                    </a:ext>
                  </a:extLst>
                </a:gridCol>
                <a:gridCol w="1978025">
                  <a:extLst>
                    <a:ext uri="{9D8B030D-6E8A-4147-A177-3AD203B41FA5}">
                      <a16:colId xmlns:a16="http://schemas.microsoft.com/office/drawing/2014/main" val="1284934244"/>
                    </a:ext>
                  </a:extLst>
                </a:gridCol>
                <a:gridCol w="1978025">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784867023"/>
              </p:ext>
            </p:extLst>
          </p:nvPr>
        </p:nvGraphicFramePr>
        <p:xfrm>
          <a:off x="1605280" y="5003514"/>
          <a:ext cx="5933440" cy="274320"/>
        </p:xfrm>
        <a:graphic>
          <a:graphicData uri="http://schemas.openxmlformats.org/drawingml/2006/table">
            <a:tbl>
              <a:tblPr firstRow="1" firstCol="1" bandRow="1"/>
              <a:tblGrid>
                <a:gridCol w="1977390">
                  <a:extLst>
                    <a:ext uri="{9D8B030D-6E8A-4147-A177-3AD203B41FA5}">
                      <a16:colId xmlns:a16="http://schemas.microsoft.com/office/drawing/2014/main" val="3458815489"/>
                    </a:ext>
                  </a:extLst>
                </a:gridCol>
                <a:gridCol w="1978025">
                  <a:extLst>
                    <a:ext uri="{9D8B030D-6E8A-4147-A177-3AD203B41FA5}">
                      <a16:colId xmlns:a16="http://schemas.microsoft.com/office/drawing/2014/main" val="3357885173"/>
                    </a:ext>
                  </a:extLst>
                </a:gridCol>
                <a:gridCol w="1978025">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676555" y="2161193"/>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2723074" y="3469522"/>
            <a:ext cx="4108817"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同じグループで選択肢が決定された例</a:t>
            </a:r>
            <a:endParaRPr lang="ja-JP" altLang="en-US" dirty="0"/>
          </a:p>
        </p:txBody>
      </p:sp>
      <p:sp>
        <p:nvSpPr>
          <p:cNvPr id="21" name="正方形/長方形 20"/>
          <p:cNvSpPr/>
          <p:nvPr/>
        </p:nvSpPr>
        <p:spPr>
          <a:xfrm>
            <a:off x="2410049" y="4391788"/>
            <a:ext cx="4570482"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異なるグループから選択肢が決定された例</a:t>
            </a:r>
            <a:endParaRPr lang="ja-JP" altLang="en-US" dirty="0"/>
          </a:p>
        </p:txBody>
      </p:sp>
    </p:spTree>
    <p:extLst>
      <p:ext uri="{BB962C8B-B14F-4D97-AF65-F5344CB8AC3E}">
        <p14:creationId xmlns:p14="http://schemas.microsoft.com/office/powerpoint/2010/main" val="393461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a:t>
            </a:r>
            <a:r>
              <a:rPr lang="ja-JP" altLang="ja-JP" dirty="0"/>
              <a:t>問題数を判別する</a:t>
            </a:r>
          </a:p>
          <a:p>
            <a:pPr marL="0" indent="0">
              <a:buNone/>
            </a:pPr>
            <a:r>
              <a:rPr lang="en-US" altLang="ja-JP" dirty="0"/>
              <a:t>Step-2:</a:t>
            </a:r>
            <a:r>
              <a:rPr lang="ja-JP" altLang="ja-JP" dirty="0"/>
              <a:t>セレクトボックスの内容を読み取り，正解不正解を判断．</a:t>
            </a:r>
          </a:p>
          <a:p>
            <a:pPr marL="0" indent="0">
              <a:buNone/>
            </a:pPr>
            <a:r>
              <a:rPr lang="en-US" altLang="ja-JP" dirty="0"/>
              <a:t>Step-3:</a:t>
            </a:r>
            <a:r>
              <a:rPr lang="ja-JP" altLang="ja-JP" dirty="0"/>
              <a:t>正解だった場合正解数をカウントし，その問題番号を保存する．</a:t>
            </a:r>
          </a:p>
          <a:p>
            <a:pPr marL="0" indent="0">
              <a:buNone/>
            </a:pPr>
            <a:r>
              <a:rPr lang="en-US" altLang="ja-JP" dirty="0"/>
              <a:t>Step-4:</a:t>
            </a:r>
            <a:r>
              <a:rPr lang="ja-JP" altLang="ja-JP" dirty="0"/>
              <a:t>不正解だった場合は，その問題番号を保存する．</a:t>
            </a:r>
          </a:p>
          <a:p>
            <a:pPr marL="0" indent="0">
              <a:buNone/>
            </a:pPr>
            <a:r>
              <a:rPr lang="en-US" altLang="ja-JP" dirty="0"/>
              <a:t>Step-5:</a:t>
            </a:r>
            <a:r>
              <a:rPr lang="ja-JP" altLang="ja-JP" dirty="0"/>
              <a:t>正解数と正解した問題番号，不正解の問題番号を表示</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695332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Step-1</a:t>
            </a:r>
            <a:r>
              <a:rPr lang="en-US" altLang="ja-JP" dirty="0"/>
              <a:t>:</a:t>
            </a:r>
            <a:r>
              <a:rPr lang="ja-JP" altLang="ja-JP" dirty="0"/>
              <a:t>不正解だった問題を確認する．</a:t>
            </a:r>
          </a:p>
          <a:p>
            <a:pPr marL="0" indent="0">
              <a:buNone/>
            </a:pPr>
            <a:r>
              <a:rPr lang="en-US" altLang="ja-JP" dirty="0"/>
              <a:t>Step-2:</a:t>
            </a:r>
            <a:r>
              <a:rPr lang="ja-JP" altLang="ja-JP" dirty="0"/>
              <a:t>選ばれた選択肢を確認する．</a:t>
            </a:r>
          </a:p>
          <a:p>
            <a:pPr marL="0" indent="0">
              <a:buNone/>
            </a:pPr>
            <a:r>
              <a:rPr lang="en-US" altLang="ja-JP" dirty="0"/>
              <a:t>Step-3:</a:t>
            </a:r>
            <a:r>
              <a:rPr lang="ja-JP" altLang="ja-JP" dirty="0"/>
              <a:t>その選択肢がどのような場合に利用されるものか解説を表示する．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84366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a:t>
            </a:r>
            <a:r>
              <a:rPr kumimoji="1" lang="ja-JP" altLang="en-US" dirty="0" smtClean="0"/>
              <a:t>図</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13</a:t>
            </a:fld>
            <a:endParaRPr kumimoji="1"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2049465"/>
            <a:ext cx="7886700" cy="4306886"/>
          </a:xfrm>
          <a:prstGeom prst="rect">
            <a:avLst/>
          </a:prstGeom>
          <a:noFill/>
          <a:ln>
            <a:noFill/>
          </a:ln>
        </p:spPr>
      </p:pic>
    </p:spTree>
    <p:extLst>
      <p:ext uri="{BB962C8B-B14F-4D97-AF65-F5344CB8AC3E}">
        <p14:creationId xmlns:p14="http://schemas.microsoft.com/office/powerpoint/2010/main" val="40060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問題の</a:t>
            </a:r>
            <a:r>
              <a:rPr lang="ja-JP" altLang="en-US" dirty="0" smtClean="0"/>
              <a:t>作成（教師）</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ja-JP" dirty="0"/>
              <a:t>　教師は</a:t>
            </a:r>
            <a:r>
              <a:rPr lang="ja-JP" altLang="ja-JP" dirty="0" smtClean="0"/>
              <a:t>，</a:t>
            </a:r>
            <a:r>
              <a:rPr lang="en-US" altLang="ja-JP" dirty="0" smtClean="0"/>
              <a:t>UI</a:t>
            </a:r>
            <a:r>
              <a:rPr lang="ja-JP" altLang="ja-JP" dirty="0" smtClean="0"/>
              <a:t>図に</a:t>
            </a:r>
            <a:r>
              <a:rPr lang="ja-JP" altLang="ja-JP" dirty="0"/>
              <a:t>示される右側のソースコード上の穴埋め問題の生成のために，元となる「問題ファイル」を作成し，学習者に提示することで教師はソースコードの学習支援を行う．問題ファイルの作成方法については以下のステップで行う．</a:t>
            </a:r>
          </a:p>
          <a:p>
            <a:r>
              <a:rPr lang="en-US" altLang="ja-JP" dirty="0"/>
              <a:t> </a:t>
            </a:r>
            <a:endParaRPr lang="ja-JP" altLang="ja-JP" dirty="0"/>
          </a:p>
          <a:p>
            <a:r>
              <a:rPr lang="en-US" altLang="ja-JP" dirty="0"/>
              <a:t>Step-1:</a:t>
            </a:r>
            <a:r>
              <a:rPr lang="ja-JP" altLang="ja-JP" dirty="0"/>
              <a:t>提示する問題文とその解答を用意する．</a:t>
            </a:r>
          </a:p>
          <a:p>
            <a:r>
              <a:rPr lang="en-US" altLang="ja-JP" dirty="0"/>
              <a:t>Step-2:</a:t>
            </a:r>
            <a:r>
              <a:rPr lang="ja-JP" altLang="ja-JP" dirty="0"/>
              <a:t>提示する問題に対応するブロックプログラミングを完成させる．</a:t>
            </a:r>
          </a:p>
          <a:p>
            <a:r>
              <a:rPr lang="en-US" altLang="ja-JP" dirty="0"/>
              <a:t>Step-3:</a:t>
            </a:r>
            <a:r>
              <a:rPr lang="ja-JP" altLang="ja-JP" dirty="0"/>
              <a:t>ブロックプログラミングより</a:t>
            </a:r>
            <a:r>
              <a:rPr lang="en-US" altLang="ja-JP" dirty="0"/>
              <a:t>XML</a:t>
            </a:r>
            <a:r>
              <a:rPr lang="ja-JP" altLang="ja-JP" dirty="0"/>
              <a:t>コードを作成する．</a:t>
            </a:r>
          </a:p>
          <a:p>
            <a:r>
              <a:rPr lang="en-US" altLang="ja-JP" dirty="0"/>
              <a:t>Step-4:XML</a:t>
            </a:r>
            <a:r>
              <a:rPr lang="ja-JP" altLang="ja-JP" dirty="0"/>
              <a:t>コード，問題文，解答（実行結果）を問題ファイルとして記述する．</a:t>
            </a:r>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2727924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学習方法（学習者）</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ja-JP" altLang="ja-JP" dirty="0"/>
              <a:t>学習者は</a:t>
            </a:r>
            <a:r>
              <a:rPr lang="ja-JP" altLang="ja-JP" dirty="0" smtClean="0"/>
              <a:t>，</a:t>
            </a:r>
            <a:r>
              <a:rPr lang="en-US" altLang="ja-JP" dirty="0" smtClean="0"/>
              <a:t>UI</a:t>
            </a:r>
            <a:r>
              <a:rPr lang="ja-JP" altLang="ja-JP" dirty="0" smtClean="0"/>
              <a:t>図に</a:t>
            </a:r>
            <a:r>
              <a:rPr lang="ja-JP" altLang="ja-JP" dirty="0"/>
              <a:t>示される</a:t>
            </a:r>
            <a:r>
              <a:rPr lang="en-US" altLang="ja-JP" dirty="0"/>
              <a:t>UI</a:t>
            </a:r>
            <a:r>
              <a:rPr lang="ja-JP" altLang="ja-JP" dirty="0"/>
              <a:t>の提案システムに従って，以下のステップによって学習を行う．</a:t>
            </a:r>
          </a:p>
          <a:p>
            <a:endParaRPr lang="ja-JP" altLang="ja-JP" dirty="0"/>
          </a:p>
          <a:p>
            <a:r>
              <a:rPr lang="en-US" altLang="ja-JP" dirty="0"/>
              <a:t>Step-1:</a:t>
            </a:r>
            <a:r>
              <a:rPr lang="ja-JP" altLang="ja-JP" dirty="0"/>
              <a:t>問題ファイルを選択する．</a:t>
            </a:r>
          </a:p>
          <a:p>
            <a:r>
              <a:rPr lang="en-US" altLang="ja-JP" dirty="0"/>
              <a:t>Step-2:</a:t>
            </a:r>
            <a:r>
              <a:rPr lang="ja-JP" altLang="ja-JP" dirty="0"/>
              <a:t>問題文を確認する．</a:t>
            </a:r>
          </a:p>
          <a:p>
            <a:r>
              <a:rPr lang="en-US" altLang="ja-JP" dirty="0"/>
              <a:t>Step-3:</a:t>
            </a:r>
            <a:r>
              <a:rPr lang="ja-JP" altLang="ja-JP" dirty="0"/>
              <a:t>ブロックプログラミングで論理的思考力を養う</a:t>
            </a:r>
          </a:p>
          <a:p>
            <a:r>
              <a:rPr lang="en-US" altLang="ja-JP" dirty="0"/>
              <a:t>Step-4:</a:t>
            </a:r>
            <a:r>
              <a:rPr lang="ja-JP" altLang="ja-JP" dirty="0"/>
              <a:t>コーディング力を養うために，生成された穴埋め選択問題を解答する．</a:t>
            </a:r>
          </a:p>
          <a:p>
            <a:r>
              <a:rPr lang="en-US" altLang="ja-JP" dirty="0"/>
              <a:t>Step-5:</a:t>
            </a:r>
            <a:r>
              <a:rPr lang="ja-JP" altLang="ja-JP" dirty="0"/>
              <a:t>選択した解答からソースコードの実行結果を確認する． </a:t>
            </a:r>
          </a:p>
          <a:p>
            <a:r>
              <a:rPr lang="en-US" altLang="ja-JP" dirty="0"/>
              <a:t>Step-6:</a:t>
            </a:r>
            <a:r>
              <a:rPr lang="ja-JP" altLang="ja-JP" dirty="0"/>
              <a:t>採点を行う．</a:t>
            </a:r>
          </a:p>
          <a:p>
            <a:r>
              <a:rPr lang="en-US" altLang="ja-JP" dirty="0"/>
              <a:t>Step-6:</a:t>
            </a:r>
            <a:r>
              <a:rPr lang="ja-JP" altLang="ja-JP" dirty="0"/>
              <a:t>繰り返し問題を解く場合は，難易度ごとの自動生成をもう一度行い，</a:t>
            </a:r>
            <a:r>
              <a:rPr lang="en-US" altLang="ja-JP" dirty="0"/>
              <a:t>Step-2</a:t>
            </a:r>
            <a:r>
              <a:rPr lang="ja-JP" altLang="ja-JP" dirty="0"/>
              <a:t>に戻る．</a:t>
            </a:r>
          </a:p>
          <a:p>
            <a:r>
              <a:rPr lang="en-US" altLang="ja-JP" dirty="0"/>
              <a:t>Step-7:</a:t>
            </a:r>
            <a:r>
              <a:rPr lang="ja-JP" altLang="ja-JP" dirty="0"/>
              <a:t>正答率が上昇した場合には，</a:t>
            </a:r>
            <a:r>
              <a:rPr lang="en-US" altLang="ja-JP" dirty="0"/>
              <a:t>Step-1:</a:t>
            </a:r>
            <a:r>
              <a:rPr lang="ja-JP" altLang="ja-JP" dirty="0"/>
              <a:t>に戻る．</a:t>
            </a:r>
          </a:p>
          <a:p>
            <a:pPr lvl="1"/>
            <a:r>
              <a:rPr lang="en-US" altLang="ja-JP" b="1" dirty="0"/>
              <a:t/>
            </a:r>
            <a:br>
              <a:rPr lang="en-US" altLang="ja-JP" b="1" dirty="0"/>
            </a:br>
            <a:r>
              <a:rPr lang="en-US" altLang="ja-JP" b="1" dirty="0"/>
              <a:t> </a:t>
            </a:r>
            <a:endParaRPr lang="ja-JP" altLang="ja-JP" b="1"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15</a:t>
            </a:fld>
            <a:endParaRPr kumimoji="1" lang="ja-JP" altLang="en-US"/>
          </a:p>
        </p:txBody>
      </p:sp>
    </p:spTree>
    <p:extLst>
      <p:ext uri="{BB962C8B-B14F-4D97-AF65-F5344CB8AC3E}">
        <p14:creationId xmlns:p14="http://schemas.microsoft.com/office/powerpoint/2010/main" val="2403087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901989261"/>
              </p:ext>
            </p:extLst>
          </p:nvPr>
        </p:nvGraphicFramePr>
        <p:xfrm>
          <a:off x="1262359" y="3929243"/>
          <a:ext cx="6918688" cy="2382655"/>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a:t>
                      </a:r>
                    </a:p>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特殊記号）</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16</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6988" y="95587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926405" y="2406484"/>
            <a:ext cx="1223412" cy="300082"/>
          </a:xfrm>
          <a:prstGeom prst="rect">
            <a:avLst/>
          </a:prstGeom>
          <a:noFill/>
        </p:spPr>
        <p:txBody>
          <a:bodyPr wrap="none" rtlCol="0">
            <a:spAutoFit/>
          </a:bodyPr>
          <a:lstStyle/>
          <a:p>
            <a:r>
              <a:rPr lang="ja-JP" altLang="ja-JP" sz="1350" dirty="0"/>
              <a:t>全問題の結果</a:t>
            </a:r>
            <a:endParaRPr lang="ja-JP" altLang="en-US" sz="1350" dirty="0"/>
          </a:p>
        </p:txBody>
      </p:sp>
      <p:sp>
        <p:nvSpPr>
          <p:cNvPr id="18" name="正方形/長方形 17"/>
          <p:cNvSpPr/>
          <p:nvPr/>
        </p:nvSpPr>
        <p:spPr>
          <a:xfrm>
            <a:off x="5747175" y="2406484"/>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sz="1350" dirty="0"/>
          </a:p>
        </p:txBody>
      </p:sp>
      <p:sp>
        <p:nvSpPr>
          <p:cNvPr id="19" name="正方形/長方形 18"/>
          <p:cNvSpPr/>
          <p:nvPr/>
        </p:nvSpPr>
        <p:spPr>
          <a:xfrm>
            <a:off x="1776562" y="4106551"/>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sz="1350" dirty="0"/>
          </a:p>
        </p:txBody>
      </p:sp>
      <p:sp>
        <p:nvSpPr>
          <p:cNvPr id="20" name="正方形/長方形 19"/>
          <p:cNvSpPr/>
          <p:nvPr/>
        </p:nvSpPr>
        <p:spPr>
          <a:xfrm>
            <a:off x="5660613" y="4106551"/>
            <a:ext cx="1915909"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sz="1350"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sz="1350"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17</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74476817"/>
              </p:ext>
            </p:extLst>
          </p:nvPr>
        </p:nvGraphicFramePr>
        <p:xfrm>
          <a:off x="374647" y="2683484"/>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0.805877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491591879"/>
              </p:ext>
            </p:extLst>
          </p:nvPr>
        </p:nvGraphicFramePr>
        <p:xfrm>
          <a:off x="4695313" y="2690255"/>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0.740311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378873641"/>
              </p:ext>
            </p:extLst>
          </p:nvPr>
        </p:nvGraphicFramePr>
        <p:xfrm>
          <a:off x="374647" y="4601987"/>
          <a:ext cx="4019330" cy="1183818"/>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0.781476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537153060"/>
              </p:ext>
            </p:extLst>
          </p:nvPr>
        </p:nvGraphicFramePr>
        <p:xfrm>
          <a:off x="4662947" y="4617025"/>
          <a:ext cx="4197831" cy="1168780"/>
        </p:xfrm>
        <a:graphic>
          <a:graphicData uri="http://schemas.openxmlformats.org/drawingml/2006/table">
            <a:tbl>
              <a:tblPr/>
              <a:tblGrid>
                <a:gridCol w="643668">
                  <a:extLst>
                    <a:ext uri="{9D8B030D-6E8A-4147-A177-3AD203B41FA5}">
                      <a16:colId xmlns:a16="http://schemas.microsoft.com/office/drawing/2014/main" val="653249075"/>
                    </a:ext>
                  </a:extLst>
                </a:gridCol>
                <a:gridCol w="643668">
                  <a:extLst>
                    <a:ext uri="{9D8B030D-6E8A-4147-A177-3AD203B41FA5}">
                      <a16:colId xmlns:a16="http://schemas.microsoft.com/office/drawing/2014/main" val="2603337787"/>
                    </a:ext>
                  </a:extLst>
                </a:gridCol>
                <a:gridCol w="970165">
                  <a:extLst>
                    <a:ext uri="{9D8B030D-6E8A-4147-A177-3AD203B41FA5}">
                      <a16:colId xmlns:a16="http://schemas.microsoft.com/office/drawing/2014/main" val="617556701"/>
                    </a:ext>
                  </a:extLst>
                </a:gridCol>
                <a:gridCol w="970165">
                  <a:extLst>
                    <a:ext uri="{9D8B030D-6E8A-4147-A177-3AD203B41FA5}">
                      <a16:colId xmlns:a16="http://schemas.microsoft.com/office/drawing/2014/main" val="1221401000"/>
                    </a:ext>
                  </a:extLst>
                </a:gridCol>
                <a:gridCol w="970165">
                  <a:extLst>
                    <a:ext uri="{9D8B030D-6E8A-4147-A177-3AD203B41FA5}">
                      <a16:colId xmlns:a16="http://schemas.microsoft.com/office/drawing/2014/main" val="2657690408"/>
                    </a:ext>
                  </a:extLst>
                </a:gridCol>
              </a:tblGrid>
              <a:tr h="386019">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386019">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396742">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0.878424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ja-JP" dirty="0"/>
              <a:t>評価基準１と評価基準２を満足に満たしたことから，提案システムによる自動生成は正常に行えることが確認できた</a:t>
            </a:r>
            <a:r>
              <a:rPr lang="ja-JP" altLang="ja-JP" dirty="0" smtClean="0"/>
              <a:t>．</a:t>
            </a:r>
            <a:endParaRPr lang="en-US" altLang="ja-JP" dirty="0" smtClean="0"/>
          </a:p>
          <a:p>
            <a:r>
              <a:rPr lang="ja-JP" altLang="ja-JP" dirty="0" smtClean="0"/>
              <a:t>評価</a:t>
            </a:r>
            <a:r>
              <a:rPr lang="ja-JP" altLang="ja-JP" dirty="0"/>
              <a:t>基準３と評価基準５が高い割合で結果が現れていることから，提案システムは論理的思考力とコーディング力を養うための学習支援が行えることが確認できた</a:t>
            </a:r>
            <a:r>
              <a:rPr lang="ja-JP" altLang="ja-JP" dirty="0" smtClean="0"/>
              <a:t>．</a:t>
            </a:r>
            <a:endParaRPr lang="en-US" altLang="ja-JP" dirty="0" smtClean="0"/>
          </a:p>
          <a:p>
            <a:r>
              <a:rPr lang="ja-JP" altLang="ja-JP" dirty="0" smtClean="0"/>
              <a:t>評価</a:t>
            </a:r>
            <a:r>
              <a:rPr lang="ja-JP" altLang="ja-JP" dirty="0"/>
              <a:t>基準４の結果から，出題される問題の種類の分散はある程度に抑えられていることが確認できた</a:t>
            </a:r>
            <a:r>
              <a:rPr lang="ja-JP" altLang="ja-JP" dirty="0" smtClean="0"/>
              <a:t>．</a:t>
            </a:r>
            <a:endParaRPr lang="en-US" altLang="ja-JP" dirty="0" smtClean="0"/>
          </a:p>
          <a:p>
            <a:r>
              <a:rPr lang="ja-JP" altLang="ja-JP" dirty="0" smtClean="0"/>
              <a:t>穴埋め</a:t>
            </a:r>
            <a:r>
              <a:rPr lang="ja-JP" altLang="ja-JP" dirty="0"/>
              <a:t>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18</a:t>
            </a:fld>
            <a:endParaRPr kumimoji="1" lang="ja-JP" altLang="en-US"/>
          </a:p>
        </p:txBody>
      </p:sp>
    </p:spTree>
    <p:extLst>
      <p:ext uri="{BB962C8B-B14F-4D97-AF65-F5344CB8AC3E}">
        <p14:creationId xmlns:p14="http://schemas.microsoft.com/office/powerpoint/2010/main" val="2713740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19</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a:t>プログラミング教育必修の全面</a:t>
            </a:r>
            <a:r>
              <a:rPr lang="ja-JP" altLang="ja-JP" dirty="0" smtClean="0"/>
              <a:t>実施</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100" dirty="0"/>
              <a:t>論理的思考力からコーディング力の養成に</a:t>
            </a:r>
            <a:r>
              <a:rPr lang="ja-JP" altLang="en-US" sz="2100" dirty="0"/>
              <a:t>，</a:t>
            </a:r>
            <a:endParaRPr lang="en-US" altLang="ja-JP" sz="2100" dirty="0"/>
          </a:p>
          <a:p>
            <a:r>
              <a:rPr lang="ja-JP" altLang="ja-JP" sz="2100" dirty="0"/>
              <a:t>円滑に移行できるような教育支援も考えていく必要がある</a:t>
            </a:r>
            <a:r>
              <a:rPr lang="ja-JP" altLang="ja-JP" sz="2100" dirty="0" smtClean="0"/>
              <a:t>．</a:t>
            </a:r>
            <a:endParaRPr lang="ja-JP" altLang="ja-JP" sz="21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20</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21</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22</a:t>
            </a:fld>
            <a:endParaRPr kumimoji="1" lang="ja-JP" altLang="en-US"/>
          </a:p>
        </p:txBody>
      </p:sp>
    </p:spTree>
    <p:extLst>
      <p:ext uri="{BB962C8B-B14F-4D97-AF65-F5344CB8AC3E}">
        <p14:creationId xmlns:p14="http://schemas.microsoft.com/office/powerpoint/2010/main" val="532979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ブロックプログラミング</a:t>
            </a:r>
            <a:r>
              <a:rPr lang="ja-JP" altLang="ja-JP" dirty="0"/>
              <a:t>からコーディング学習のために適切に問題を生成可能であるかを難易度や出題基準の観点から評価することで提案システムの実現可能性を検証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2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 </a:t>
            </a:r>
            <a:r>
              <a:rPr lang="ja-JP" altLang="ja-JP" dirty="0" smtClean="0"/>
              <a:t>香山</a:t>
            </a:r>
            <a:r>
              <a:rPr lang="en-US" altLang="ja-JP" dirty="0" smtClean="0"/>
              <a:t>, </a:t>
            </a:r>
            <a:r>
              <a:rPr lang="ja-JP" altLang="ja-JP" dirty="0" smtClean="0"/>
              <a:t>國宗</a:t>
            </a:r>
            <a:r>
              <a:rPr lang="en-US" altLang="ja-JP" dirty="0" smtClean="0"/>
              <a:t>, </a:t>
            </a:r>
            <a:r>
              <a:rPr lang="ja-JP" altLang="ja-JP" dirty="0" smtClean="0"/>
              <a:t>永井</a:t>
            </a:r>
            <a:r>
              <a:rPr lang="en-US" altLang="ja-JP" dirty="0" smtClean="0"/>
              <a:t>, </a:t>
            </a:r>
            <a:r>
              <a:rPr lang="ja-JP" altLang="ja-JP" dirty="0" smtClean="0"/>
              <a:t>不破</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ja-JP" altLang="en-US" dirty="0" smtClean="0"/>
              <a:t>，納富</a:t>
            </a:r>
            <a:r>
              <a:rPr lang="en-US" altLang="ja-JP" dirty="0" smtClean="0"/>
              <a:t>], [2018 </a:t>
            </a:r>
            <a:r>
              <a:rPr lang="ja-JP" altLang="ja-JP" dirty="0" smtClean="0"/>
              <a:t>福坂，高木，山田，佐々木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問題</a:t>
            </a:r>
            <a:r>
              <a:rPr lang="ja-JP" altLang="ja-JP" dirty="0"/>
              <a:t>の難易度に応じて穴埋め問題を生成するために、穴埋め箇所を選択問題として出題することで変化に富んだ問題を生成できると考えられる。しかし、ソースコードの穴埋め選択問題を自動で生成する技術が今なお課題となっ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443413" y="809774"/>
            <a:ext cx="3171825" cy="131549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sz="1400" dirty="0"/>
              <a:t>ブロックプログラミングからコーディング用の練習問題を自動生成することに着目し，本研究ではブロックプログラミングと連携したソースコードの穴埋め問題生成システムを構築する．</a:t>
            </a:r>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lstStyle/>
          <a:p>
            <a:r>
              <a:rPr lang="en-US" altLang="ja-JP" dirty="0"/>
              <a:t>Step-1:</a:t>
            </a:r>
            <a:r>
              <a:rPr lang="ja-JP" altLang="ja-JP" dirty="0"/>
              <a:t>教師は問題ファイルを作成する． </a:t>
            </a:r>
          </a:p>
          <a:p>
            <a:r>
              <a:rPr lang="en-US" altLang="ja-JP" dirty="0"/>
              <a:t>Step-2:XML</a:t>
            </a:r>
            <a:r>
              <a:rPr lang="ja-JP" altLang="ja-JP" dirty="0"/>
              <a:t>状態のコードからプログラミング言語のコードを生成する．</a:t>
            </a:r>
          </a:p>
          <a:p>
            <a:r>
              <a:rPr lang="en-US" altLang="ja-JP" dirty="0"/>
              <a:t>Step-3:</a:t>
            </a:r>
            <a:r>
              <a:rPr lang="ja-JP" altLang="ja-JP" dirty="0"/>
              <a:t>難易度によって選択問題に利用されるキーワード，問題数を選択する．</a:t>
            </a:r>
          </a:p>
          <a:p>
            <a:r>
              <a:rPr lang="en-US" altLang="ja-JP" dirty="0"/>
              <a:t>Step-4:</a:t>
            </a:r>
            <a:r>
              <a:rPr lang="ja-JP" altLang="ja-JP" dirty="0"/>
              <a:t>問題文，選択問題を学習者に出題する．</a:t>
            </a:r>
          </a:p>
          <a:p>
            <a:r>
              <a:rPr lang="en-US" altLang="ja-JP" dirty="0"/>
              <a:t>Step-5:</a:t>
            </a:r>
            <a:r>
              <a:rPr lang="ja-JP" altLang="ja-JP" dirty="0"/>
              <a:t>学習者は解答を行う．</a:t>
            </a:r>
          </a:p>
          <a:p>
            <a:r>
              <a:rPr lang="en-US" altLang="ja-JP" dirty="0"/>
              <a:t>Step-6:</a:t>
            </a:r>
            <a:r>
              <a:rPr lang="ja-JP" altLang="ja-JP" dirty="0"/>
              <a:t>誤答の解説を行う．</a:t>
            </a:r>
          </a:p>
          <a:p>
            <a:r>
              <a:rPr lang="en-US" altLang="ja-JP" dirty="0"/>
              <a:t>Step-7: Step-2</a:t>
            </a:r>
            <a:r>
              <a:rPr lang="ja-JP" altLang="ja-JP" dirty="0"/>
              <a:t>に戻る．</a:t>
            </a:r>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7</a:t>
            </a:fld>
            <a:endParaRPr kumimoji="1" lang="ja-JP" altLang="en-US"/>
          </a:p>
        </p:txBody>
      </p:sp>
    </p:spTree>
    <p:extLst>
      <p:ext uri="{BB962C8B-B14F-4D97-AF65-F5344CB8AC3E}">
        <p14:creationId xmlns:p14="http://schemas.microsoft.com/office/powerpoint/2010/main" val="1262185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en-US" altLang="ja-JP" dirty="0"/>
              <a:t>Step-1:</a:t>
            </a:r>
            <a:r>
              <a:rPr lang="ja-JP" altLang="ja-JP" dirty="0"/>
              <a:t>コードを単語で区切り要素をごとに，既定のグループ内の要素とマッチするかを判断し，マッチした箇所と要素を保存するリストを作成する．</a:t>
            </a:r>
          </a:p>
          <a:p>
            <a:r>
              <a:rPr lang="en-US" altLang="ja-JP" dirty="0"/>
              <a:t>Step-2:</a:t>
            </a:r>
            <a:r>
              <a:rPr lang="ja-JP" altLang="ja-JP" dirty="0"/>
              <a:t>問題の生成数の数Ｎと要素がヒットした数Ｍを比較する．</a:t>
            </a:r>
          </a:p>
          <a:p>
            <a:r>
              <a:rPr lang="en-US" altLang="ja-JP" dirty="0"/>
              <a:t>Step-3:</a:t>
            </a:r>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r>
              <a:rPr lang="en-US" altLang="ja-JP" dirty="0"/>
              <a:t>Step-4:</a:t>
            </a:r>
            <a:r>
              <a:rPr lang="ja-JP" altLang="ja-JP" dirty="0"/>
              <a:t>問題を生成することが決定した要素のマッチした箇所をセレクトボックスに置換する．</a:t>
            </a:r>
          </a:p>
          <a:p>
            <a:r>
              <a:rPr lang="en-US" altLang="ja-JP" dirty="0"/>
              <a:t>Step-5:</a:t>
            </a:r>
            <a:r>
              <a:rPr lang="ja-JP" altLang="ja-JP" dirty="0"/>
              <a:t>セレクトボックスの内容に選択式問題の選択肢を挿入し，正答かどうかを判断するタグも同時に挿入する．</a:t>
            </a:r>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8</a:t>
            </a:fld>
            <a:endParaRPr kumimoji="1" lang="ja-JP" altLang="en-US"/>
          </a:p>
        </p:txBody>
      </p:sp>
    </p:spTree>
    <p:extLst>
      <p:ext uri="{BB962C8B-B14F-4D97-AF65-F5344CB8AC3E}">
        <p14:creationId xmlns:p14="http://schemas.microsoft.com/office/powerpoint/2010/main" val="350769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生成される難易度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ja-JP" dirty="0" smtClean="0"/>
              <a:t>難易度</a:t>
            </a:r>
            <a:r>
              <a:rPr lang="ja-JP" altLang="ja-JP" dirty="0"/>
              <a:t>は３つ　</a:t>
            </a:r>
            <a:r>
              <a:rPr lang="ja-JP" altLang="ja-JP" dirty="0" smtClean="0"/>
              <a:t>簡単</a:t>
            </a:r>
            <a:r>
              <a:rPr lang="ja-JP" altLang="en-US" dirty="0" smtClean="0"/>
              <a:t>，</a:t>
            </a:r>
            <a:r>
              <a:rPr lang="ja-JP" altLang="ja-JP" dirty="0" smtClean="0"/>
              <a:t>普通</a:t>
            </a:r>
            <a:r>
              <a:rPr lang="ja-JP" altLang="en-US" dirty="0" smtClean="0"/>
              <a:t>，</a:t>
            </a:r>
            <a:r>
              <a:rPr lang="ja-JP" altLang="ja-JP" dirty="0" smtClean="0"/>
              <a:t>難しい</a:t>
            </a:r>
            <a:endParaRPr lang="ja-JP" altLang="ja-JP" dirty="0"/>
          </a:p>
          <a:p>
            <a:r>
              <a:rPr lang="ja-JP" altLang="ja-JP" dirty="0" smtClean="0"/>
              <a:t>初期</a:t>
            </a:r>
            <a:r>
              <a:rPr lang="ja-JP" altLang="ja-JP" dirty="0"/>
              <a:t>では簡単が選ばれる</a:t>
            </a:r>
          </a:p>
          <a:p>
            <a:r>
              <a:rPr lang="ja-JP" altLang="ja-JP" dirty="0" smtClean="0"/>
              <a:t>簡単</a:t>
            </a:r>
            <a:r>
              <a:rPr lang="ja-JP" altLang="ja-JP" dirty="0"/>
              <a:t>　同じカテゴリーから選ばれる選択問題を３問以下</a:t>
            </a:r>
          </a:p>
          <a:p>
            <a:r>
              <a:rPr lang="ja-JP" altLang="ja-JP" dirty="0" smtClean="0"/>
              <a:t>普通</a:t>
            </a:r>
            <a:r>
              <a:rPr lang="ja-JP" altLang="ja-JP" dirty="0"/>
              <a:t>　同じカテゴリーから選ばれる選択問題を６問以下</a:t>
            </a:r>
          </a:p>
          <a:p>
            <a:r>
              <a:rPr lang="ja-JP" altLang="ja-JP" dirty="0" smtClean="0"/>
              <a:t>難しい </a:t>
            </a:r>
            <a:r>
              <a:rPr lang="ja-JP" altLang="ja-JP" dirty="0"/>
              <a:t>異なるカテゴリーから選ばれる選択問題を３</a:t>
            </a:r>
            <a:r>
              <a:rPr lang="ja-JP" altLang="ja-JP" dirty="0" smtClean="0"/>
              <a:t>問</a:t>
            </a:r>
            <a:endParaRPr lang="en-US" altLang="ja-JP" dirty="0" smtClean="0"/>
          </a:p>
          <a:p>
            <a:endParaRPr lang="en-US" altLang="ja-JP" dirty="0"/>
          </a:p>
          <a:p>
            <a:r>
              <a:rPr lang="ja-JP" altLang="ja-JP" dirty="0" smtClean="0"/>
              <a:t>同じ</a:t>
            </a:r>
            <a:r>
              <a:rPr lang="ja-JP" altLang="ja-JP" dirty="0"/>
              <a:t>カテゴリーとは，繰り返し命令カテゴリー</a:t>
            </a:r>
            <a:r>
              <a:rPr lang="ja-JP" altLang="ja-JP" dirty="0" smtClean="0"/>
              <a:t>で</a:t>
            </a:r>
            <a:r>
              <a:rPr lang="en-US" altLang="ja-JP" dirty="0" smtClean="0"/>
              <a:t>[for</a:t>
            </a:r>
            <a:r>
              <a:rPr lang="en-US" altLang="ja-JP" dirty="0"/>
              <a:t>, while, </a:t>
            </a:r>
            <a:r>
              <a:rPr lang="en-US" altLang="ja-JP" dirty="0" smtClean="0"/>
              <a:t>do]</a:t>
            </a:r>
            <a:r>
              <a:rPr lang="ja-JP" altLang="ja-JP" dirty="0" smtClean="0"/>
              <a:t>など</a:t>
            </a:r>
            <a:r>
              <a:rPr lang="ja-JP" altLang="ja-JP" dirty="0"/>
              <a:t>同じようなタイミングで利用されるキーワードのこと</a:t>
            </a:r>
          </a:p>
          <a:p>
            <a:r>
              <a:rPr lang="ja-JP" altLang="ja-JP" dirty="0" smtClean="0"/>
              <a:t>異なる</a:t>
            </a:r>
            <a:r>
              <a:rPr lang="ja-JP" altLang="ja-JP" dirty="0"/>
              <a:t>カテゴリーとは，本システムで利用可能な予約語と四則演算と不等号のすべてのことで，同一でないキーワードであればすべてが選択肢として利用される．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246358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1995</Words>
  <Application>Microsoft Office PowerPoint</Application>
  <PresentationFormat>画面に合わせる (4:3)</PresentationFormat>
  <Paragraphs>243</Paragraphs>
  <Slides>22</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提案方式</vt:lpstr>
      <vt:lpstr>提案方式</vt:lpstr>
      <vt:lpstr>問題の自動生成</vt:lpstr>
      <vt:lpstr>生成される難易度</vt:lpstr>
      <vt:lpstr>カテゴリーグループ</vt:lpstr>
      <vt:lpstr>採点</vt:lpstr>
      <vt:lpstr>解説</vt:lpstr>
      <vt:lpstr>UI図</vt:lpstr>
      <vt:lpstr>問題の作成（教師）</vt:lpstr>
      <vt:lpstr>学習方法（学習者）</vt:lpstr>
      <vt:lpstr>実験</vt:lpstr>
      <vt:lpstr>実験結果</vt:lpstr>
      <vt:lpstr>考察</vt:lpstr>
      <vt:lpstr>まとめ</vt:lpstr>
      <vt:lpstr>今後の展望</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47</cp:revision>
  <dcterms:created xsi:type="dcterms:W3CDTF">2021-12-19T23:47:53Z</dcterms:created>
  <dcterms:modified xsi:type="dcterms:W3CDTF">2022-01-12T04:31:56Z</dcterms:modified>
</cp:coreProperties>
</file>