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83" r:id="rId4"/>
    <p:sldId id="284" r:id="rId5"/>
    <p:sldId id="258" r:id="rId6"/>
    <p:sldId id="286" r:id="rId7"/>
    <p:sldId id="291" r:id="rId8"/>
    <p:sldId id="292" r:id="rId9"/>
    <p:sldId id="267" r:id="rId10"/>
    <p:sldId id="287" r:id="rId11"/>
    <p:sldId id="288" r:id="rId12"/>
    <p:sldId id="289" r:id="rId13"/>
    <p:sldId id="290" r:id="rId14"/>
    <p:sldId id="277" r:id="rId15"/>
    <p:sldId id="27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78709" autoAdjust="0"/>
  </p:normalViewPr>
  <p:slideViewPr>
    <p:cSldViewPr snapToGrid="0">
      <p:cViewPr varScale="1">
        <p:scale>
          <a:sx n="62" d="100"/>
          <a:sy n="62" d="100"/>
        </p:scale>
        <p:origin x="13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難易度は３つ　簡単</a:t>
            </a:r>
            <a:r>
              <a:rPr lang="ja-JP" altLang="en-US" dirty="0" smtClean="0"/>
              <a:t>，</a:t>
            </a:r>
            <a:r>
              <a:rPr lang="ja-JP" altLang="ja-JP" dirty="0" smtClean="0"/>
              <a:t>普通</a:t>
            </a:r>
            <a:r>
              <a:rPr lang="ja-JP" altLang="en-US" dirty="0" smtClean="0"/>
              <a:t>，</a:t>
            </a:r>
            <a:r>
              <a:rPr lang="ja-JP" altLang="ja-JP" dirty="0" smtClean="0"/>
              <a:t>難しい</a:t>
            </a:r>
          </a:p>
          <a:p>
            <a:r>
              <a:rPr lang="ja-JP" altLang="ja-JP" dirty="0" smtClean="0"/>
              <a:t>初期では簡単が選ばれる</a:t>
            </a:r>
          </a:p>
          <a:p>
            <a:r>
              <a:rPr lang="ja-JP" altLang="ja-JP" dirty="0" smtClean="0"/>
              <a:t>簡単　同じカテゴリーから選ばれる選択問題を３問以下</a:t>
            </a:r>
          </a:p>
          <a:p>
            <a:r>
              <a:rPr lang="ja-JP" altLang="ja-JP" dirty="0" smtClean="0"/>
              <a:t>普通　同じカテゴリーから選ばれる選択問題を６問以下</a:t>
            </a:r>
          </a:p>
          <a:p>
            <a:r>
              <a:rPr lang="ja-JP" altLang="ja-JP" dirty="0" smtClean="0"/>
              <a:t>難しい 異なるカテゴリーから選ばれる選択問題を３問</a:t>
            </a:r>
            <a:endParaRPr lang="en-US" altLang="ja-JP" dirty="0" smtClean="0"/>
          </a:p>
          <a:p>
            <a:endParaRPr lang="en-US" altLang="ja-JP" dirty="0" smtClean="0"/>
          </a:p>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p>
          <a:p>
            <a:endParaRPr lang="ja-JP" altLang="ja-JP" dirty="0" smtClean="0"/>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p>
          <a:p>
            <a:pPr lvl="1"/>
            <a:r>
              <a:rPr lang="en-US" altLang="ja-JP" b="1" dirty="0" smtClean="0"/>
              <a:t/>
            </a:r>
            <a:br>
              <a:rPr lang="en-US" altLang="ja-JP" b="1" dirty="0" smtClean="0"/>
            </a:br>
            <a:r>
              <a:rPr lang="en-US" altLang="ja-JP" b="1" dirty="0" smtClean="0"/>
              <a:t> </a:t>
            </a:r>
            <a:endParaRPr lang="ja-JP"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10</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11</a:t>
            </a:fld>
            <a:endParaRPr kumimoji="1" lang="ja-JP" altLang="en-US"/>
          </a:p>
        </p:txBody>
      </p:sp>
    </p:spTree>
    <p:extLst>
      <p:ext uri="{BB962C8B-B14F-4D97-AF65-F5344CB8AC3E}">
        <p14:creationId xmlns:p14="http://schemas.microsoft.com/office/powerpoint/2010/main" val="65559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r>
              <a:rPr lang="ja-JP" altLang="en-US" sz="4000" dirty="0"/>
              <a:t>日本語環境ブロックプログラミングと連携したソースコード</a:t>
            </a:r>
            <a:r>
              <a:rPr lang="ja-JP" altLang="en-US" sz="4000" dirty="0" smtClean="0"/>
              <a:t>の</a:t>
            </a:r>
            <a:r>
              <a:rPr lang="en-US" altLang="ja-JP" sz="4000" dirty="0" smtClean="0"/>
              <a:t/>
            </a:r>
            <a:br>
              <a:rPr lang="en-US" altLang="ja-JP" sz="4000" dirty="0" smtClean="0"/>
            </a:br>
            <a:r>
              <a:rPr lang="ja-JP" altLang="en-US" sz="4000" dirty="0" smtClean="0"/>
              <a:t>穴埋め</a:t>
            </a:r>
            <a:r>
              <a:rPr lang="ja-JP" altLang="en-US" sz="4000" dirty="0"/>
              <a:t>選択問題生成システム</a:t>
            </a:r>
          </a:p>
        </p:txBody>
      </p:sp>
      <p:sp>
        <p:nvSpPr>
          <p:cNvPr id="3" name="サブタイトル 2"/>
          <p:cNvSpPr>
            <a:spLocks noGrp="1"/>
          </p:cNvSpPr>
          <p:nvPr>
            <p:ph type="subTitle" idx="1"/>
          </p:nvPr>
        </p:nvSpPr>
        <p:spPr>
          <a:xfrm>
            <a:off x="2233345" y="4464453"/>
            <a:ext cx="5143500" cy="931367"/>
          </a:xfrm>
        </p:spPr>
        <p:txBody>
          <a:bodyPr>
            <a:noAutofit/>
          </a:bodyPr>
          <a:lstStyle/>
          <a:p>
            <a:pPr algn="l"/>
            <a:r>
              <a:rPr lang="ja-JP" altLang="en-US" dirty="0" smtClean="0"/>
              <a:t>鷹野研究室</a:t>
            </a:r>
            <a:endParaRPr lang="en-US" altLang="ja-JP" dirty="0"/>
          </a:p>
          <a:p>
            <a:pPr algn="l"/>
            <a:r>
              <a:rPr kumimoji="1" lang="ja-JP" altLang="en-US" dirty="0" smtClean="0"/>
              <a:t>学籍番号：</a:t>
            </a:r>
            <a:r>
              <a:rPr kumimoji="1" lang="en-US" altLang="ja-JP" dirty="0" smtClean="0"/>
              <a:t>1821121</a:t>
            </a:r>
          </a:p>
          <a:p>
            <a:pPr algn="l"/>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2111339" y="88351"/>
            <a:ext cx="5810036" cy="646331"/>
          </a:xfrm>
          <a:prstGeom prst="rect">
            <a:avLst/>
          </a:prstGeom>
        </p:spPr>
        <p:txBody>
          <a:bodyPr wrap="square">
            <a:spAutoFit/>
          </a:bodyPr>
          <a:lstStyle/>
          <a:p>
            <a:r>
              <a:rPr kumimoji="1" lang="ja-JP" altLang="en-US" dirty="0"/>
              <a:t>２０２１年度　神奈川工科大学情報学部情報工学科　１月２５日卒業研究発表会</a:t>
            </a:r>
            <a:endParaRPr kumimoji="1" lang="en-US" altLang="ja-JP"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6988" y="95587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926405" y="2406484"/>
            <a:ext cx="1223412" cy="300082"/>
          </a:xfrm>
          <a:prstGeom prst="rect">
            <a:avLst/>
          </a:prstGeom>
          <a:noFill/>
        </p:spPr>
        <p:txBody>
          <a:bodyPr wrap="none" rtlCol="0">
            <a:spAutoFit/>
          </a:bodyPr>
          <a:lstStyle/>
          <a:p>
            <a:r>
              <a:rPr lang="ja-JP" altLang="ja-JP" sz="1350" dirty="0"/>
              <a:t>全問題の結果</a:t>
            </a:r>
            <a:endParaRPr lang="ja-JP" altLang="en-US" sz="1350" dirty="0"/>
          </a:p>
        </p:txBody>
      </p:sp>
      <p:sp>
        <p:nvSpPr>
          <p:cNvPr id="18" name="正方形/長方形 17"/>
          <p:cNvSpPr/>
          <p:nvPr/>
        </p:nvSpPr>
        <p:spPr>
          <a:xfrm>
            <a:off x="5747175" y="2406484"/>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sz="1350" dirty="0"/>
          </a:p>
        </p:txBody>
      </p:sp>
      <p:sp>
        <p:nvSpPr>
          <p:cNvPr id="19" name="正方形/長方形 18"/>
          <p:cNvSpPr/>
          <p:nvPr/>
        </p:nvSpPr>
        <p:spPr>
          <a:xfrm>
            <a:off x="1776562" y="4106551"/>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sz="1350" dirty="0"/>
          </a:p>
        </p:txBody>
      </p:sp>
      <p:sp>
        <p:nvSpPr>
          <p:cNvPr id="20" name="正方形/長方形 19"/>
          <p:cNvSpPr/>
          <p:nvPr/>
        </p:nvSpPr>
        <p:spPr>
          <a:xfrm>
            <a:off x="5660613" y="4106551"/>
            <a:ext cx="1915909"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sz="1350"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sz="1350"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10</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60745391"/>
              </p:ext>
            </p:extLst>
          </p:nvPr>
        </p:nvGraphicFramePr>
        <p:xfrm>
          <a:off x="374647" y="2683484"/>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0.805877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058539101"/>
              </p:ext>
            </p:extLst>
          </p:nvPr>
        </p:nvGraphicFramePr>
        <p:xfrm>
          <a:off x="4695313" y="2690255"/>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0.740311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750425894"/>
              </p:ext>
            </p:extLst>
          </p:nvPr>
        </p:nvGraphicFramePr>
        <p:xfrm>
          <a:off x="374647" y="4601987"/>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0.781476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152394451"/>
              </p:ext>
            </p:extLst>
          </p:nvPr>
        </p:nvGraphicFramePr>
        <p:xfrm>
          <a:off x="4662947" y="4617025"/>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0.878424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ja-JP" altLang="ja-JP" dirty="0"/>
              <a:t>評価基準１と評価基準２を満足に満たしたことから，提案システムによる自動生成は正常に行えることが確認できた</a:t>
            </a:r>
            <a:r>
              <a:rPr lang="ja-JP" altLang="ja-JP" dirty="0" smtClean="0"/>
              <a:t>．</a:t>
            </a:r>
            <a:endParaRPr lang="en-US" altLang="ja-JP" dirty="0" smtClean="0"/>
          </a:p>
          <a:p>
            <a:r>
              <a:rPr lang="ja-JP" altLang="ja-JP" dirty="0" smtClean="0"/>
              <a:t>評価</a:t>
            </a:r>
            <a:r>
              <a:rPr lang="ja-JP" altLang="ja-JP" dirty="0"/>
              <a:t>基準３と評価基準５が高い割合で結果が現れていることから，提案システムは論理的思考力とコーディング力を養うための学習支援が行えることが確認できた</a:t>
            </a:r>
            <a:r>
              <a:rPr lang="ja-JP" altLang="ja-JP" dirty="0" smtClean="0"/>
              <a:t>．</a:t>
            </a:r>
            <a:endParaRPr lang="en-US" altLang="ja-JP" dirty="0" smtClean="0"/>
          </a:p>
          <a:p>
            <a:r>
              <a:rPr lang="ja-JP" altLang="ja-JP" dirty="0" smtClean="0"/>
              <a:t>評価</a:t>
            </a:r>
            <a:r>
              <a:rPr lang="ja-JP" altLang="ja-JP" dirty="0"/>
              <a:t>基準４の結果から，出題される問題の種類の分散はある程度に抑えられていることが確認できた</a:t>
            </a:r>
            <a:r>
              <a:rPr lang="ja-JP" altLang="ja-JP" dirty="0" smtClean="0"/>
              <a:t>．</a:t>
            </a:r>
            <a:endParaRPr lang="en-US" altLang="ja-JP" dirty="0" smtClean="0"/>
          </a:p>
          <a:p>
            <a:r>
              <a:rPr lang="ja-JP" altLang="ja-JP" dirty="0" smtClean="0"/>
              <a:t>穴埋め</a:t>
            </a:r>
            <a:r>
              <a:rPr lang="ja-JP" altLang="ja-JP" dirty="0"/>
              <a:t>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spTree>
    <p:extLst>
      <p:ext uri="{BB962C8B-B14F-4D97-AF65-F5344CB8AC3E}">
        <p14:creationId xmlns:p14="http://schemas.microsoft.com/office/powerpoint/2010/main" val="2713740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endParaRPr lang="en-US" altLang="ja-JP" dirty="0"/>
          </a:p>
          <a:p>
            <a:r>
              <a:rPr lang="ja-JP" altLang="ja-JP" dirty="0"/>
              <a:t>ブロックプログラミングからコーディング学習のために適切に問題を生成可能であるかを難易度や出題基準の観点から評価することで提案システムの実現可能性を</a:t>
            </a:r>
            <a:r>
              <a:rPr lang="ja-JP" altLang="ja-JP" dirty="0" smtClean="0"/>
              <a:t>検証</a:t>
            </a:r>
            <a:r>
              <a:rPr lang="ja-JP" altLang="en-US" dirty="0" smtClean="0"/>
              <a:t>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r>
              <a:rPr lang="ja-JP" altLang="en-US" dirty="0" smtClean="0"/>
              <a:t>文献</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15</a:t>
            </a:fld>
            <a:endParaRPr kumimoji="1" lang="ja-JP" altLang="en-US"/>
          </a:p>
        </p:txBody>
      </p:sp>
    </p:spTree>
    <p:extLst>
      <p:ext uri="{BB962C8B-B14F-4D97-AF65-F5344CB8AC3E}">
        <p14:creationId xmlns:p14="http://schemas.microsoft.com/office/powerpoint/2010/main" val="53297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a:t>プログラミング教育必修の全面</a:t>
            </a:r>
            <a:r>
              <a:rPr lang="ja-JP" altLang="ja-JP" dirty="0" smtClean="0"/>
              <a:t>実施</a:t>
            </a:r>
            <a:endParaRPr lang="en-US" altLang="ja-JP" dirty="0" smtClean="0"/>
          </a:p>
          <a:p>
            <a:pPr algn="just"/>
            <a:r>
              <a:rPr lang="ja-JP" altLang="ja-JP" dirty="0" smtClean="0"/>
              <a:t>ブロックプログラミング</a:t>
            </a:r>
            <a:r>
              <a:rPr lang="ja-JP" altLang="ja-JP" dirty="0"/>
              <a:t>と呼ばれる，プログラミングの導入に利用されるシステムが存在</a:t>
            </a:r>
            <a:r>
              <a:rPr lang="ja-JP" altLang="ja-JP" dirty="0" smtClean="0"/>
              <a:t>する</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100" dirty="0"/>
              <a:t>論理的思考力からコーディング力の養成に</a:t>
            </a:r>
            <a:r>
              <a:rPr lang="ja-JP" altLang="en-US" sz="2100" dirty="0"/>
              <a:t>，</a:t>
            </a:r>
            <a:endParaRPr lang="en-US" altLang="ja-JP" sz="2100" dirty="0"/>
          </a:p>
          <a:p>
            <a:r>
              <a:rPr lang="ja-JP" altLang="ja-JP" sz="2100" dirty="0"/>
              <a:t>円滑に移行できるような教育支援も考えていく必要がある</a:t>
            </a:r>
            <a:r>
              <a:rPr lang="ja-JP" altLang="ja-JP" sz="2100" dirty="0" smtClean="0"/>
              <a:t>．</a:t>
            </a:r>
            <a:endParaRPr lang="ja-JP" altLang="ja-JP" sz="21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ブロックプログラミング</a:t>
            </a:r>
            <a:r>
              <a:rPr lang="ja-JP" altLang="ja-JP" dirty="0"/>
              <a:t>からコーディング学習のために適切に問題を生成可能であるかを難易度や出題基準の観点から評価することで提案システムの実現可能性を検証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20000"/>
          </a:bodyPr>
          <a:lstStyle/>
          <a:p>
            <a:r>
              <a:rPr lang="ja-JP" altLang="en-US" dirty="0" smtClean="0"/>
              <a:t>論理的</a:t>
            </a:r>
            <a:r>
              <a:rPr lang="ja-JP" altLang="en-US" dirty="0"/>
              <a:t>思考に関する</a:t>
            </a:r>
            <a:r>
              <a:rPr lang="ja-JP" altLang="en-US" dirty="0" smtClean="0"/>
              <a:t>研究：</a:t>
            </a:r>
            <a:endParaRPr lang="en-US" altLang="ja-JP" dirty="0" smtClean="0"/>
          </a:p>
          <a:p>
            <a:pPr marL="0" indent="0">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 </a:t>
            </a:r>
            <a:r>
              <a:rPr lang="ja-JP" altLang="ja-JP" dirty="0" smtClean="0"/>
              <a:t>香山</a:t>
            </a:r>
            <a:r>
              <a:rPr lang="en-US" altLang="ja-JP" dirty="0" smtClean="0"/>
              <a:t>, </a:t>
            </a:r>
            <a:r>
              <a:rPr lang="ja-JP" altLang="ja-JP" dirty="0" smtClean="0"/>
              <a:t>國宗</a:t>
            </a:r>
            <a:r>
              <a:rPr lang="en-US" altLang="ja-JP" dirty="0" smtClean="0"/>
              <a:t>, </a:t>
            </a:r>
            <a:r>
              <a:rPr lang="ja-JP" altLang="ja-JP" dirty="0" smtClean="0"/>
              <a:t>永井</a:t>
            </a:r>
            <a:r>
              <a:rPr lang="en-US" altLang="ja-JP" dirty="0" smtClean="0"/>
              <a:t>, </a:t>
            </a:r>
            <a:r>
              <a:rPr lang="ja-JP" altLang="ja-JP" dirty="0" smtClean="0"/>
              <a:t>不破</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ja-JP" altLang="en-US" dirty="0" smtClean="0"/>
              <a:t>，納富</a:t>
            </a:r>
            <a:r>
              <a:rPr lang="en-US" altLang="ja-JP" dirty="0" smtClean="0"/>
              <a:t>], [2018 </a:t>
            </a:r>
            <a:r>
              <a:rPr lang="ja-JP" altLang="ja-JP" dirty="0" smtClean="0"/>
              <a:t>福坂，高木，山田，佐々木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単純に問題を生成する機能を作成すると、ワンパターンな選択肢や単純な穴埋め問題</a:t>
            </a:r>
            <a:r>
              <a:rPr lang="ja-JP" altLang="en-US" dirty="0" smtClean="0"/>
              <a:t>に</a:t>
            </a:r>
            <a:r>
              <a:rPr lang="ja-JP" altLang="en-US" dirty="0"/>
              <a:t>なる</a:t>
            </a:r>
            <a:endParaRPr lang="en-US" altLang="ja-JP" dirty="0"/>
          </a:p>
          <a:p>
            <a:r>
              <a:rPr lang="ja-JP" altLang="en-US" dirty="0"/>
              <a:t>選択肢を自動で生成することで</a:t>
            </a:r>
            <a:r>
              <a:rPr lang="ja-JP" altLang="en-US" dirty="0" smtClean="0"/>
              <a:t>、</a:t>
            </a:r>
            <a:r>
              <a:rPr lang="ja-JP" altLang="ja-JP" dirty="0"/>
              <a:t>変化に富んだ問題を生成できる</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5</a:t>
            </a:fld>
            <a:endParaRPr kumimoji="1" lang="ja-JP" altLang="en-US"/>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r>
              <a:rPr lang="ja-JP" altLang="ja-JP" dirty="0"/>
              <a:t>ブロックプログラミングからコーディング用の練習問題を自動生成することに着目し，本研究ではブロックプログラミングと連携したソースコードの穴埋め問題生成システムを構築する．</a:t>
            </a:r>
          </a:p>
        </p:txBody>
      </p:sp>
      <p:pic>
        <p:nvPicPr>
          <p:cNvPr id="11" name="図 10"/>
          <p:cNvPicPr>
            <a:picLocks noChangeAspect="1"/>
          </p:cNvPicPr>
          <p:nvPr/>
        </p:nvPicPr>
        <p:blipFill>
          <a:blip r:embed="rId3"/>
          <a:stretch>
            <a:fillRect/>
          </a:stretch>
        </p:blipFill>
        <p:spPr>
          <a:xfrm>
            <a:off x="880340" y="2135337"/>
            <a:ext cx="7981322" cy="3983220"/>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選択肢生成</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1495902852"/>
              </p:ext>
            </p:extLst>
          </p:nvPr>
        </p:nvGraphicFramePr>
        <p:xfrm>
          <a:off x="1845776" y="2321054"/>
          <a:ext cx="5483860" cy="1097280"/>
        </p:xfrm>
        <a:graphic>
          <a:graphicData uri="http://schemas.openxmlformats.org/drawingml/2006/table">
            <a:tbl>
              <a:tblPr firstRow="1" firstCol="1" bandRow="1"/>
              <a:tblGrid>
                <a:gridCol w="2741930">
                  <a:extLst>
                    <a:ext uri="{9D8B030D-6E8A-4147-A177-3AD203B41FA5}">
                      <a16:colId xmlns:a16="http://schemas.microsoft.com/office/drawing/2014/main" val="852515768"/>
                    </a:ext>
                  </a:extLst>
                </a:gridCol>
                <a:gridCol w="2741930">
                  <a:extLst>
                    <a:ext uri="{9D8B030D-6E8A-4147-A177-3AD203B41FA5}">
                      <a16:colId xmlns:a16="http://schemas.microsoft.com/office/drawing/2014/main" val="2046067211"/>
                    </a:ext>
                  </a:extLst>
                </a:gridCol>
              </a:tblGrid>
              <a:tr h="0">
                <a:tc>
                  <a:txBody>
                    <a:bodyPr/>
                    <a:lstStyle/>
                    <a:p>
                      <a:pPr algn="just">
                        <a:spcAft>
                          <a:spcPts val="0"/>
                        </a:spcAft>
                      </a:pPr>
                      <a:r>
                        <a:rPr 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グループ２</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32297"/>
                  </a:ext>
                </a:extLst>
              </a:tr>
              <a:tr h="0">
                <a:tc>
                  <a:txBody>
                    <a:bodyPr/>
                    <a:lstStyle/>
                    <a:p>
                      <a:pPr algn="just">
                        <a:spcAft>
                          <a:spcPts val="0"/>
                        </a:spcAft>
                      </a:pPr>
                      <a:r>
                        <a:rPr 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グループ３</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624758"/>
                  </a:ext>
                </a:extLst>
              </a:tr>
              <a:tr h="0">
                <a:tc>
                  <a:txBody>
                    <a:bodyPr/>
                    <a:lstStyle/>
                    <a:p>
                      <a:pPr algn="just">
                        <a:spcAft>
                          <a:spcPts val="0"/>
                        </a:spcAft>
                      </a:pPr>
                      <a:r>
                        <a:rPr 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グループ４</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542225"/>
                  </a:ext>
                </a:extLst>
              </a:tr>
              <a:tr h="0">
                <a:tc>
                  <a:txBody>
                    <a:bodyPr/>
                    <a:lstStyle/>
                    <a:p>
                      <a:pPr algn="just">
                        <a:spcAft>
                          <a:spcPts val="0"/>
                        </a:spcAft>
                      </a:pP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グループ５</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190623018"/>
              </p:ext>
            </p:extLst>
          </p:nvPr>
        </p:nvGraphicFramePr>
        <p:xfrm>
          <a:off x="1106150" y="4618831"/>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3152856240"/>
              </p:ext>
            </p:extLst>
          </p:nvPr>
        </p:nvGraphicFramePr>
        <p:xfrm>
          <a:off x="4769720" y="4618831"/>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702534" y="1860541"/>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845776" y="4953938"/>
            <a:ext cx="156966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同じ</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グループ</a:t>
            </a:r>
            <a:endParaRPr lang="ja-JP" altLang="en-US" dirty="0"/>
          </a:p>
        </p:txBody>
      </p:sp>
      <p:sp>
        <p:nvSpPr>
          <p:cNvPr id="21" name="正方形/長方形 20"/>
          <p:cNvSpPr/>
          <p:nvPr/>
        </p:nvSpPr>
        <p:spPr>
          <a:xfrm>
            <a:off x="5499997" y="4984332"/>
            <a:ext cx="1800493"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異なる</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グループ</a:t>
            </a:r>
            <a:endParaRPr lang="ja-JP" altLang="en-US" dirty="0"/>
          </a:p>
        </p:txBody>
      </p:sp>
      <p:sp>
        <p:nvSpPr>
          <p:cNvPr id="3" name="正方形/長方形 2"/>
          <p:cNvSpPr/>
          <p:nvPr/>
        </p:nvSpPr>
        <p:spPr>
          <a:xfrm>
            <a:off x="3222765" y="4107102"/>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Tree>
    <p:extLst>
      <p:ext uri="{BB962C8B-B14F-4D97-AF65-F5344CB8AC3E}">
        <p14:creationId xmlns:p14="http://schemas.microsoft.com/office/powerpoint/2010/main" val="393461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UI</a:t>
            </a:r>
            <a:r>
              <a:rPr kumimoji="1" lang="ja-JP" altLang="en-US" dirty="0" smtClean="0"/>
              <a:t>図</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049465"/>
            <a:ext cx="7886700" cy="4306886"/>
          </a:xfrm>
          <a:prstGeom prst="rect">
            <a:avLst/>
          </a:prstGeom>
          <a:noFill/>
          <a:ln>
            <a:noFill/>
          </a:ln>
        </p:spPr>
      </p:pic>
    </p:spTree>
    <p:extLst>
      <p:ext uri="{BB962C8B-B14F-4D97-AF65-F5344CB8AC3E}">
        <p14:creationId xmlns:p14="http://schemas.microsoft.com/office/powerpoint/2010/main" val="4006035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本システムの問題自動生成機能によって生成される穴埋め選択問題は学習のために適切に問題を生成することができているのか，複数の問題ファイルと難易度における実際の出題内容</a:t>
            </a:r>
            <a:r>
              <a:rPr lang="ja-JP" altLang="ja-JP" dirty="0" smtClean="0"/>
              <a:t>を</a:t>
            </a:r>
            <a:r>
              <a:rPr lang="ja-JP" altLang="en-US" dirty="0"/>
              <a:t>以下</a:t>
            </a:r>
            <a:r>
              <a:rPr lang="ja-JP" altLang="ja-JP" dirty="0" smtClean="0"/>
              <a:t>の</a:t>
            </a:r>
            <a:r>
              <a:rPr lang="ja-JP" altLang="ja-JP" dirty="0"/>
              <a:t>判断基準ごとに評価する．</a:t>
            </a:r>
          </a:p>
        </p:txBody>
      </p:sp>
      <p:graphicFrame>
        <p:nvGraphicFramePr>
          <p:cNvPr id="5" name="表 4"/>
          <p:cNvGraphicFramePr>
            <a:graphicFrameLocks noGrp="1"/>
          </p:cNvGraphicFramePr>
          <p:nvPr>
            <p:extLst>
              <p:ext uri="{D42A27DB-BD31-4B8C-83A1-F6EECF244321}">
                <p14:modId xmlns:p14="http://schemas.microsoft.com/office/powerpoint/2010/main" val="1092956108"/>
              </p:ext>
            </p:extLst>
          </p:nvPr>
        </p:nvGraphicFramePr>
        <p:xfrm>
          <a:off x="1262359" y="3929243"/>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出題内容の種類</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7047</TotalTime>
  <Words>1546</Words>
  <Application>Microsoft Office PowerPoint</Application>
  <PresentationFormat>画面に合わせる (4:3)</PresentationFormat>
  <Paragraphs>214</Paragraphs>
  <Slides>15</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提案方式</vt:lpstr>
      <vt:lpstr>選択肢生成</vt:lpstr>
      <vt:lpstr>UI図</vt:lpstr>
      <vt:lpstr>実験</vt:lpstr>
      <vt:lpstr>実験結果</vt:lpstr>
      <vt:lpstr>考察</vt:lpstr>
      <vt:lpstr>まとめ</vt:lpstr>
      <vt:lpstr>今後の展望</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56</cp:revision>
  <dcterms:created xsi:type="dcterms:W3CDTF">2021-12-19T23:47:53Z</dcterms:created>
  <dcterms:modified xsi:type="dcterms:W3CDTF">2022-01-16T23:56:34Z</dcterms:modified>
</cp:coreProperties>
</file>