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2" r:id="rId8"/>
    <p:sldId id="291" r:id="rId9"/>
    <p:sldId id="267" r:id="rId10"/>
    <p:sldId id="293"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78709" autoAdjust="0"/>
  </p:normalViewPr>
  <p:slideViewPr>
    <p:cSldViewPr snapToGrid="0">
      <p:cViewPr varScale="1">
        <p:scale>
          <a:sx n="79" d="100"/>
          <a:sy n="79" d="100"/>
        </p:scale>
        <p:origin x="90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26610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416735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1853189" y="3849459"/>
            <a:ext cx="5648016" cy="931367"/>
          </a:xfrm>
        </p:spPr>
        <p:txBody>
          <a:bodyPr>
            <a:noAutofit/>
          </a:body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学籍番号：</a:t>
            </a:r>
            <a:r>
              <a:rPr kumimoji="1" lang="en-US" altLang="ja-JP" dirty="0" smtClean="0">
                <a:latin typeface="ＭＳ ゴシック" panose="020B0609070205080204" pitchFamily="49" charset="-128"/>
                <a:ea typeface="ＭＳ ゴシック" panose="020B0609070205080204" pitchFamily="49" charset="-128"/>
              </a:rPr>
              <a:t>1821121</a:t>
            </a:r>
            <a:r>
              <a:rPr lang="ja-JP" altLang="en-US" dirty="0" smtClean="0">
                <a:latin typeface="ＭＳ ゴシック" panose="020B0609070205080204" pitchFamily="49" charset="-128"/>
                <a:ea typeface="ＭＳ ゴシック" panose="020B0609070205080204" pitchFamily="49" charset="-128"/>
              </a:rPr>
              <a:t> 氏名：島岡慎也</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指導教員：</a:t>
            </a:r>
            <a:r>
              <a:rPr lang="ja-JP" altLang="ja-JP" dirty="0">
                <a:latin typeface="ＭＳ ゴシック" panose="020B0609070205080204" pitchFamily="49" charset="-128"/>
                <a:ea typeface="ＭＳ ゴシック" panose="020B0609070205080204" pitchFamily="49" charset="-128"/>
              </a:rPr>
              <a:t>鷹野孝</a:t>
            </a:r>
            <a:r>
              <a:rPr lang="ja-JP" altLang="ja-JP" dirty="0" smtClean="0">
                <a:latin typeface="ＭＳ ゴシック" panose="020B0609070205080204" pitchFamily="49" charset="-128"/>
                <a:ea typeface="ＭＳ ゴシック" panose="020B0609070205080204" pitchFamily="49" charset="-128"/>
              </a:rPr>
              <a:t>典</a:t>
            </a:r>
            <a:r>
              <a:rPr lang="ja-JP" altLang="en-US" dirty="0" smtClean="0">
                <a:latin typeface="ＭＳ ゴシック" panose="020B0609070205080204" pitchFamily="49" charset="-128"/>
                <a:ea typeface="ＭＳ ゴシック" panose="020B0609070205080204" pitchFamily="49" charset="-128"/>
              </a:rPr>
              <a:t>教授</a:t>
            </a:r>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1941988" y="88351"/>
            <a:ext cx="5470418" cy="646331"/>
          </a:xfrm>
          <a:prstGeom prst="rect">
            <a:avLst/>
          </a:prstGeom>
        </p:spPr>
        <p:txBody>
          <a:bodyPr wrap="square">
            <a:spAutoFit/>
          </a:bodyPr>
          <a:lstStyle/>
          <a:p>
            <a:r>
              <a:rPr kumimoji="1" lang="ja-JP" altLang="en-US" dirty="0" smtClean="0">
                <a:latin typeface="ＭＳ ゴシック" panose="020B0609070205080204" pitchFamily="49" charset="-128"/>
                <a:ea typeface="ＭＳ ゴシック" panose="020B0609070205080204" pitchFamily="49" charset="-128"/>
              </a:rPr>
              <a:t>２０２１年度</a:t>
            </a:r>
            <a:r>
              <a:rPr kumimoji="1" lang="ja-JP" altLang="en-US" dirty="0">
                <a:latin typeface="ＭＳ ゴシック" panose="020B0609070205080204" pitchFamily="49" charset="-128"/>
                <a:ea typeface="ＭＳ ゴシック" panose="020B0609070205080204" pitchFamily="49" charset="-128"/>
              </a:rPr>
              <a:t>　神奈川工科大学情報学部情報工学科　</a:t>
            </a:r>
            <a:r>
              <a:rPr kumimoji="1" lang="ja-JP" altLang="en-US" dirty="0" smtClean="0">
                <a:latin typeface="ＭＳ ゴシック" panose="020B0609070205080204" pitchFamily="49" charset="-128"/>
                <a:ea typeface="ＭＳ ゴシック" panose="020B0609070205080204" pitchFamily="49" charset="-128"/>
              </a:rPr>
              <a:t>１月</a:t>
            </a:r>
            <a:r>
              <a:rPr kumimoji="1" lang="ja-JP" altLang="en-US" dirty="0">
                <a:latin typeface="ＭＳ ゴシック" panose="020B0609070205080204" pitchFamily="49" charset="-128"/>
                <a:ea typeface="ＭＳ ゴシック" panose="020B0609070205080204" pitchFamily="49" charset="-128"/>
              </a:rPr>
              <a:t>２５日卒業研究発表会</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生成された問題</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10</a:t>
            </a:fld>
            <a:endParaRPr kumimoji="1" lang="ja-JP" altLang="en-US" dirty="0"/>
          </a:p>
        </p:txBody>
      </p:sp>
      <p:pic>
        <p:nvPicPr>
          <p:cNvPr id="5" name="図 4"/>
          <p:cNvPicPr>
            <a:picLocks noChangeAspect="1"/>
          </p:cNvPicPr>
          <p:nvPr/>
        </p:nvPicPr>
        <p:blipFill rotWithShape="1">
          <a:blip r:embed="rId3"/>
          <a:srcRect l="47238" t="47614" r="12528" b="16678"/>
          <a:stretch/>
        </p:blipFill>
        <p:spPr>
          <a:xfrm>
            <a:off x="4258014" y="2262859"/>
            <a:ext cx="4710689" cy="2747748"/>
          </a:xfrm>
          <a:prstGeom prst="rect">
            <a:avLst/>
          </a:prstGeom>
        </p:spPr>
      </p:pic>
      <p:pic>
        <p:nvPicPr>
          <p:cNvPr id="7" name="図 6"/>
          <p:cNvPicPr>
            <a:picLocks noChangeAspect="1"/>
          </p:cNvPicPr>
          <p:nvPr/>
        </p:nvPicPr>
        <p:blipFill rotWithShape="1">
          <a:blip r:embed="rId4"/>
          <a:srcRect l="47630" t="49623" r="14638" b="8587"/>
          <a:stretch/>
        </p:blipFill>
        <p:spPr>
          <a:xfrm>
            <a:off x="139540" y="2262860"/>
            <a:ext cx="3969485" cy="2747747"/>
          </a:xfrm>
          <a:prstGeom prst="rect">
            <a:avLst/>
          </a:prstGeom>
        </p:spPr>
      </p:pic>
      <p:sp>
        <p:nvSpPr>
          <p:cNvPr id="8" name="テキスト ボックス 7"/>
          <p:cNvSpPr txBox="1"/>
          <p:nvPr/>
        </p:nvSpPr>
        <p:spPr>
          <a:xfrm>
            <a:off x="1198387" y="5211423"/>
            <a:ext cx="1851789" cy="369332"/>
          </a:xfrm>
          <a:prstGeom prst="rect">
            <a:avLst/>
          </a:prstGeom>
          <a:noFill/>
        </p:spPr>
        <p:txBody>
          <a:bodyPr wrap="non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9" name="テキスト ボックス 8"/>
          <p:cNvSpPr txBox="1"/>
          <p:nvPr/>
        </p:nvSpPr>
        <p:spPr>
          <a:xfrm flipH="1">
            <a:off x="5554351" y="5211423"/>
            <a:ext cx="2118013" cy="369332"/>
          </a:xfrm>
          <a:prstGeom prst="rect">
            <a:avLst/>
          </a:prstGeom>
          <a:noFill/>
        </p:spPr>
        <p:txBody>
          <a:bodyPr wrap="squar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10" name="正方形/長方形 9"/>
          <p:cNvSpPr/>
          <p:nvPr/>
        </p:nvSpPr>
        <p:spPr>
          <a:xfrm>
            <a:off x="308225" y="2915920"/>
            <a:ext cx="503433" cy="53619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4729481" y="3542872"/>
            <a:ext cx="503433" cy="58562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033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3324246045"/>
              </p:ext>
            </p:extLst>
          </p:nvPr>
        </p:nvGraphicFramePr>
        <p:xfrm>
          <a:off x="5017062" y="461246"/>
          <a:ext cx="4066536" cy="2194560"/>
        </p:xfrm>
        <a:graphic>
          <a:graphicData uri="http://schemas.openxmlformats.org/drawingml/2006/table">
            <a:tbl>
              <a:tblPr firstRow="1" firstCol="1" bandRow="1"/>
              <a:tblGrid>
                <a:gridCol w="470009">
                  <a:extLst>
                    <a:ext uri="{9D8B030D-6E8A-4147-A177-3AD203B41FA5}">
                      <a16:colId xmlns:a16="http://schemas.microsoft.com/office/drawing/2014/main" val="693776343"/>
                    </a:ext>
                  </a:extLst>
                </a:gridCol>
                <a:gridCol w="3596527">
                  <a:extLst>
                    <a:ext uri="{9D8B030D-6E8A-4147-A177-3AD203B41FA5}">
                      <a16:colId xmlns:a16="http://schemas.microsoft.com/office/drawing/2014/main" val="610107544"/>
                    </a:ext>
                  </a:extLst>
                </a:gridCol>
              </a:tblGrid>
              <a:tr h="53931">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165887" y="1456550"/>
            <a:ext cx="466505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a:t>
            </a:r>
            <a:r>
              <a:rPr kumimoji="1" lang="ja-JP" altLang="en-US" dirty="0" smtClean="0"/>
              <a:t>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a:t>
            </a:r>
            <a:r>
              <a:rPr kumimoji="1" lang="ja-JP" altLang="en-US" dirty="0" smtClean="0"/>
              <a:t>生成されている．</a:t>
            </a:r>
            <a:endParaRPr kumimoji="1" lang="en-US" altLang="ja-JP" dirty="0" smtClean="0"/>
          </a:p>
          <a:p>
            <a:pPr marL="285750" indent="-285750">
              <a:buFont typeface="Arial" panose="020B0604020202020204" pitchFamily="34" charset="0"/>
              <a:buChar char="•"/>
            </a:pPr>
            <a:r>
              <a:rPr kumimoji="1" lang="ja-JP" altLang="en-US" dirty="0" smtClean="0"/>
              <a:t>複数種類にわたって出題されている．</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a:t>
            </a:r>
            <a:r>
              <a:rPr lang="ja-JP" altLang="ja-JP" dirty="0" smtClean="0"/>
              <a:t>コーディング</a:t>
            </a:r>
            <a:r>
              <a:rPr lang="ja-JP" altLang="en-US" dirty="0" smtClean="0"/>
              <a:t>への移行の</a:t>
            </a:r>
            <a:r>
              <a:rPr lang="ja-JP" altLang="ja-JP" dirty="0" smtClean="0"/>
              <a:t>ため</a:t>
            </a:r>
            <a:r>
              <a:rPr lang="ja-JP" altLang="ja-JP" dirty="0"/>
              <a:t>に</a:t>
            </a:r>
            <a:r>
              <a:rPr lang="ja-JP" altLang="ja-JP" dirty="0" smtClean="0"/>
              <a:t>適切</a:t>
            </a:r>
            <a:r>
              <a:rPr lang="ja-JP" altLang="en-US" dirty="0" smtClean="0"/>
              <a:t>な</a:t>
            </a:r>
            <a:r>
              <a:rPr lang="ja-JP" altLang="ja-JP" dirty="0" smtClean="0"/>
              <a:t>問題</a:t>
            </a:r>
            <a:r>
              <a:rPr lang="ja-JP" altLang="ja-JP" dirty="0"/>
              <a:t>を生成可能であるか</a:t>
            </a:r>
            <a:r>
              <a:rPr lang="ja-JP" altLang="ja-JP" dirty="0" smtClean="0"/>
              <a:t>を評価</a:t>
            </a:r>
            <a:r>
              <a:rPr lang="ja-JP" altLang="ja-JP" dirty="0"/>
              <a:t>することで提案システムの実現可能性</a:t>
            </a:r>
            <a:r>
              <a:rPr lang="ja-JP" altLang="ja-JP" dirty="0" smtClean="0"/>
              <a:t>を</a:t>
            </a:r>
            <a:r>
              <a:rPr lang="ja-JP" altLang="en-US" dirty="0" smtClean="0"/>
              <a:t>示した．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a:t>が</a:t>
            </a:r>
            <a:r>
              <a:rPr lang="ja-JP" altLang="ja-JP" dirty="0" smtClean="0"/>
              <a:t>必修</a:t>
            </a:r>
            <a:r>
              <a:rPr lang="ja-JP" altLang="en-US" dirty="0" smtClean="0"/>
              <a:t>化となった．</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システム開発</a:t>
            </a:r>
            <a:r>
              <a:rPr lang="ja-JP" altLang="en-US" dirty="0" smtClean="0"/>
              <a:t>の現場</a:t>
            </a:r>
            <a:r>
              <a:rPr lang="ja-JP" altLang="ja-JP" dirty="0" smtClean="0"/>
              <a:t>ではプログラミング</a:t>
            </a:r>
            <a:r>
              <a:rPr lang="ja-JP" altLang="ja-JP" dirty="0"/>
              <a:t>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738899" y="4232953"/>
            <a:ext cx="3500975" cy="2246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6" name="正方形/長方形 25"/>
          <p:cNvSpPr/>
          <p:nvPr/>
        </p:nvSpPr>
        <p:spPr>
          <a:xfrm>
            <a:off x="628650" y="4232953"/>
            <a:ext cx="4032711" cy="22462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smtClean="0"/>
              <a:t>単純に問題</a:t>
            </a:r>
            <a:r>
              <a:rPr lang="ja-JP" altLang="en-US" dirty="0"/>
              <a:t>を生成する機能を作成する</a:t>
            </a:r>
            <a:r>
              <a:rPr lang="ja-JP" altLang="en-US" dirty="0" smtClean="0"/>
              <a:t>と，空欄の穴埋め問題やワンパターン</a:t>
            </a:r>
            <a:r>
              <a:rPr lang="ja-JP" altLang="en-US" dirty="0"/>
              <a:t>な</a:t>
            </a:r>
            <a:r>
              <a:rPr lang="ja-JP" altLang="en-US" dirty="0" smtClean="0"/>
              <a:t>選択肢</a:t>
            </a:r>
            <a:r>
              <a:rPr lang="ja-JP" altLang="en-US" dirty="0"/>
              <a:t>と</a:t>
            </a:r>
            <a:r>
              <a:rPr lang="ja-JP" altLang="en-US" dirty="0" smtClean="0"/>
              <a:t>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a:xfrm>
            <a:off x="6457950" y="6479248"/>
            <a:ext cx="2057400" cy="365125"/>
          </a:xfrm>
        </p:spPr>
        <p:txBody>
          <a:bodyPr/>
          <a:lstStyle/>
          <a:p>
            <a:fld id="{7A0C0510-5AD5-45F8-B3F1-46CC91AC00B1}" type="slidenum">
              <a:rPr kumimoji="1" lang="ja-JP" altLang="en-US" smtClean="0"/>
              <a:t>5</a:t>
            </a:fld>
            <a:endParaRPr kumimoji="1" lang="ja-JP" altLang="en-US"/>
          </a:p>
        </p:txBody>
      </p:sp>
      <p:grpSp>
        <p:nvGrpSpPr>
          <p:cNvPr id="9" name="グループ化 8"/>
          <p:cNvGrpSpPr/>
          <p:nvPr/>
        </p:nvGrpSpPr>
        <p:grpSpPr>
          <a:xfrm>
            <a:off x="4787738" y="4341626"/>
            <a:ext cx="1802471" cy="1986479"/>
            <a:chOff x="5609689" y="4142485"/>
            <a:chExt cx="2077200" cy="2578991"/>
          </a:xfrm>
        </p:grpSpPr>
        <p:pic>
          <p:nvPicPr>
            <p:cNvPr id="7" name="図 6"/>
            <p:cNvPicPr>
              <a:picLocks noChangeAspect="1"/>
            </p:cNvPicPr>
            <p:nvPr/>
          </p:nvPicPr>
          <p:blipFill rotWithShape="1">
            <a:blip r:embed="rId3"/>
            <a:srcRect l="10214" b="9607"/>
            <a:stretch/>
          </p:blipFill>
          <p:spPr>
            <a:xfrm>
              <a:off x="5609689" y="4142485"/>
              <a:ext cx="2077200" cy="2578991"/>
            </a:xfrm>
            <a:prstGeom prst="rect">
              <a:avLst/>
            </a:prstGeom>
          </p:spPr>
        </p:pic>
        <p:sp>
          <p:nvSpPr>
            <p:cNvPr id="8" name="正方形/長方形 7"/>
            <p:cNvSpPr/>
            <p:nvPr/>
          </p:nvSpPr>
          <p:spPr>
            <a:xfrm>
              <a:off x="5743253" y="6214856"/>
              <a:ext cx="745519" cy="30923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6829423" y="4453131"/>
            <a:ext cx="1233864" cy="56363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1.print</a:t>
            </a:r>
            <a:endParaRPr kumimoji="1" lang="ja-JP" altLang="en-US" sz="2000" dirty="0"/>
          </a:p>
        </p:txBody>
      </p:sp>
      <p:sp>
        <p:nvSpPr>
          <p:cNvPr id="12" name="正方形/長方形 11"/>
          <p:cNvSpPr/>
          <p:nvPr/>
        </p:nvSpPr>
        <p:spPr>
          <a:xfrm>
            <a:off x="6829423" y="5051349"/>
            <a:ext cx="1233863" cy="5701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2.scan</a:t>
            </a:r>
            <a:endParaRPr kumimoji="1" lang="ja-JP" altLang="en-US" sz="2000" dirty="0"/>
          </a:p>
        </p:txBody>
      </p:sp>
      <p:sp>
        <p:nvSpPr>
          <p:cNvPr id="13" name="正方形/長方形 12"/>
          <p:cNvSpPr/>
          <p:nvPr/>
        </p:nvSpPr>
        <p:spPr>
          <a:xfrm>
            <a:off x="6829422" y="5656074"/>
            <a:ext cx="1233864" cy="57561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3.write</a:t>
            </a:r>
            <a:endParaRPr kumimoji="1" lang="ja-JP" altLang="en-US" sz="2000" dirty="0"/>
          </a:p>
        </p:txBody>
      </p:sp>
      <p:cxnSp>
        <p:nvCxnSpPr>
          <p:cNvPr id="17" name="直線矢印コネクタ 16"/>
          <p:cNvCxnSpPr>
            <a:endCxn id="11" idx="1"/>
          </p:cNvCxnSpPr>
          <p:nvPr/>
        </p:nvCxnSpPr>
        <p:spPr>
          <a:xfrm flipV="1">
            <a:off x="5241382" y="4734949"/>
            <a:ext cx="1588041" cy="117261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9" name="グループ化 18"/>
          <p:cNvGrpSpPr/>
          <p:nvPr/>
        </p:nvGrpSpPr>
        <p:grpSpPr>
          <a:xfrm>
            <a:off x="801701" y="4338671"/>
            <a:ext cx="1802471" cy="1986479"/>
            <a:chOff x="5609689" y="4142485"/>
            <a:chExt cx="2077200" cy="2578991"/>
          </a:xfrm>
        </p:grpSpPr>
        <p:pic>
          <p:nvPicPr>
            <p:cNvPr id="20" name="図 19"/>
            <p:cNvPicPr>
              <a:picLocks noChangeAspect="1"/>
            </p:cNvPicPr>
            <p:nvPr/>
          </p:nvPicPr>
          <p:blipFill rotWithShape="1">
            <a:blip r:embed="rId3"/>
            <a:srcRect l="10214" b="9607"/>
            <a:stretch/>
          </p:blipFill>
          <p:spPr>
            <a:xfrm>
              <a:off x="5609689" y="4142485"/>
              <a:ext cx="2077200" cy="2578991"/>
            </a:xfrm>
            <a:prstGeom prst="rect">
              <a:avLst/>
            </a:prstGeom>
          </p:spPr>
        </p:pic>
        <p:sp>
          <p:nvSpPr>
            <p:cNvPr id="21" name="正方形/長方形 20"/>
            <p:cNvSpPr/>
            <p:nvPr/>
          </p:nvSpPr>
          <p:spPr>
            <a:xfrm>
              <a:off x="5743253" y="6196535"/>
              <a:ext cx="706719" cy="3275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3" name="テキスト ボックス 22"/>
          <p:cNvSpPr txBox="1"/>
          <p:nvPr/>
        </p:nvSpPr>
        <p:spPr>
          <a:xfrm>
            <a:off x="933481" y="5875611"/>
            <a:ext cx="646331" cy="369332"/>
          </a:xfrm>
          <a:prstGeom prst="rect">
            <a:avLst/>
          </a:prstGeom>
          <a:noFill/>
        </p:spPr>
        <p:txBody>
          <a:bodyPr wrap="none" rtlCol="0">
            <a:spAutoFit/>
          </a:bodyPr>
          <a:lstStyle/>
          <a:p>
            <a:r>
              <a:rPr kumimoji="1" lang="ja-JP" altLang="en-US" dirty="0" smtClean="0"/>
              <a:t>問１</a:t>
            </a:r>
            <a:endParaRPr kumimoji="1" lang="ja-JP" altLang="en-US" dirty="0"/>
          </a:p>
        </p:txBody>
      </p:sp>
      <p:sp>
        <p:nvSpPr>
          <p:cNvPr id="24" name="正方形/長方形 23"/>
          <p:cNvSpPr/>
          <p:nvPr/>
        </p:nvSpPr>
        <p:spPr>
          <a:xfrm>
            <a:off x="2681710" y="5875611"/>
            <a:ext cx="1530850" cy="4329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2399203" y="4518287"/>
            <a:ext cx="2262158" cy="1200329"/>
          </a:xfrm>
          <a:prstGeom prst="rect">
            <a:avLst/>
          </a:prstGeom>
          <a:noFill/>
        </p:spPr>
        <p:txBody>
          <a:bodyPr wrap="none" rtlCol="0">
            <a:spAutoFit/>
          </a:bodyPr>
          <a:lstStyle/>
          <a:p>
            <a:r>
              <a:rPr kumimoji="1" lang="ja-JP" altLang="en-US" dirty="0" smtClean="0"/>
              <a:t>問１</a:t>
            </a:r>
            <a:endParaRPr kumimoji="1" lang="en-US" altLang="ja-JP" dirty="0" smtClean="0"/>
          </a:p>
          <a:p>
            <a:r>
              <a:rPr kumimoji="1" lang="ja-JP" altLang="en-US" dirty="0"/>
              <a:t>文字</a:t>
            </a:r>
            <a:r>
              <a:rPr kumimoji="1" lang="ja-JP" altLang="en-US" dirty="0" smtClean="0"/>
              <a:t>を表示する際に</a:t>
            </a:r>
            <a:endParaRPr kumimoji="1" lang="en-US" altLang="ja-JP" dirty="0" smtClean="0"/>
          </a:p>
          <a:p>
            <a:r>
              <a:rPr kumimoji="1" lang="ja-JP" altLang="en-US" dirty="0" smtClean="0"/>
              <a:t>利用する予約語を埋</a:t>
            </a:r>
            <a:endParaRPr kumimoji="1" lang="en-US" altLang="ja-JP" dirty="0" smtClean="0"/>
          </a:p>
          <a:p>
            <a:r>
              <a:rPr kumimoji="1" lang="ja-JP" altLang="en-US" dirty="0" smtClean="0"/>
              <a:t>めよ。</a:t>
            </a:r>
            <a:endParaRPr kumimoji="1" lang="en-US" altLang="ja-JP" dirty="0" smtClean="0"/>
          </a:p>
        </p:txBody>
      </p:sp>
      <p:sp>
        <p:nvSpPr>
          <p:cNvPr id="28" name="テキスト ボックス 27"/>
          <p:cNvSpPr txBox="1"/>
          <p:nvPr/>
        </p:nvSpPr>
        <p:spPr>
          <a:xfrm>
            <a:off x="1395081" y="6488668"/>
            <a:ext cx="2031325" cy="369332"/>
          </a:xfrm>
          <a:prstGeom prst="rect">
            <a:avLst/>
          </a:prstGeom>
          <a:noFill/>
        </p:spPr>
        <p:txBody>
          <a:bodyPr wrap="none" rtlCol="0">
            <a:spAutoFit/>
          </a:bodyPr>
          <a:lstStyle/>
          <a:p>
            <a:r>
              <a:rPr kumimoji="1" lang="ja-JP" altLang="en-US" dirty="0" smtClean="0"/>
              <a:t>空欄の穴埋め問題</a:t>
            </a:r>
            <a:endParaRPr kumimoji="1" lang="ja-JP" altLang="en-US" dirty="0"/>
          </a:p>
        </p:txBody>
      </p:sp>
      <p:sp>
        <p:nvSpPr>
          <p:cNvPr id="29" name="テキスト ボックス 28"/>
          <p:cNvSpPr txBox="1"/>
          <p:nvPr/>
        </p:nvSpPr>
        <p:spPr>
          <a:xfrm>
            <a:off x="5222995" y="6509568"/>
            <a:ext cx="2492990" cy="369332"/>
          </a:xfrm>
          <a:prstGeom prst="rect">
            <a:avLst/>
          </a:prstGeom>
          <a:noFill/>
        </p:spPr>
        <p:txBody>
          <a:bodyPr wrap="none" rtlCol="0">
            <a:spAutoFit/>
          </a:bodyPr>
          <a:lstStyle/>
          <a:p>
            <a:r>
              <a:rPr kumimoji="1" lang="ja-JP" altLang="en-US" dirty="0" smtClean="0"/>
              <a:t>ワンパターンな選択肢</a:t>
            </a:r>
            <a:endParaRPr kumimoji="1" lang="ja-JP" altLang="en-US" dirty="0"/>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pic>
        <p:nvPicPr>
          <p:cNvPr id="39" name="図 38"/>
          <p:cNvPicPr>
            <a:picLocks noChangeAspect="1"/>
          </p:cNvPicPr>
          <p:nvPr/>
        </p:nvPicPr>
        <p:blipFill>
          <a:blip r:embed="rId4"/>
          <a:stretch>
            <a:fillRect/>
          </a:stretch>
        </p:blipFill>
        <p:spPr>
          <a:xfrm>
            <a:off x="217932" y="1904238"/>
            <a:ext cx="3943911" cy="1381128"/>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042"/>
            <a:ext cx="7886700" cy="1325563"/>
          </a:xfrm>
        </p:spPr>
        <p:txBody>
          <a:bodyPr>
            <a:normAutofit/>
          </a:bodyPr>
          <a:lstStyle/>
          <a:p>
            <a:r>
              <a:rPr lang="ja-JP" altLang="en-US" sz="4000" dirty="0" smtClean="0"/>
              <a:t>ブロックプログラミングとの連携</a:t>
            </a:r>
            <a:endParaRPr kumimoji="1" lang="ja-JP" altLang="en-US" sz="4000"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 y="1754973"/>
            <a:ext cx="7886700" cy="4306886"/>
          </a:xfrm>
          <a:prstGeom prst="rect">
            <a:avLst/>
          </a:prstGeom>
          <a:noFill/>
          <a:ln>
            <a:noFill/>
          </a:ln>
        </p:spPr>
      </p:pic>
      <p:sp>
        <p:nvSpPr>
          <p:cNvPr id="10" name="正方形/長方形 9"/>
          <p:cNvSpPr/>
          <p:nvPr/>
        </p:nvSpPr>
        <p:spPr>
          <a:xfrm>
            <a:off x="513709" y="1896383"/>
            <a:ext cx="8284302"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72000" y="4352677"/>
            <a:ext cx="3789910" cy="1226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730452" y="4375528"/>
            <a:ext cx="3532495" cy="12038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973252375"/>
              </p:ext>
            </p:extLst>
          </p:nvPr>
        </p:nvGraphicFramePr>
        <p:xfrm>
          <a:off x="1658405" y="2013088"/>
          <a:ext cx="6132572" cy="1189404"/>
        </p:xfrm>
        <a:graphic>
          <a:graphicData uri="http://schemas.openxmlformats.org/drawingml/2006/table">
            <a:tbl>
              <a:tblPr firstRow="1" firstCol="1" bandRow="1"/>
              <a:tblGrid>
                <a:gridCol w="3066286">
                  <a:extLst>
                    <a:ext uri="{9D8B030D-6E8A-4147-A177-3AD203B41FA5}">
                      <a16:colId xmlns:a16="http://schemas.microsoft.com/office/drawing/2014/main" val="852515768"/>
                    </a:ext>
                  </a:extLst>
                </a:gridCol>
                <a:gridCol w="3066286">
                  <a:extLst>
                    <a:ext uri="{9D8B030D-6E8A-4147-A177-3AD203B41FA5}">
                      <a16:colId xmlns:a16="http://schemas.microsoft.com/office/drawing/2014/main" val="2046067211"/>
                    </a:ext>
                  </a:extLst>
                </a:gridCol>
              </a:tblGrid>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24758"/>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42225"/>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489490208"/>
              </p:ext>
            </p:extLst>
          </p:nvPr>
        </p:nvGraphicFramePr>
        <p:xfrm>
          <a:off x="972242" y="5085608"/>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378327355"/>
              </p:ext>
            </p:extLst>
          </p:nvPr>
        </p:nvGraphicFramePr>
        <p:xfrm>
          <a:off x="4770220" y="5088763"/>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929371" y="1565259"/>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479950" y="3959384"/>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228989" y="3972241"/>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058378" y="3543240"/>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730452" y="5654974"/>
            <a:ext cx="3419478" cy="646331"/>
          </a:xfrm>
          <a:prstGeom prst="rect">
            <a:avLst/>
          </a:prstGeom>
        </p:spPr>
        <p:txBody>
          <a:bodyPr wrap="square">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588635" y="5635066"/>
            <a:ext cx="3773275" cy="646331"/>
          </a:xfrm>
          <a:prstGeom prst="rect">
            <a:avLst/>
          </a:prstGeom>
        </p:spPr>
        <p:txBody>
          <a:bodyPr wrap="square">
            <a:spAutoFit/>
          </a:bodyPr>
          <a:lstStyle/>
          <a:p>
            <a:r>
              <a:rPr kumimoji="1" lang="ja-JP" altLang="en-US" dirty="0" smtClean="0"/>
              <a:t>文章の前後</a:t>
            </a:r>
            <a:r>
              <a:rPr kumimoji="1" lang="ja-JP" altLang="en-US" dirty="0"/>
              <a:t>を理解</a:t>
            </a:r>
            <a:r>
              <a:rPr kumimoji="1" lang="ja-JP" altLang="en-US" dirty="0" smtClean="0"/>
              <a:t>して解答</a:t>
            </a:r>
            <a:r>
              <a:rPr kumimoji="1" lang="ja-JP" altLang="en-US" dirty="0"/>
              <a:t>を選ぶ必要がある</a:t>
            </a:r>
            <a:endParaRPr kumimoji="1" lang="en-US" altLang="ja-JP" dirty="0"/>
          </a:p>
        </p:txBody>
      </p:sp>
      <p:sp>
        <p:nvSpPr>
          <p:cNvPr id="9" name="テキスト ボックス 8"/>
          <p:cNvSpPr txBox="1"/>
          <p:nvPr/>
        </p:nvSpPr>
        <p:spPr>
          <a:xfrm>
            <a:off x="673122" y="4428610"/>
            <a:ext cx="3647152" cy="369332"/>
          </a:xfrm>
          <a:prstGeom prst="rect">
            <a:avLst/>
          </a:prstGeom>
          <a:noFill/>
        </p:spPr>
        <p:txBody>
          <a:bodyPr wrap="none" rtlCol="0">
            <a:spAutoFit/>
          </a:bodyPr>
          <a:lstStyle/>
          <a:p>
            <a:r>
              <a:rPr kumimoji="1" lang="ja-JP" altLang="en-US" dirty="0" smtClean="0"/>
              <a:t>同一のグループから選択肢が決定</a:t>
            </a:r>
            <a:endParaRPr kumimoji="1" lang="ja-JP" altLang="en-US" dirty="0"/>
          </a:p>
        </p:txBody>
      </p:sp>
      <p:sp>
        <p:nvSpPr>
          <p:cNvPr id="10" name="テキスト ボックス 9"/>
          <p:cNvSpPr txBox="1"/>
          <p:nvPr/>
        </p:nvSpPr>
        <p:spPr>
          <a:xfrm>
            <a:off x="5297987" y="4397278"/>
            <a:ext cx="2492990" cy="646331"/>
          </a:xfrm>
          <a:prstGeom prst="rect">
            <a:avLst/>
          </a:prstGeom>
          <a:noFill/>
        </p:spPr>
        <p:txBody>
          <a:bodyPr wrap="none" rtlCol="0">
            <a:spAutoFit/>
          </a:bodyPr>
          <a:lstStyle/>
          <a:p>
            <a:r>
              <a:rPr kumimoji="1" lang="ja-JP" altLang="en-US" dirty="0" smtClean="0"/>
              <a:t>異なるグループ間での</a:t>
            </a:r>
            <a:endParaRPr kumimoji="1" lang="en-US" altLang="ja-JP" dirty="0" smtClean="0"/>
          </a:p>
          <a:p>
            <a:r>
              <a:rPr kumimoji="1" lang="ja-JP" altLang="en-US" dirty="0" smtClean="0"/>
              <a:t>単語をランダムに抽出</a:t>
            </a:r>
            <a:endParaRPr kumimoji="1" lang="ja-JP" altLang="en-US" dirty="0"/>
          </a:p>
        </p:txBody>
      </p:sp>
      <p:sp>
        <p:nvSpPr>
          <p:cNvPr id="8" name="正方形/長方形 7"/>
          <p:cNvSpPr/>
          <p:nvPr/>
        </p:nvSpPr>
        <p:spPr>
          <a:xfrm>
            <a:off x="5297987" y="632070"/>
            <a:ext cx="3619201" cy="461665"/>
          </a:xfrm>
          <a:prstGeom prst="rect">
            <a:avLst/>
          </a:prstGeom>
          <a:ln w="28575">
            <a:solidFill>
              <a:schemeClr val="tx1"/>
            </a:solidFill>
          </a:ln>
        </p:spPr>
        <p:txBody>
          <a:bodyPr wrap="square">
            <a:spAutoFit/>
          </a:bodyPr>
          <a:lstStyle/>
          <a:p>
            <a:r>
              <a:rPr lang="ja-JP" altLang="ja-JP" sz="2400" dirty="0"/>
              <a:t>変化に富んだ問題を生成</a:t>
            </a:r>
            <a:endParaRPr lang="ja-JP" altLang="en-US" sz="2400"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504572"/>
            <a:ext cx="7886700" cy="4351338"/>
          </a:xfrm>
        </p:spPr>
        <p:txBody>
          <a:bodyPr/>
          <a:lstStyle/>
          <a:p>
            <a:pPr algn="just">
              <a:lnSpc>
                <a:spcPct val="100000"/>
              </a:lnSpc>
            </a:pPr>
            <a:r>
              <a:rPr lang="ja-JP" altLang="ja-JP" dirty="0"/>
              <a:t>本システムの問題自動生成機能によって生成される穴埋め選択</a:t>
            </a:r>
            <a:r>
              <a:rPr lang="ja-JP" altLang="ja-JP" dirty="0" smtClean="0"/>
              <a:t>問題</a:t>
            </a:r>
            <a:r>
              <a:rPr lang="ja-JP" altLang="en-US" dirty="0" smtClean="0"/>
              <a:t>は，変化に富んだ選択肢生成ができているのか，以下</a:t>
            </a:r>
            <a:r>
              <a:rPr lang="ja-JP" altLang="ja-JP" dirty="0"/>
              <a:t>の判断基準ごとに評価する</a:t>
            </a:r>
            <a:r>
              <a:rPr lang="ja-JP" altLang="ja-JP" dirty="0" smtClean="0"/>
              <a:t>．</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3829997505"/>
              </p:ext>
            </p:extLst>
          </p:nvPr>
        </p:nvGraphicFramePr>
        <p:xfrm>
          <a:off x="1112656" y="3405576"/>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pic>
        <p:nvPicPr>
          <p:cNvPr id="4" name="図 3"/>
          <p:cNvPicPr>
            <a:picLocks noChangeAspect="1"/>
          </p:cNvPicPr>
          <p:nvPr/>
        </p:nvPicPr>
        <p:blipFill>
          <a:blip r:embed="rId3"/>
          <a:stretch>
            <a:fillRect/>
          </a:stretch>
        </p:blipFill>
        <p:spPr>
          <a:xfrm>
            <a:off x="5195087" y="59255"/>
            <a:ext cx="3884728" cy="1360404"/>
          </a:xfrm>
          <a:prstGeom prst="rect">
            <a:avLst/>
          </a:prstGeom>
        </p:spPr>
      </p:pic>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13138</TotalTime>
  <Words>1820</Words>
  <Application>Microsoft Office PowerPoint</Application>
  <PresentationFormat>画面に合わせる (4:3)</PresentationFormat>
  <Paragraphs>254</Paragraphs>
  <Slides>14</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ＭＳ Ｐゴシック</vt:lpstr>
      <vt:lpstr>ＭＳ 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 生成された問題</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130</cp:revision>
  <dcterms:created xsi:type="dcterms:W3CDTF">2021-12-19T23:47:53Z</dcterms:created>
  <dcterms:modified xsi:type="dcterms:W3CDTF">2022-01-25T03:26:00Z</dcterms:modified>
</cp:coreProperties>
</file>