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2" r:id="rId7"/>
    <p:sldId id="261" r:id="rId8"/>
    <p:sldId id="263" r:id="rId9"/>
    <p:sldId id="264" r:id="rId10"/>
    <p:sldId id="265"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84938" autoAdjust="0"/>
  </p:normalViewPr>
  <p:slideViewPr>
    <p:cSldViewPr snapToGrid="0">
      <p:cViewPr varScale="1">
        <p:scale>
          <a:sx n="67" d="100"/>
          <a:sy n="67" d="100"/>
        </p:scale>
        <p:origin x="1256" y="40"/>
      </p:cViewPr>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09599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論理的思考を教えることを軽視する教育環境</a:t>
            </a:r>
            <a:endParaRPr kumimoji="1" lang="en-US" altLang="ja-JP" sz="1200" dirty="0" smtClean="0"/>
          </a:p>
          <a:p>
            <a:pPr marL="0" indent="0">
              <a:buNone/>
            </a:pPr>
            <a:r>
              <a:rPr lang="ja-JP" altLang="en-US" sz="1200" dirty="0" smtClean="0"/>
              <a:t>　→ただ問題文からユーザがブロックを組み合わせるだけでは論理的思考を身に着けるのは難しい</a:t>
            </a:r>
            <a:endParaRPr lang="en-US" altLang="ja-JP" sz="1200" dirty="0" smtClean="0"/>
          </a:p>
          <a:p>
            <a:pPr marL="0" indent="0">
              <a:buNone/>
            </a:pPr>
            <a:r>
              <a:rPr lang="ja-JP" altLang="en-US" sz="1200" dirty="0" smtClean="0"/>
              <a:t>　→チュートリアルのようなものや、ヒントなどを実装することで、論理的思考を身に着ける手助けになる</a:t>
            </a:r>
            <a:endParaRPr lang="en-US" altLang="ja-JP" sz="1200" dirty="0" smtClean="0"/>
          </a:p>
          <a:p>
            <a:pPr marL="0" indent="0">
              <a:buNone/>
            </a:pPr>
            <a:endParaRPr kumimoji="1" lang="en-US" altLang="ja-JP" sz="1200" dirty="0" smtClean="0"/>
          </a:p>
          <a:p>
            <a:r>
              <a:rPr lang="ja-JP" altLang="en-US" sz="1200" dirty="0" smtClean="0"/>
              <a:t>問題の穴埋め方式を採択する予定だが、ユーザのレベルに合わせる機能が実現されていない</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36411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335E573-B421-42F4-AB5C-2F3D82120347}"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0E558A-98ED-43ED-A5EF-95B14F8C4104}"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EFF5399-0718-4B2B-97EA-56D755853484}"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64310B-A730-4FDD-A52E-FCDA0D9CD090}"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FF9BB4-F462-4009-9CDB-BE51CDCE36D2}"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616E83A-02B2-4E37-B901-916FC1ABA284}"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30A100-A925-4562-8BAD-6D9DFB833C69}" type="datetime1">
              <a:rPr kumimoji="1" lang="ja-JP" altLang="en-US" smtClean="0"/>
              <a:t>2021/7/21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092801-85DE-4E2D-BB20-4CEFD3DE12D7}" type="datetime1">
              <a:rPr kumimoji="1" lang="ja-JP" altLang="en-US" smtClean="0"/>
              <a:t>2021/7/21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0B233-1262-4C80-939E-E1C0347ED250}" type="datetime1">
              <a:rPr kumimoji="1" lang="ja-JP" altLang="en-US" smtClean="0"/>
              <a:t>2021/7/21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654F1A-76CD-47D9-B513-65C1FA3EED3E}"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261E7BE-EC7F-4989-A57E-EB9E1D8B8B4A}"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EBE1F-A560-407A-96D7-EDB5C3A8DEBD}" type="datetime1">
              <a:rPr kumimoji="1" lang="ja-JP" altLang="en-US" smtClean="0"/>
              <a:t>2021/7/21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B4451160-128F-4DAD-AE29-4A8CC0E7B9E9}" type="slidenum">
              <a:rPr lang="ja-JP" altLang="en-US" smtClean="0"/>
              <a:pPr/>
              <a:t>‹#›</a:t>
            </a:fld>
            <a:endParaRPr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12963"/>
            <a:ext cx="7772400" cy="2387600"/>
          </a:xfrm>
        </p:spPr>
        <p:txBody>
          <a:bodyPr>
            <a:normAutofit/>
          </a:bodyPr>
          <a:lstStyle/>
          <a:p>
            <a:endParaRPr kumimoji="1" lang="ja-JP" altLang="en-US" dirty="0"/>
          </a:p>
        </p:txBody>
      </p:sp>
      <p:sp>
        <p:nvSpPr>
          <p:cNvPr id="3" name="サブタイトル 2"/>
          <p:cNvSpPr>
            <a:spLocks noGrp="1"/>
          </p:cNvSpPr>
          <p:nvPr>
            <p:ph type="subTitle" idx="1"/>
          </p:nvPr>
        </p:nvSpPr>
        <p:spPr>
          <a:xfrm>
            <a:off x="1143000" y="4700589"/>
            <a:ext cx="6858000" cy="1655762"/>
          </a:xfrm>
        </p:spPr>
        <p:txBody>
          <a:bodyPr/>
          <a:lstStyle/>
          <a:p>
            <a:r>
              <a:rPr kumimoji="1" lang="ja-JP" altLang="en-US" dirty="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a:p>
          <a:p>
            <a:r>
              <a:rPr lang="ja-JP" altLang="en-US" dirty="0"/>
              <a:t>指導教員：鷹野 孝典 教授</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4" name="テキスト ボックス 3"/>
          <p:cNvSpPr txBox="1"/>
          <p:nvPr/>
        </p:nvSpPr>
        <p:spPr>
          <a:xfrm>
            <a:off x="5447154" y="1122363"/>
            <a:ext cx="3696846"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07</a:t>
            </a:r>
            <a:r>
              <a:rPr lang="ja-JP" altLang="en-US" sz="1350" dirty="0" smtClean="0"/>
              <a:t>月</a:t>
            </a:r>
            <a:r>
              <a:rPr lang="en-US" altLang="ja-JP" sz="1350" dirty="0" smtClean="0"/>
              <a:t>28</a:t>
            </a:r>
            <a:r>
              <a:rPr lang="ja-JP" altLang="en-US" sz="1350" dirty="0" smtClean="0"/>
              <a:t>日</a:t>
            </a:r>
            <a:r>
              <a:rPr lang="en-US" altLang="ja-JP" sz="1350" dirty="0" smtClean="0"/>
              <a:t>~30</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タイトル案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ブロックプログラミングを用い</a:t>
            </a:r>
            <a:r>
              <a:rPr lang="ja-JP" altLang="en-US" dirty="0" smtClean="0"/>
              <a:t>たプログラムの論理的思考を身に着けるための研究</a:t>
            </a:r>
            <a:endParaRPr lang="en-US" altLang="ja-JP" dirty="0" smtClean="0"/>
          </a:p>
          <a:p>
            <a:r>
              <a:rPr lang="ja-JP" altLang="en-US" dirty="0" smtClean="0"/>
              <a:t>ブロックプログラミングによる論理的思考を学ぶための研究</a:t>
            </a:r>
            <a:endParaRPr lang="en-US" altLang="ja-JP" dirty="0" smtClean="0"/>
          </a:p>
          <a:p>
            <a:r>
              <a:rPr lang="ja-JP" altLang="en-US" dirty="0" smtClean="0"/>
              <a:t>アルゴリズムを理解するための</a:t>
            </a:r>
            <a:r>
              <a:rPr lang="ja-JP" altLang="en-US" dirty="0"/>
              <a:t>ブロックプログラミングを</a:t>
            </a:r>
            <a:r>
              <a:rPr lang="ja-JP" altLang="en-US" dirty="0" smtClean="0"/>
              <a:t>用いた研究</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85454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r>
              <a:rPr lang="en-US" altLang="ja-JP" dirty="0" smtClean="0"/>
              <a:t>2020</a:t>
            </a:r>
            <a:r>
              <a:rPr lang="ja-JP" altLang="en-US" dirty="0" smtClean="0"/>
              <a:t>年に小学校、以降１年毎に中学校、高等学校にてプログラミング教育の必修化が実施される</a:t>
            </a:r>
            <a:endParaRPr lang="en-US" altLang="ja-JP" dirty="0" smtClean="0"/>
          </a:p>
          <a:p>
            <a:endParaRPr lang="en-US" altLang="ja-JP" dirty="0" smtClean="0"/>
          </a:p>
          <a:p>
            <a:r>
              <a:rPr kumimoji="1" lang="ja-JP" altLang="en-US" dirty="0" smtClean="0"/>
              <a:t>プログラミング教育の必修化は、プログラマーを育てることが目的ではなく、</a:t>
            </a:r>
            <a:r>
              <a:rPr lang="ja-JP" altLang="en-US" dirty="0"/>
              <a:t>普遍的に求められる力としての</a:t>
            </a:r>
            <a:r>
              <a:rPr lang="ja-JP" altLang="en-US" dirty="0" smtClean="0"/>
              <a:t>「論理的</a:t>
            </a:r>
            <a:r>
              <a:rPr lang="ja-JP" altLang="en-US" dirty="0"/>
              <a:t>思考」などを育む</a:t>
            </a:r>
            <a:r>
              <a:rPr lang="ja-JP" altLang="en-US" dirty="0" smtClean="0"/>
              <a:t>ことであると文部科学省が発表している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275175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a:t>論理的思考力を育成する国語科授業の</a:t>
            </a:r>
            <a:r>
              <a:rPr lang="ja-JP" altLang="en-US"/>
              <a:t>検証 </a:t>
            </a:r>
            <a:endParaRPr lang="en-US" altLang="ja-JP" dirty="0" smtClean="0">
              <a:latin typeface="+mn-ea"/>
            </a:endParaRPr>
          </a:p>
          <a:p>
            <a:r>
              <a:rPr lang="ja-JP" altLang="en-US" dirty="0" smtClean="0">
                <a:latin typeface="+mn-ea"/>
              </a:rPr>
              <a:t>論理的</a:t>
            </a:r>
            <a:r>
              <a:rPr lang="ja-JP" altLang="en-US" dirty="0">
                <a:latin typeface="+mn-ea"/>
              </a:rPr>
              <a:t>思考とは何か</a:t>
            </a:r>
            <a:r>
              <a:rPr lang="en-US" altLang="ja-JP" dirty="0" smtClean="0">
                <a:latin typeface="+mn-ea"/>
              </a:rPr>
              <a:t>?</a:t>
            </a:r>
          </a:p>
          <a:p>
            <a:pPr marL="0" indent="0">
              <a:buNone/>
            </a:pPr>
            <a:r>
              <a:rPr lang="ja-JP" altLang="en-US" dirty="0" smtClean="0">
                <a:latin typeface="+mn-ea"/>
              </a:rPr>
              <a:t>　道田</a:t>
            </a:r>
            <a:r>
              <a:rPr lang="en-US" altLang="ja-JP" dirty="0">
                <a:latin typeface="+mn-ea"/>
              </a:rPr>
              <a:t>, </a:t>
            </a:r>
            <a:r>
              <a:rPr lang="ja-JP" altLang="en-US" dirty="0" smtClean="0">
                <a:latin typeface="+mn-ea"/>
              </a:rPr>
              <a:t>泰司</a:t>
            </a:r>
            <a:endParaRPr lang="en-US" altLang="ja-JP" dirty="0" smtClean="0">
              <a:latin typeface="+mn-ea"/>
            </a:endParaRPr>
          </a:p>
          <a:p>
            <a:pPr marL="0" indent="0">
              <a:buNone/>
            </a:pPr>
            <a:endParaRPr lang="en-US" altLang="ja-JP" dirty="0" smtClean="0">
              <a:latin typeface="+mn-ea"/>
            </a:endParaRPr>
          </a:p>
          <a:p>
            <a:r>
              <a:rPr lang="en-US" altLang="ja-JP" dirty="0" smtClean="0">
                <a:latin typeface="+mn-ea"/>
              </a:rPr>
              <a:t>Java </a:t>
            </a:r>
            <a:r>
              <a:rPr lang="ja-JP" altLang="en-US" dirty="0">
                <a:latin typeface="+mn-ea"/>
              </a:rPr>
              <a:t>プログラミングの予約語学習のためのオンライン穴埋め問題機能の</a:t>
            </a:r>
            <a:r>
              <a:rPr lang="ja-JP" altLang="en-US" dirty="0" smtClean="0">
                <a:latin typeface="+mn-ea"/>
              </a:rPr>
              <a:t>実装</a:t>
            </a:r>
            <a:endParaRPr lang="en-US" altLang="ja-JP" dirty="0" smtClean="0">
              <a:latin typeface="+mn-ea"/>
            </a:endParaRPr>
          </a:p>
          <a:p>
            <a:pPr marL="0" indent="0">
              <a:buNone/>
            </a:pPr>
            <a:r>
              <a:rPr lang="ja-JP" altLang="en-US" dirty="0" smtClean="0">
                <a:latin typeface="+mn-ea"/>
              </a:rPr>
              <a:t>　伊</a:t>
            </a:r>
            <a:r>
              <a:rPr lang="ja-JP" altLang="en-US" dirty="0">
                <a:latin typeface="+mn-ea"/>
              </a:rPr>
              <a:t>永 </a:t>
            </a:r>
            <a:r>
              <a:rPr lang="ja-JP" altLang="en-US" dirty="0" smtClean="0">
                <a:latin typeface="+mn-ea"/>
              </a:rPr>
              <a:t>洋輔</a:t>
            </a:r>
            <a:r>
              <a:rPr lang="en-US" altLang="ja-JP" dirty="0" smtClean="0">
                <a:latin typeface="+mn-ea"/>
              </a:rPr>
              <a:t>,</a:t>
            </a:r>
            <a:r>
              <a:rPr lang="ja-JP" altLang="en-US" dirty="0">
                <a:latin typeface="+mn-ea"/>
              </a:rPr>
              <a:t>松島 </a:t>
            </a:r>
            <a:r>
              <a:rPr lang="ja-JP" altLang="en-US" dirty="0" smtClean="0">
                <a:latin typeface="+mn-ea"/>
              </a:rPr>
              <a:t>由紀子</a:t>
            </a:r>
            <a:r>
              <a:rPr lang="en-US" altLang="ja-JP" dirty="0" smtClean="0">
                <a:latin typeface="+mn-ea"/>
              </a:rPr>
              <a:t>,</a:t>
            </a:r>
            <a:r>
              <a:rPr lang="ja-JP" altLang="en-US" dirty="0">
                <a:latin typeface="+mn-ea"/>
              </a:rPr>
              <a:t>舩曵 </a:t>
            </a:r>
            <a:r>
              <a:rPr lang="ja-JP" altLang="en-US" dirty="0" smtClean="0">
                <a:latin typeface="+mn-ea"/>
              </a:rPr>
              <a:t>信生</a:t>
            </a:r>
            <a:r>
              <a:rPr lang="en-US" altLang="ja-JP" dirty="0" smtClean="0">
                <a:latin typeface="+mn-ea"/>
              </a:rPr>
              <a:t>,</a:t>
            </a:r>
            <a:r>
              <a:rPr lang="ja-JP" altLang="en-US" dirty="0">
                <a:latin typeface="+mn-ea"/>
              </a:rPr>
              <a:t>中西 </a:t>
            </a:r>
            <a:r>
              <a:rPr lang="ja-JP" altLang="en-US" dirty="0" smtClean="0">
                <a:latin typeface="+mn-ea"/>
              </a:rPr>
              <a:t>透</a:t>
            </a:r>
            <a:r>
              <a:rPr lang="en-US" altLang="ja-JP" dirty="0" smtClean="0">
                <a:latin typeface="+mn-ea"/>
              </a:rPr>
              <a:t>,</a:t>
            </a:r>
            <a:r>
              <a:rPr lang="ja-JP" altLang="en-US" dirty="0">
                <a:latin typeface="+mn-ea"/>
              </a:rPr>
              <a:t>天野 憲樹</a:t>
            </a:r>
            <a:endParaRPr lang="en-US" altLang="ja-JP" dirty="0" smtClean="0">
              <a:latin typeface="+mn-ea"/>
            </a:endParaRPr>
          </a:p>
          <a:p>
            <a:endParaRPr kumimoji="1" lang="en-US" altLang="ja-JP" dirty="0">
              <a:latin typeface="+mn-ea"/>
            </a:endParaRPr>
          </a:p>
          <a:p>
            <a:r>
              <a:rPr lang="en-US" altLang="ja-JP" dirty="0">
                <a:latin typeface="+mn-ea"/>
              </a:rPr>
              <a:t>Scratch</a:t>
            </a:r>
            <a:r>
              <a:rPr lang="ja-JP" altLang="en-US" dirty="0">
                <a:latin typeface="+mn-ea"/>
              </a:rPr>
              <a:t>を</a:t>
            </a:r>
            <a:r>
              <a:rPr lang="ja-JP" altLang="en-US" dirty="0" smtClean="0">
                <a:latin typeface="+mn-ea"/>
              </a:rPr>
              <a:t>用いた小学校プログラ </a:t>
            </a:r>
            <a:r>
              <a:rPr lang="ja-JP" altLang="en-US" dirty="0">
                <a:latin typeface="+mn-ea"/>
              </a:rPr>
              <a:t>ミ </a:t>
            </a:r>
            <a:r>
              <a:rPr lang="ja-JP" altLang="en-US" dirty="0" smtClean="0">
                <a:latin typeface="+mn-ea"/>
              </a:rPr>
              <a:t>ング授業の実践</a:t>
            </a:r>
            <a:endParaRPr lang="en-US" altLang="ja-JP" dirty="0" smtClean="0">
              <a:latin typeface="+mn-ea"/>
            </a:endParaRPr>
          </a:p>
          <a:p>
            <a:pPr marL="0" indent="0">
              <a:buNone/>
            </a:pPr>
            <a:r>
              <a:rPr lang="ja-JP" altLang="en-US" dirty="0">
                <a:latin typeface="+mn-ea"/>
              </a:rPr>
              <a:t>　</a:t>
            </a:r>
            <a:r>
              <a:rPr lang="zh-TW" altLang="en-US" dirty="0">
                <a:latin typeface="ＭＳ Ｐゴシック" panose="020B0600070205080204" pitchFamily="50" charset="-128"/>
                <a:ea typeface="ＭＳ Ｐゴシック" panose="020B0600070205080204" pitchFamily="50" charset="-128"/>
              </a:rPr>
              <a:t>森 秀樹</a:t>
            </a:r>
            <a:r>
              <a:rPr lang="en-US" altLang="zh-TW" dirty="0">
                <a:latin typeface="ＭＳ Ｐゴシック" panose="020B0600070205080204" pitchFamily="50" charset="-128"/>
                <a:ea typeface="ＭＳ Ｐゴシック" panose="020B0600070205080204" pitchFamily="50" charset="-128"/>
              </a:rPr>
              <a:t>, </a:t>
            </a:r>
            <a:r>
              <a:rPr lang="zh-TW" altLang="en-US" dirty="0">
                <a:latin typeface="ＭＳ Ｐゴシック" panose="020B0600070205080204" pitchFamily="50" charset="-128"/>
                <a:ea typeface="ＭＳ Ｐゴシック" panose="020B0600070205080204" pitchFamily="50" charset="-128"/>
              </a:rPr>
              <a:t>杉澤 学</a:t>
            </a:r>
            <a:r>
              <a:rPr lang="en-US" altLang="zh-TW" dirty="0">
                <a:latin typeface="ＭＳ Ｐゴシック" panose="020B0600070205080204" pitchFamily="50" charset="-128"/>
                <a:ea typeface="ＭＳ Ｐゴシック" panose="020B0600070205080204" pitchFamily="50" charset="-128"/>
              </a:rPr>
              <a:t>, </a:t>
            </a:r>
            <a:r>
              <a:rPr lang="zh-TW" altLang="en-US" dirty="0">
                <a:latin typeface="ＭＳ Ｐゴシック" panose="020B0600070205080204" pitchFamily="50" charset="-128"/>
                <a:ea typeface="ＭＳ Ｐゴシック" panose="020B0600070205080204" pitchFamily="50" charset="-128"/>
              </a:rPr>
              <a:t>張 海</a:t>
            </a:r>
            <a:r>
              <a:rPr lang="en-US" altLang="zh-TW" dirty="0">
                <a:latin typeface="ＭＳ Ｐゴシック" panose="020B0600070205080204" pitchFamily="50" charset="-128"/>
                <a:ea typeface="ＭＳ Ｐゴシック" panose="020B0600070205080204" pitchFamily="50" charset="-128"/>
              </a:rPr>
              <a:t>, </a:t>
            </a:r>
            <a:r>
              <a:rPr lang="zh-TW" altLang="en-US" dirty="0">
                <a:latin typeface="ＭＳ Ｐゴシック" panose="020B0600070205080204" pitchFamily="50" charset="-128"/>
                <a:ea typeface="ＭＳ Ｐゴシック" panose="020B0600070205080204" pitchFamily="50" charset="-128"/>
              </a:rPr>
              <a:t>前迫 孝憲</a:t>
            </a:r>
            <a:endParaRPr lang="en-US" altLang="ja-JP" dirty="0">
              <a:latin typeface="ＭＳ Ｐゴシック" panose="020B0600070205080204" pitchFamily="50" charset="-128"/>
              <a:ea typeface="ＭＳ Ｐゴシック" panose="020B0600070205080204" pitchFamily="50" charset="-128"/>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847851"/>
            <a:ext cx="7886700" cy="4351338"/>
          </a:xfrm>
        </p:spPr>
        <p:txBody>
          <a:bodyPr>
            <a:normAutofit/>
          </a:bodyPr>
          <a:lstStyle/>
          <a:p>
            <a:r>
              <a:rPr lang="ja-JP" altLang="en-US" dirty="0"/>
              <a:t>論理的思考を教えることを軽視する教育環境</a:t>
            </a:r>
            <a:endParaRPr lang="en-US" altLang="ja-JP" dirty="0"/>
          </a:p>
          <a:p>
            <a:pPr marL="0" indent="0">
              <a:buNone/>
            </a:pPr>
            <a:r>
              <a:rPr lang="ja-JP" altLang="en-US" dirty="0"/>
              <a:t>　→ただ問題文からユーザがブロックを組み合わせるだけでは論理的思考を身に着けるのは難しい</a:t>
            </a:r>
            <a:endParaRPr lang="en-US" altLang="ja-JP" dirty="0"/>
          </a:p>
          <a:p>
            <a:pPr marL="0" indent="0">
              <a:buNone/>
            </a:pPr>
            <a:r>
              <a:rPr lang="ja-JP" altLang="en-US" dirty="0"/>
              <a:t>　→チュートリアルのようなものや、ヒントなどを実装することで、論理的思考を身に着ける手助けになる</a:t>
            </a:r>
            <a:endParaRPr lang="en-US" altLang="ja-JP" dirty="0"/>
          </a:p>
          <a:p>
            <a:pPr marL="0" indent="0">
              <a:buNone/>
            </a:pPr>
            <a:endParaRPr kumimoji="1" lang="ja-JP" altLang="en-US" sz="26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dirty="0"/>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r>
              <a:rPr lang="en-US" altLang="ja-JP" dirty="0" smtClean="0"/>
              <a:t>2020</a:t>
            </a:r>
            <a:r>
              <a:rPr lang="ja-JP" altLang="en-US" dirty="0"/>
              <a:t>年以降段階的</a:t>
            </a:r>
            <a:r>
              <a:rPr lang="ja-JP" altLang="en-US" dirty="0"/>
              <a:t>にプログラミング</a:t>
            </a:r>
            <a:r>
              <a:rPr lang="ja-JP" altLang="en-US" dirty="0" smtClean="0"/>
              <a:t>教育</a:t>
            </a:r>
            <a:r>
              <a:rPr lang="ja-JP" altLang="en-US" dirty="0" smtClean="0"/>
              <a:t>が必修となる</a:t>
            </a:r>
            <a:endParaRPr lang="en-US" altLang="ja-JP" dirty="0" smtClean="0"/>
          </a:p>
          <a:p>
            <a:r>
              <a:rPr lang="ja-JP" altLang="en-US" dirty="0" smtClean="0"/>
              <a:t>小学生</a:t>
            </a:r>
            <a:r>
              <a:rPr lang="ja-JP" altLang="en-US" dirty="0"/>
              <a:t>から高校生までが勉強するために、教科書を読み進めるだけでは難しい場合が</a:t>
            </a:r>
            <a:r>
              <a:rPr lang="ja-JP" altLang="en-US" dirty="0" smtClean="0"/>
              <a:t>考えられる</a:t>
            </a:r>
            <a:endParaRPr lang="en-US" altLang="ja-JP" dirty="0" smtClean="0"/>
          </a:p>
          <a:p>
            <a:r>
              <a:rPr lang="ja-JP" altLang="en-US" dirty="0" smtClean="0"/>
              <a:t>学習者</a:t>
            </a:r>
            <a:r>
              <a:rPr lang="ja-JP" altLang="en-US" dirty="0"/>
              <a:t>が実際にプログラミングに触れてみることで、論理的思考を身に着けられる環境を作成</a:t>
            </a:r>
            <a:r>
              <a:rPr lang="ja-JP" altLang="en-US" dirty="0" smtClean="0"/>
              <a:t>する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コードジェネレート機能</a:t>
            </a:r>
            <a:r>
              <a:rPr lang="ja-JP" altLang="en-US" dirty="0" smtClean="0"/>
              <a:t>を利用したプログラミング機能への理解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本研究では、ブロック型のプログラミング環境である</a:t>
            </a:r>
            <a:r>
              <a:rPr lang="ja-JP" altLang="en-US" dirty="0" smtClean="0"/>
              <a:t>「</a:t>
            </a:r>
            <a:r>
              <a:rPr lang="en-US" altLang="ja-JP" dirty="0" err="1" smtClean="0"/>
              <a:t>Blockly</a:t>
            </a:r>
            <a:r>
              <a:rPr lang="ja-JP" altLang="en-US" dirty="0" smtClean="0"/>
              <a:t>」を利用する</a:t>
            </a:r>
            <a:endParaRPr lang="en-US" altLang="ja-JP" dirty="0" smtClean="0"/>
          </a:p>
          <a:p>
            <a:r>
              <a:rPr kumimoji="1" lang="ja-JP" altLang="en-US" dirty="0" smtClean="0"/>
              <a:t>「</a:t>
            </a:r>
            <a:r>
              <a:rPr kumimoji="1" lang="en-US" altLang="ja-JP" dirty="0" err="1" smtClean="0"/>
              <a:t>Blockly</a:t>
            </a:r>
            <a:r>
              <a:rPr kumimoji="1" lang="ja-JP" altLang="en-US" dirty="0" smtClean="0"/>
              <a:t>」には、作成したブロック</a:t>
            </a:r>
            <a:r>
              <a:rPr lang="ja-JP" altLang="en-US" dirty="0" smtClean="0"/>
              <a:t>から</a:t>
            </a:r>
            <a:r>
              <a:rPr lang="ja-JP" altLang="en-US" dirty="0"/>
              <a:t>、</a:t>
            </a:r>
            <a:r>
              <a:rPr kumimoji="1" lang="ja-JP" altLang="en-US" dirty="0" smtClean="0"/>
              <a:t>構文的に正しいコードを自動で生成する</a:t>
            </a:r>
            <a:r>
              <a:rPr lang="ja-JP" altLang="en-US" dirty="0" smtClean="0"/>
              <a:t>機能があり、その機能を用いることで、学習者はテキストでのプログラムにも触れることができる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42246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r>
              <a:rPr kumimoji="1" lang="ja-JP" altLang="en-US" dirty="0" smtClean="0"/>
              <a:t>本研究の目的は、学生向けに論理的思考を身に着けるための学習支援として、ブロックプログラミングを利用し、プログラムの動きについて、理解を深めることができる環境を作成することを目的とする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lstStyle/>
          <a:p>
            <a:r>
              <a:rPr lang="ja-JP" altLang="en-US" dirty="0" smtClean="0"/>
              <a:t>ブロックプログラミング</a:t>
            </a:r>
            <a:r>
              <a:rPr lang="ja-JP" altLang="en-US" dirty="0"/>
              <a:t>からブロックリーによるコードへの変換を利用し、プログラミング言語への理解を深められるシステムを提案</a:t>
            </a:r>
            <a:endParaRPr lang="en-US" altLang="ja-JP" dirty="0"/>
          </a:p>
          <a:p>
            <a:r>
              <a:rPr lang="ja-JP" altLang="en-US" dirty="0"/>
              <a:t>穴埋め問題などを利用し、よりプログラミングにユーザが慣れていける環境を提案</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172466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p:txBody>
          <a:bodyPr/>
          <a:lstStyle/>
          <a:p>
            <a:r>
              <a:rPr lang="ja-JP" altLang="en-US" dirty="0" smtClean="0"/>
              <a:t>問題を作成するアルゴリズムを生成する</a:t>
            </a:r>
            <a:endParaRPr lang="en-US" altLang="ja-JP" dirty="0" smtClean="0"/>
          </a:p>
          <a:p>
            <a:endParaRPr lang="en-US" altLang="ja-JP" dirty="0"/>
          </a:p>
          <a:p>
            <a:r>
              <a:rPr kumimoji="1" lang="ja-JP" altLang="en-US" dirty="0" smtClean="0"/>
              <a:t>論理的思考を身に着けるための問題を解くためのプロセスについて、小学生でもわかりやすい範囲でのフローチャートの表示など作成予定</a:t>
            </a:r>
            <a:endParaRPr lang="en-US" altLang="ja-JP" dirty="0"/>
          </a:p>
          <a:p>
            <a:r>
              <a:rPr lang="ja-JP" altLang="en-US" dirty="0"/>
              <a:t>ブロックプログラミングの第一歩が踏み出せるようなチュートリアルのような</a:t>
            </a:r>
            <a:r>
              <a:rPr lang="ja-JP" altLang="en-US" dirty="0" smtClean="0"/>
              <a:t>もの作成予定</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TotalTime>
  <Words>624</Words>
  <Application>Microsoft Office PowerPoint</Application>
  <PresentationFormat>画面に合わせる (4:3)</PresentationFormat>
  <Paragraphs>61</Paragraphs>
  <Slides>10</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PowerPoint プレゼンテーション</vt:lpstr>
      <vt:lpstr>研究背景</vt:lpstr>
      <vt:lpstr>関連研究</vt:lpstr>
      <vt:lpstr>研究課題</vt:lpstr>
      <vt:lpstr>研究動機</vt:lpstr>
      <vt:lpstr>コードジェネレート機能を利用したプログラミング機能への理解</vt:lpstr>
      <vt:lpstr>研究目的</vt:lpstr>
      <vt:lpstr>提案方式</vt:lpstr>
      <vt:lpstr>今後のスケジュール</vt:lpstr>
      <vt:lpstr>タイトル案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s1821121</cp:lastModifiedBy>
  <cp:revision>49</cp:revision>
  <dcterms:created xsi:type="dcterms:W3CDTF">2018-06-14T09:18:55Z</dcterms:created>
  <dcterms:modified xsi:type="dcterms:W3CDTF">2021-07-21T04:30:35Z</dcterms:modified>
</cp:coreProperties>
</file>