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65" r:id="rId3"/>
    <p:sldId id="271" r:id="rId4"/>
    <p:sldId id="270" r:id="rId5"/>
    <p:sldId id="263" r:id="rId6"/>
    <p:sldId id="269" r:id="rId7"/>
    <p:sldId id="302" r:id="rId8"/>
    <p:sldId id="279" r:id="rId9"/>
    <p:sldId id="280" r:id="rId10"/>
    <p:sldId id="288" r:id="rId11"/>
    <p:sldId id="273" r:id="rId12"/>
    <p:sldId id="278" r:id="rId13"/>
    <p:sldId id="276" r:id="rId14"/>
    <p:sldId id="285" r:id="rId15"/>
    <p:sldId id="286" r:id="rId16"/>
    <p:sldId id="277" r:id="rId17"/>
    <p:sldId id="274" r:id="rId18"/>
    <p:sldId id="275" r:id="rId19"/>
    <p:sldId id="281" r:id="rId20"/>
    <p:sldId id="282" r:id="rId21"/>
    <p:sldId id="290" r:id="rId22"/>
    <p:sldId id="272" r:id="rId23"/>
    <p:sldId id="292" r:id="rId24"/>
    <p:sldId id="293" r:id="rId25"/>
    <p:sldId id="294" r:id="rId26"/>
    <p:sldId id="295" r:id="rId27"/>
    <p:sldId id="303" r:id="rId28"/>
    <p:sldId id="304" r:id="rId29"/>
    <p:sldId id="30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86523" autoAdjust="0"/>
  </p:normalViewPr>
  <p:slideViewPr>
    <p:cSldViewPr snapToGrid="0">
      <p:cViewPr varScale="1">
        <p:scale>
          <a:sx n="69" d="100"/>
          <a:sy n="69" d="100"/>
        </p:scale>
        <p:origin x="1080"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2021/10/11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必修化となっていくプログラミングについて、中高生が勉強するために、教科書を読むだけでは難しい方が考えられる。そのような方が実際にプログラミングに触れてみれるような環境を作成したい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3</a:t>
            </a:fld>
            <a:endParaRPr kumimoji="1" lang="ja-JP" altLang="en-US"/>
          </a:p>
        </p:txBody>
      </p:sp>
    </p:spTree>
    <p:extLst>
      <p:ext uri="{BB962C8B-B14F-4D97-AF65-F5344CB8AC3E}">
        <p14:creationId xmlns:p14="http://schemas.microsoft.com/office/powerpoint/2010/main" val="63847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によるブロックプログラムとプログラミング言語によるコーディングへの変換により、学習環境を作成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5</a:t>
            </a:fld>
            <a:endParaRPr kumimoji="1" lang="ja-JP" altLang="en-US"/>
          </a:p>
        </p:txBody>
      </p:sp>
    </p:spTree>
    <p:extLst>
      <p:ext uri="{BB962C8B-B14F-4D97-AF65-F5344CB8AC3E}">
        <p14:creationId xmlns:p14="http://schemas.microsoft.com/office/powerpoint/2010/main" val="277669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6</a:t>
            </a:fld>
            <a:endParaRPr kumimoji="1" lang="ja-JP" altLang="en-US"/>
          </a:p>
        </p:txBody>
      </p:sp>
    </p:spTree>
    <p:extLst>
      <p:ext uri="{BB962C8B-B14F-4D97-AF65-F5344CB8AC3E}">
        <p14:creationId xmlns:p14="http://schemas.microsoft.com/office/powerpoint/2010/main" val="3773121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問題を解くだけではユーザの学習が定着しない</a:t>
            </a:r>
            <a:endParaRPr kumimoji="1" lang="en-US" altLang="ja-JP" dirty="0" smtClean="0"/>
          </a:p>
          <a:p>
            <a:r>
              <a:rPr kumimoji="1" lang="ja-JP" altLang="en-US" dirty="0" smtClean="0"/>
              <a:t>問題の中でも、自分が間違うような箇所はどういったところなのかプロファイル</a:t>
            </a:r>
            <a:endParaRPr kumimoji="1" lang="en-US" altLang="ja-JP" dirty="0" smtClean="0"/>
          </a:p>
          <a:p>
            <a:endParaRPr kumimoji="1" lang="en-US" altLang="ja-JP" dirty="0" smtClean="0"/>
          </a:p>
          <a:p>
            <a:r>
              <a:rPr kumimoji="1" lang="ja-JP" altLang="en-US" dirty="0" smtClean="0"/>
              <a:t>正答率</a:t>
            </a:r>
            <a:endParaRPr kumimoji="1" lang="en-US" altLang="ja-JP" dirty="0" smtClean="0"/>
          </a:p>
          <a:p>
            <a:endParaRPr kumimoji="1" lang="en-US" altLang="ja-JP" dirty="0" smtClean="0"/>
          </a:p>
          <a:p>
            <a:r>
              <a:rPr kumimoji="1" lang="ja-JP" altLang="en-US" dirty="0" smtClean="0"/>
              <a:t>苦手分野がわかるようになる</a:t>
            </a:r>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7</a:t>
            </a:fld>
            <a:endParaRPr kumimoji="1" lang="ja-JP" altLang="en-US"/>
          </a:p>
        </p:txBody>
      </p:sp>
    </p:spTree>
    <p:extLst>
      <p:ext uri="{BB962C8B-B14F-4D97-AF65-F5344CB8AC3E}">
        <p14:creationId xmlns:p14="http://schemas.microsoft.com/office/powerpoint/2010/main" val="3359282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Blockly</a:t>
            </a:r>
            <a:r>
              <a:rPr lang="ja-JP" altLang="en-US" dirty="0" smtClean="0"/>
              <a:t>では、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というパッケージ管理のために利用しているだけで、サーバとして利用しているわけではないようにも見える</a:t>
            </a:r>
            <a:endParaRPr lang="en-US" altLang="ja-JP" dirty="0" smtClean="0"/>
          </a:p>
          <a:p>
            <a:r>
              <a:rPr kumimoji="1" lang="ja-JP" altLang="en-US" dirty="0" smtClean="0"/>
              <a:t>あまり理解できていないため、公式の情報を見直したい</a:t>
            </a:r>
          </a:p>
          <a:p>
            <a:endParaRPr kumimoji="1" lang="ja-JP" altLang="en-US" dirty="0"/>
          </a:p>
        </p:txBody>
      </p:sp>
      <p:sp>
        <p:nvSpPr>
          <p:cNvPr id="4" name="スライド番号プレースホルダー 3"/>
          <p:cNvSpPr>
            <a:spLocks noGrp="1"/>
          </p:cNvSpPr>
          <p:nvPr>
            <p:ph type="sldNum" sz="quarter" idx="10"/>
          </p:nvPr>
        </p:nvSpPr>
        <p:spPr/>
        <p:txBody>
          <a:bodyPr/>
          <a:lstStyle/>
          <a:p>
            <a:fld id="{47905BA8-D78C-4C59-98CB-0E1E713D5795}" type="slidenum">
              <a:rPr kumimoji="1" lang="ja-JP" altLang="en-US" smtClean="0"/>
              <a:t>10</a:t>
            </a:fld>
            <a:endParaRPr kumimoji="1" lang="ja-JP" altLang="en-US"/>
          </a:p>
        </p:txBody>
      </p:sp>
    </p:spTree>
    <p:extLst>
      <p:ext uri="{BB962C8B-B14F-4D97-AF65-F5344CB8AC3E}">
        <p14:creationId xmlns:p14="http://schemas.microsoft.com/office/powerpoint/2010/main" val="179849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2021/10/11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Autofit/>
          </a:bodyPr>
          <a:lstStyle/>
          <a:p>
            <a:r>
              <a:rPr lang="ja-JP" altLang="en-US" sz="4400" dirty="0" smtClean="0"/>
              <a:t>ブロックプログラミング</a:t>
            </a:r>
            <a:r>
              <a:rPr lang="ja-JP" altLang="en-US" sz="4400" dirty="0"/>
              <a:t>を用いた論理的思考と</a:t>
            </a:r>
            <a:r>
              <a:rPr lang="en-US" altLang="ja-JP" sz="4400" dirty="0"/>
              <a:t/>
            </a:r>
            <a:br>
              <a:rPr lang="en-US" altLang="ja-JP" sz="4400" dirty="0"/>
            </a:br>
            <a:r>
              <a:rPr lang="ja-JP" altLang="en-US" sz="4400" dirty="0"/>
              <a:t>コーディングを身に着けるための学習環境</a:t>
            </a:r>
            <a:endParaRPr kumimoji="1" lang="ja-JP" altLang="en-US" sz="4400"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lang="ja-JP" altLang="en-US" dirty="0" smtClean="0"/>
              <a:t>、</a:t>
            </a:r>
            <a:r>
              <a:rPr lang="en-US" altLang="ja-JP" dirty="0" smtClean="0"/>
              <a:t>Node </a:t>
            </a:r>
            <a:r>
              <a:rPr lang="en-US" altLang="ja-JP" dirty="0"/>
              <a:t>Package Manager</a:t>
            </a:r>
            <a:r>
              <a:rPr lang="ja-JP" altLang="en-US" dirty="0" smtClean="0"/>
              <a:t>と</a:t>
            </a:r>
            <a:r>
              <a:rPr lang="ja-JP" altLang="en-US" dirty="0" smtClean="0"/>
              <a:t>いうパッケージ管理のため</a:t>
            </a:r>
            <a:r>
              <a:rPr lang="ja-JP" altLang="en-US" dirty="0" smtClean="0"/>
              <a:t>に</a:t>
            </a:r>
            <a:r>
              <a:rPr lang="en-US" altLang="ja-JP" dirty="0" smtClean="0"/>
              <a:t>Node.js</a:t>
            </a:r>
            <a:r>
              <a:rPr lang="ja-JP" altLang="en-US" dirty="0" smtClean="0"/>
              <a:t>を利用</a:t>
            </a:r>
            <a:r>
              <a:rPr lang="ja-JP" altLang="en-US" dirty="0" smtClean="0"/>
              <a:t>して</a:t>
            </a:r>
            <a:r>
              <a:rPr lang="ja-JP" altLang="en-US" dirty="0" smtClean="0"/>
              <a:t>いる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3535867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11</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559910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14</a:t>
            </a:fld>
            <a:endParaRPr kumimoji="1" lang="ja-JP" altLang="en-US"/>
          </a:p>
        </p:txBody>
      </p:sp>
    </p:spTree>
    <p:extLst>
      <p:ext uri="{BB962C8B-B14F-4D97-AF65-F5344CB8AC3E}">
        <p14:creationId xmlns:p14="http://schemas.microsoft.com/office/powerpoint/2010/main" val="843265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spTree>
    <p:extLst>
      <p:ext uri="{BB962C8B-B14F-4D97-AF65-F5344CB8AC3E}">
        <p14:creationId xmlns:p14="http://schemas.microsoft.com/office/powerpoint/2010/main" val="3121424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2142560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17</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18</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287831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2</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デモ１</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20</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選択肢と正誤判定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lang="en-US" altLang="ja-JP" dirty="0"/>
          </a:p>
          <a:p>
            <a:pPr marL="0" indent="0">
              <a:buNone/>
            </a:pPr>
            <a:endParaRPr kumimoji="1" lang="en-US" altLang="ja-JP" dirty="0" smtClean="0"/>
          </a:p>
          <a:p>
            <a:pPr marL="0" indent="0">
              <a:buNone/>
            </a:pPr>
            <a:r>
              <a:rPr lang="en-US" altLang="ja-JP" dirty="0" err="1" smtClean="0"/>
              <a:t>github</a:t>
            </a:r>
            <a:endParaRPr kumimoji="1" lang="en-US" altLang="ja-JP" dirty="0" smtClean="0"/>
          </a:p>
          <a:p>
            <a:pPr marL="0" indent="0">
              <a:buNone/>
            </a:pPr>
            <a:r>
              <a:rPr lang="en-US" altLang="ja-JP" dirty="0"/>
              <a:t>p</a:t>
            </a:r>
            <a:r>
              <a:rPr lang="en-US" altLang="ja-JP" dirty="0" smtClean="0"/>
              <a:t>rogram/question</a:t>
            </a:r>
            <a:r>
              <a:rPr lang="en-US" altLang="ja-JP" dirty="0" smtClean="0"/>
              <a:t>/test.html</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22</a:t>
            </a:fld>
            <a:endParaRPr kumimoji="1" lang="ja-JP" altLang="en-US" dirty="0"/>
          </a:p>
        </p:txBody>
      </p:sp>
    </p:spTree>
    <p:extLst>
      <p:ext uri="{BB962C8B-B14F-4D97-AF65-F5344CB8AC3E}">
        <p14:creationId xmlns:p14="http://schemas.microsoft.com/office/powerpoint/2010/main" val="3564727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spTree>
    <p:extLst>
      <p:ext uri="{BB962C8B-B14F-4D97-AF65-F5344CB8AC3E}">
        <p14:creationId xmlns:p14="http://schemas.microsoft.com/office/powerpoint/2010/main" val="3837190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3172470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プログラム群をいくつか作成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kumimoji="1" lang="ja-JP" altLang="en-US" dirty="0" smtClean="0"/>
              <a:t>に組み込む用</a:t>
            </a:r>
            <a:endParaRPr kumimoji="1" lang="en-US" altLang="ja-JP" dirty="0" smtClean="0"/>
          </a:p>
          <a:p>
            <a:pPr lvl="1"/>
            <a:r>
              <a:rPr kumimoji="1" lang="ja-JP" altLang="en-US" dirty="0" smtClean="0"/>
              <a:t>タブクリックで</a:t>
            </a:r>
            <a:r>
              <a:rPr kumimoji="1" lang="en-US" altLang="ja-JP" dirty="0" err="1" smtClean="0"/>
              <a:t>Div</a:t>
            </a:r>
            <a:r>
              <a:rPr kumimoji="1" lang="ja-JP" altLang="en-US" dirty="0" smtClean="0"/>
              <a:t>を切り替えるプログラムを生成</a:t>
            </a:r>
            <a:endParaRPr kumimoji="1" lang="en-US" altLang="ja-JP" dirty="0" smtClean="0"/>
          </a:p>
          <a:p>
            <a:pPr lvl="1"/>
            <a:r>
              <a:rPr kumimoji="1" lang="ja-JP" altLang="en-US" dirty="0" smtClean="0"/>
              <a:t>セレクトボックスを</a:t>
            </a:r>
            <a:r>
              <a:rPr kumimoji="1" lang="en-US" altLang="ja-JP" dirty="0" err="1" smtClean="0"/>
              <a:t>Javascript</a:t>
            </a:r>
            <a:r>
              <a:rPr lang="ja-JP" altLang="en-US" dirty="0" err="1" smtClean="0"/>
              <a:t>にて</a:t>
            </a:r>
            <a:r>
              <a:rPr lang="ja-JP" altLang="en-US" dirty="0" smtClean="0"/>
              <a:t>生成</a:t>
            </a:r>
            <a:endParaRPr lang="en-US" altLang="ja-JP" dirty="0" smtClean="0"/>
          </a:p>
          <a:p>
            <a:endParaRPr kumimoji="1" lang="en-US" altLang="ja-JP" dirty="0"/>
          </a:p>
          <a:p>
            <a:r>
              <a:rPr kumimoji="1" lang="en-US" altLang="ja-JP" dirty="0" err="1" smtClean="0"/>
              <a:t>Blockly</a:t>
            </a:r>
            <a:r>
              <a:rPr kumimoji="1" lang="ja-JP" altLang="en-US" dirty="0" smtClean="0"/>
              <a:t>の仕様をわかるために文字列の置換をするためのプログラムを用意し、圧縮されているファイルをデバッグの際に見やすいようにした</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3396706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UI</a:t>
            </a:r>
            <a:endParaRPr kumimoji="1" lang="ja-JP" altLang="en-US" dirty="0"/>
          </a:p>
        </p:txBody>
      </p:sp>
      <p:pic>
        <p:nvPicPr>
          <p:cNvPr id="5" name="コンテンツ プレースホルダー 4"/>
          <p:cNvPicPr>
            <a:picLocks noGrp="1" noChangeAspect="1"/>
          </p:cNvPicPr>
          <p:nvPr>
            <p:ph idx="1"/>
          </p:nvPr>
        </p:nvPicPr>
        <p:blipFill rotWithShape="1">
          <a:blip r:embed="rId2"/>
          <a:srcRect t="15781" b="16452"/>
          <a:stretch/>
        </p:blipFill>
        <p:spPr>
          <a:xfrm>
            <a:off x="101600" y="1913661"/>
            <a:ext cx="9042400" cy="4307819"/>
          </a:xfrm>
          <a:prstGeom prst="rect">
            <a:avLst/>
          </a:prstGeo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27</a:t>
            </a:fld>
            <a:endParaRPr kumimoji="1" lang="ja-JP" altLang="en-US"/>
          </a:p>
        </p:txBody>
      </p:sp>
    </p:spTree>
    <p:extLst>
      <p:ext uri="{BB962C8B-B14F-4D97-AF65-F5344CB8AC3E}">
        <p14:creationId xmlns:p14="http://schemas.microsoft.com/office/powerpoint/2010/main" val="1728103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タブについて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現在</a:t>
            </a:r>
            <a:r>
              <a:rPr kumimoji="1" lang="en-US" altLang="ja-JP" dirty="0" smtClean="0"/>
              <a:t>Question,</a:t>
            </a:r>
            <a:r>
              <a:rPr kumimoji="1" lang="ja-JP" altLang="en-US" dirty="0" smtClean="0"/>
              <a:t> </a:t>
            </a:r>
            <a:r>
              <a:rPr kumimoji="1" lang="en-US" altLang="ja-JP" dirty="0" smtClean="0"/>
              <a:t>output, test</a:t>
            </a:r>
            <a:r>
              <a:rPr lang="ja-JP" altLang="en-US" dirty="0"/>
              <a:t> </a:t>
            </a:r>
            <a:r>
              <a:rPr lang="ja-JP" altLang="en-US" dirty="0" smtClean="0"/>
              <a:t>という３つのタブがあり</a:t>
            </a:r>
            <a:r>
              <a:rPr lang="en-US" altLang="ja-JP" dirty="0" smtClean="0"/>
              <a:t>,</a:t>
            </a:r>
            <a:r>
              <a:rPr lang="ja-JP" altLang="en-US" dirty="0" smtClean="0"/>
              <a:t> これらを移動しながら作業する予定</a:t>
            </a:r>
            <a:endParaRPr lang="en-US" altLang="ja-JP" dirty="0" smtClean="0"/>
          </a:p>
          <a:p>
            <a:endParaRPr kumimoji="1" lang="en-US" altLang="ja-JP" dirty="0" smtClean="0"/>
          </a:p>
          <a:p>
            <a:r>
              <a:rPr kumimoji="1" lang="en-US" altLang="ja-JP" dirty="0" smtClean="0"/>
              <a:t>Question</a:t>
            </a:r>
            <a:r>
              <a:rPr lang="ja-JP" altLang="en-US" dirty="0" smtClean="0"/>
              <a:t>タブは</a:t>
            </a:r>
            <a:r>
              <a:rPr lang="en-US" altLang="ja-JP" dirty="0" smtClean="0"/>
              <a:t>, </a:t>
            </a:r>
            <a:r>
              <a:rPr lang="ja-JP" altLang="en-US" dirty="0" smtClean="0"/>
              <a:t>問題文を表示する</a:t>
            </a:r>
            <a:endParaRPr lang="en-US" altLang="ja-JP" dirty="0" smtClean="0"/>
          </a:p>
          <a:p>
            <a:r>
              <a:rPr lang="en-US" altLang="ja-JP" dirty="0" smtClean="0"/>
              <a:t>output</a:t>
            </a:r>
            <a:r>
              <a:rPr kumimoji="1" lang="ja-JP" altLang="en-US" dirty="0" smtClean="0"/>
              <a:t>タブは</a:t>
            </a:r>
            <a:r>
              <a:rPr kumimoji="1" lang="en-US" altLang="ja-JP" dirty="0" smtClean="0"/>
              <a:t>,</a:t>
            </a:r>
            <a:r>
              <a:rPr lang="ja-JP" altLang="en-US" dirty="0" smtClean="0"/>
              <a:t>  ブロックから生成されたコードを表示する</a:t>
            </a:r>
            <a:endParaRPr lang="en-US" altLang="ja-JP" dirty="0" smtClean="0"/>
          </a:p>
          <a:p>
            <a:r>
              <a:rPr kumimoji="1" lang="en-US" altLang="ja-JP" dirty="0" smtClean="0"/>
              <a:t>test</a:t>
            </a:r>
            <a:r>
              <a:rPr kumimoji="1" lang="ja-JP" altLang="en-US" dirty="0" smtClean="0"/>
              <a:t>タブは</a:t>
            </a:r>
            <a:r>
              <a:rPr lang="en-US" altLang="ja-JP" dirty="0" smtClean="0"/>
              <a:t>, </a:t>
            </a:r>
            <a:r>
              <a:rPr lang="ja-JP" altLang="en-US" dirty="0" smtClean="0"/>
              <a:t>正誤判定の</a:t>
            </a:r>
            <a:r>
              <a:rPr lang="ja-JP" altLang="en-US" dirty="0"/>
              <a:t>問題</a:t>
            </a:r>
            <a:r>
              <a:rPr lang="ja-JP" altLang="en-US" dirty="0" smtClean="0"/>
              <a:t>を表示する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28</a:t>
            </a:fld>
            <a:endParaRPr kumimoji="1" lang="ja-JP" altLang="en-US"/>
          </a:p>
        </p:txBody>
      </p:sp>
    </p:spTree>
    <p:extLst>
      <p:ext uri="{BB962C8B-B14F-4D97-AF65-F5344CB8AC3E}">
        <p14:creationId xmlns:p14="http://schemas.microsoft.com/office/powerpoint/2010/main" val="3374960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今後について</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t>タブの枠のサイズなどが正確でないなので</a:t>
            </a:r>
            <a:r>
              <a:rPr kumimoji="1" lang="en-US" altLang="ja-JP" dirty="0" err="1" smtClean="0"/>
              <a:t>css</a:t>
            </a:r>
            <a:r>
              <a:rPr lang="ja-JP" altLang="en-US" dirty="0"/>
              <a:t>を</a:t>
            </a:r>
            <a:r>
              <a:rPr kumimoji="1" lang="ja-JP" altLang="en-US" dirty="0" smtClean="0"/>
              <a:t>かく</a:t>
            </a:r>
            <a:endParaRPr kumimoji="1" lang="en-US" altLang="ja-JP" dirty="0" smtClean="0"/>
          </a:p>
          <a:p>
            <a:r>
              <a:rPr kumimoji="1" lang="ja-JP" altLang="en-US" dirty="0" smtClean="0"/>
              <a:t>問題にたいして、正解となるブロックを表示できるようにしたい</a:t>
            </a:r>
            <a:endParaRPr kumimoji="1" lang="en-US" altLang="ja-JP" dirty="0" smtClean="0"/>
          </a:p>
          <a:p>
            <a:endParaRPr kumimoji="1" lang="en-US" altLang="ja-JP" dirty="0" smtClean="0"/>
          </a:p>
          <a:p>
            <a:r>
              <a:rPr lang="en-US" altLang="ja-JP" dirty="0" smtClean="0"/>
              <a:t>DB</a:t>
            </a:r>
            <a:r>
              <a:rPr lang="ja-JP" altLang="en-US" dirty="0" smtClean="0"/>
              <a:t>と連携して問題を生成する方法を考えていない</a:t>
            </a:r>
            <a:endParaRPr lang="en-US" altLang="ja-JP" dirty="0" smtClean="0"/>
          </a:p>
          <a:p>
            <a:pPr lvl="1"/>
            <a:r>
              <a:rPr lang="ja-JP" altLang="en-US" dirty="0" smtClean="0"/>
              <a:t>まずは問題の解答だけ</a:t>
            </a:r>
            <a:r>
              <a:rPr lang="en-US" altLang="ja-JP" dirty="0" smtClean="0"/>
              <a:t>DB</a:t>
            </a:r>
            <a:r>
              <a:rPr lang="ja-JP" altLang="en-US" dirty="0" err="1" smtClean="0"/>
              <a:t>に保</a:t>
            </a:r>
            <a:r>
              <a:rPr lang="ja-JP" altLang="en-US" dirty="0" smtClean="0"/>
              <a:t>存するなど作成したい</a:t>
            </a:r>
            <a:endParaRPr lang="en-US" altLang="ja-JP" dirty="0" smtClean="0"/>
          </a:p>
          <a:p>
            <a:r>
              <a:rPr lang="ja-JP" altLang="en-US" dirty="0" smtClean="0"/>
              <a:t>もし連携する場合、どういった情報を</a:t>
            </a:r>
            <a:r>
              <a:rPr lang="en-US" altLang="ja-JP" dirty="0" smtClean="0"/>
              <a:t>DB</a:t>
            </a:r>
            <a:r>
              <a:rPr lang="ja-JP" altLang="en-US" dirty="0" err="1" smtClean="0"/>
              <a:t>に保</a:t>
            </a:r>
            <a:r>
              <a:rPr lang="ja-JP" altLang="en-US" dirty="0" smtClean="0"/>
              <a:t>存するのか</a:t>
            </a:r>
            <a:endParaRPr lang="en-US" altLang="ja-JP" dirty="0" smtClean="0"/>
          </a:p>
          <a:p>
            <a:pPr lvl="1"/>
            <a:r>
              <a:rPr lang="ja-JP" altLang="en-US" dirty="0" smtClean="0"/>
              <a:t>問題の解答</a:t>
            </a:r>
            <a:endParaRPr lang="en-US" altLang="ja-JP" dirty="0" smtClean="0"/>
          </a:p>
          <a:p>
            <a:pPr lvl="1"/>
            <a:r>
              <a:rPr lang="ja-JP" altLang="en-US" dirty="0" smtClean="0"/>
              <a:t>問題の選択肢</a:t>
            </a:r>
            <a:endParaRPr lang="en-US" altLang="ja-JP" dirty="0" smtClean="0"/>
          </a:p>
          <a:p>
            <a:pPr lvl="2"/>
            <a:r>
              <a:rPr lang="ja-JP" altLang="en-US" dirty="0" smtClean="0"/>
              <a:t>事前に決めておくのかどうか</a:t>
            </a:r>
            <a:endParaRPr lang="en-US" altLang="ja-JP" dirty="0" smtClean="0"/>
          </a:p>
          <a:p>
            <a:endParaRPr kumimoji="1" lang="en-US" altLang="ja-JP" dirty="0" smtClean="0"/>
          </a:p>
          <a:p>
            <a:r>
              <a:rPr kumimoji="1" lang="ja-JP" altLang="en-US" dirty="0" smtClean="0"/>
              <a:t>問題の位置を自動生成する方法を考えていない（これは自動生成せず、事前に指定した場所だけでもいいのか考え中）</a:t>
            </a:r>
            <a:endParaRPr kumimoji="1" lang="en-US" altLang="ja-JP" dirty="0" smtClean="0"/>
          </a:p>
          <a:p>
            <a:r>
              <a:rPr lang="ja-JP" altLang="en-US" dirty="0" smtClean="0"/>
              <a:t>問題の内容が自動で変更されるようにするのか考え中</a:t>
            </a:r>
            <a:endParaRPr kumimoji="1" lang="en-US" altLang="ja-JP" dirty="0" smtClean="0"/>
          </a:p>
          <a:p>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29</a:t>
            </a:fld>
            <a:endParaRPr kumimoji="1" lang="ja-JP" altLang="en-US"/>
          </a:p>
        </p:txBody>
      </p:sp>
    </p:spTree>
    <p:extLst>
      <p:ext uri="{BB962C8B-B14F-4D97-AF65-F5344CB8AC3E}">
        <p14:creationId xmlns:p14="http://schemas.microsoft.com/office/powerpoint/2010/main" val="38041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2020</a:t>
            </a:r>
            <a:r>
              <a:rPr lang="ja-JP" altLang="en-US" dirty="0"/>
              <a:t>年以降小学校，中学校，高等学校にてプログラミング教育の必修が全面実施される．</a:t>
            </a:r>
            <a:endParaRPr lang="en-US" altLang="ja-JP" dirty="0"/>
          </a:p>
          <a:p>
            <a:pPr algn="just"/>
            <a:r>
              <a:rPr lang="ja-JP" altLang="en-US" dirty="0"/>
              <a:t>文部科学省の発表によると，プログラミング教育を必修とする目的は，現代社会で普遍的に求められる力としての論理的思考などを育むことである．</a:t>
            </a:r>
            <a:endParaRPr lang="en-US" altLang="ja-JP" dirty="0"/>
          </a:p>
          <a:p>
            <a:pPr algn="just"/>
            <a:r>
              <a:rPr lang="ja-JP" altLang="en-US" dirty="0"/>
              <a:t>論理的思考とは，「思考や論証の組み立て，思考の妥当性が保証される法則や形式」に則って思考を組み立てることとする．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3</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4</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pPr algn="just"/>
            <a:r>
              <a:rPr lang="ja-JP" altLang="en-US" dirty="0"/>
              <a:t>学習者が教科書を読み進めるだけではなく，プログラミングに実際に触れることで，論理的思考を身に着けられる環境を作成したいと考えた．</a:t>
            </a:r>
            <a:endParaRPr lang="en-US" altLang="ja-JP" dirty="0"/>
          </a:p>
          <a:p>
            <a:pPr algn="just"/>
            <a:r>
              <a:rPr lang="ja-JP" altLang="en-US" dirty="0"/>
              <a:t>ブロックプログラミングを用いることで，学習の初期段階でプログラム言語の構文への理解が浅い状態でもコードの実行が可能である．</a:t>
            </a:r>
            <a:endParaRPr lang="en-US" altLang="ja-JP" dirty="0"/>
          </a:p>
          <a:p>
            <a:pPr algn="just"/>
            <a:r>
              <a:rPr lang="en-US" altLang="ja-JP" dirty="0" err="1"/>
              <a:t>Blockly</a:t>
            </a:r>
            <a:r>
              <a:rPr lang="ja-JP" altLang="en-US" dirty="0"/>
              <a:t>のコードジェネレート機能を用いることで，プログラムの構文への理解につながる．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5</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a:bodyPr>
          <a:lstStyle/>
          <a:p>
            <a:pPr algn="just"/>
            <a:r>
              <a:rPr lang="ja-JP" altLang="en-US" dirty="0"/>
              <a:t>論理的思考がすでに培われていることを前提として問題が提示される教育環境となっている．</a:t>
            </a:r>
            <a:endParaRPr lang="en-US" altLang="ja-JP" dirty="0"/>
          </a:p>
          <a:p>
            <a:pPr lvl="1" algn="just">
              <a:buFont typeface="Wingdings" panose="05000000000000000000" pitchFamily="2" charset="2"/>
              <a:buChar char="Ø"/>
            </a:pPr>
            <a:r>
              <a:rPr lang="ja-JP" altLang="en-US" dirty="0"/>
              <a:t>学習者が論理的な思考をもって問題文を読み取ることができる必要がある．</a:t>
            </a:r>
            <a:endParaRPr lang="en-US" altLang="ja-JP" dirty="0"/>
          </a:p>
          <a:p>
            <a:pPr algn="just"/>
            <a:r>
              <a:rPr lang="ja-JP" altLang="en-US" dirty="0"/>
              <a:t>プログラミング言語における構文を理解するには，コーディング経験も重要</a:t>
            </a:r>
            <a:endParaRPr lang="en-US" altLang="ja-JP" dirty="0"/>
          </a:p>
          <a:p>
            <a:pPr lvl="1" algn="just">
              <a:buFont typeface="Wingdings" panose="05000000000000000000" pitchFamily="2" charset="2"/>
              <a:buChar char="Ø"/>
            </a:pPr>
            <a:r>
              <a:rPr lang="en-US" altLang="ja-JP" dirty="0" err="1"/>
              <a:t>Blockly</a:t>
            </a:r>
            <a:r>
              <a:rPr lang="ja-JP" altLang="en-US" dirty="0"/>
              <a:t>によって生成されたコードを見るだけではなく</a:t>
            </a:r>
            <a:r>
              <a:rPr lang="en-US" altLang="ja-JP" dirty="0"/>
              <a:t>,</a:t>
            </a:r>
            <a:r>
              <a:rPr lang="ja-JP" altLang="en-US" dirty="0"/>
              <a:t>実際に学習者がコーディングする環境でないと，プログラミング言語の構文への理解の定着にはつながらない．</a:t>
            </a:r>
            <a:endParaRPr lang="en-US" altLang="ja-JP"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6</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解決すべき課題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コードを生成する機能は</a:t>
            </a:r>
            <a:r>
              <a:rPr kumimoji="1" lang="en-US" altLang="ja-JP" dirty="0" err="1" smtClean="0"/>
              <a:t>Blockly</a:t>
            </a:r>
            <a:r>
              <a:rPr kumimoji="1" lang="ja-JP" altLang="en-US" dirty="0" smtClean="0"/>
              <a:t>サポートされる</a:t>
            </a:r>
            <a:endParaRPr kumimoji="1" lang="en-US" altLang="ja-JP" dirty="0" smtClean="0"/>
          </a:p>
          <a:p>
            <a:endParaRPr kumimoji="1" lang="en-US" altLang="ja-JP" dirty="0" smtClean="0"/>
          </a:p>
          <a:p>
            <a:r>
              <a:rPr lang="ja-JP" altLang="en-US" dirty="0" smtClean="0"/>
              <a:t>生成されたコードからどのように学習者に提示するのか</a:t>
            </a:r>
            <a:endParaRPr lang="en-US" altLang="ja-JP" dirty="0" smtClean="0"/>
          </a:p>
          <a:p>
            <a:r>
              <a:rPr kumimoji="1" lang="ja-JP" altLang="en-US" dirty="0" smtClean="0"/>
              <a:t>穴埋め問題の自動生成、選択肢の内容</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218727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4200382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17806</TotalTime>
  <Words>1606</Words>
  <Application>Microsoft Office PowerPoint</Application>
  <PresentationFormat>画面に合わせる (4:3)</PresentationFormat>
  <Paragraphs>174</Paragraphs>
  <Slides>29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游ゴシック</vt:lpstr>
      <vt:lpstr>游ゴシック Light</vt:lpstr>
      <vt:lpstr>Arial</vt:lpstr>
      <vt:lpstr>Calibri</vt:lpstr>
      <vt:lpstr>Calibri Light</vt:lpstr>
      <vt:lpstr>Wingdings</vt:lpstr>
      <vt:lpstr>Office テーマ</vt:lpstr>
      <vt:lpstr>ブロックプログラミングを用いた論理的思考と コーディングを身に着けるための学習環境</vt:lpstr>
      <vt:lpstr>ブロックプログラミングとは何か</vt:lpstr>
      <vt:lpstr>研究背景</vt:lpstr>
      <vt:lpstr>提案内容</vt:lpstr>
      <vt:lpstr>研究動機</vt:lpstr>
      <vt:lpstr>研究課題について</vt:lpstr>
      <vt:lpstr>解決すべき課題</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正誤判定デモ１</vt:lpstr>
      <vt:lpstr>穴あき問題を作成する</vt:lpstr>
      <vt:lpstr>選択肢と正誤判定</vt:lpstr>
      <vt:lpstr>選択式から選んで正誤を判定するプログラム</vt:lpstr>
      <vt:lpstr>利用方法の模索</vt:lpstr>
      <vt:lpstr>selectboxの選択肢の生成</vt:lpstr>
      <vt:lpstr>プログラム群をいくつか作成</vt:lpstr>
      <vt:lpstr>UI</vt:lpstr>
      <vt:lpstr>タブについて</vt:lpstr>
      <vt:lpstr>今後について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208</cp:revision>
  <dcterms:created xsi:type="dcterms:W3CDTF">2021-05-14T04:47:49Z</dcterms:created>
  <dcterms:modified xsi:type="dcterms:W3CDTF">2021-10-10T22:51:19Z</dcterms:modified>
</cp:coreProperties>
</file>