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309" r:id="rId2"/>
    <p:sldId id="257" r:id="rId3"/>
    <p:sldId id="265" r:id="rId4"/>
    <p:sldId id="271" r:id="rId5"/>
    <p:sldId id="270" r:id="rId6"/>
    <p:sldId id="263" r:id="rId7"/>
    <p:sldId id="269" r:id="rId8"/>
    <p:sldId id="302" r:id="rId9"/>
    <p:sldId id="279" r:id="rId10"/>
    <p:sldId id="280" r:id="rId11"/>
    <p:sldId id="288" r:id="rId12"/>
    <p:sldId id="273" r:id="rId13"/>
    <p:sldId id="278" r:id="rId14"/>
    <p:sldId id="276" r:id="rId15"/>
    <p:sldId id="285" r:id="rId16"/>
    <p:sldId id="286" r:id="rId17"/>
    <p:sldId id="277" r:id="rId18"/>
    <p:sldId id="274" r:id="rId19"/>
    <p:sldId id="275" r:id="rId20"/>
    <p:sldId id="281" r:id="rId21"/>
    <p:sldId id="282" r:id="rId22"/>
    <p:sldId id="290" r:id="rId23"/>
    <p:sldId id="272" r:id="rId24"/>
    <p:sldId id="292" r:id="rId25"/>
    <p:sldId id="293" r:id="rId26"/>
    <p:sldId id="294" r:id="rId27"/>
    <p:sldId id="295" r:id="rId28"/>
    <p:sldId id="303" r:id="rId29"/>
    <p:sldId id="304" r:id="rId30"/>
    <p:sldId id="30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04" autoAdjust="0"/>
    <p:restoredTop sz="86523" autoAdjust="0"/>
  </p:normalViewPr>
  <p:slideViewPr>
    <p:cSldViewPr snapToGrid="0">
      <p:cViewPr varScale="1">
        <p:scale>
          <a:sx n="69" d="100"/>
          <a:sy n="69" d="100"/>
        </p:scale>
        <p:origin x="1080" y="44"/>
      </p:cViewPr>
      <p:guideLst/>
    </p:cSldViewPr>
  </p:slideViewPr>
  <p:notesTextViewPr>
    <p:cViewPr>
      <p:scale>
        <a:sx n="1" d="1"/>
        <a:sy n="1" d="1"/>
      </p:scale>
      <p:origin x="0" y="0"/>
    </p:cViewPr>
  </p:notesTextViewPr>
  <p:sorterViewPr>
    <p:cViewPr>
      <p:scale>
        <a:sx n="100" d="100"/>
        <a:sy n="100" d="100"/>
      </p:scale>
      <p:origin x="0" y="-7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2021/10/11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4</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6</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7</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問題を解くだけではユーザの学習が定着しない</a:t>
            </a:r>
            <a:endParaRPr kumimoji="1" lang="en-US" altLang="ja-JP" dirty="0" smtClean="0"/>
          </a:p>
          <a:p>
            <a:r>
              <a:rPr kumimoji="1" lang="ja-JP" altLang="en-US" dirty="0" smtClean="0"/>
              <a:t>問題の中でも、自分が間違うような箇所はどういったところなのかプロファイル</a:t>
            </a:r>
            <a:endParaRPr kumimoji="1" lang="en-US" altLang="ja-JP" dirty="0" smtClean="0"/>
          </a:p>
          <a:p>
            <a:endParaRPr kumimoji="1" lang="en-US" altLang="ja-JP" dirty="0" smtClean="0"/>
          </a:p>
          <a:p>
            <a:r>
              <a:rPr kumimoji="1" lang="ja-JP" altLang="en-US" dirty="0" smtClean="0"/>
              <a:t>正答率</a:t>
            </a:r>
            <a:endParaRPr kumimoji="1" lang="en-US" altLang="ja-JP" dirty="0" smtClean="0"/>
          </a:p>
          <a:p>
            <a:endParaRPr kumimoji="1" lang="en-US" altLang="ja-JP" dirty="0" smtClean="0"/>
          </a:p>
          <a:p>
            <a:r>
              <a:rPr kumimoji="1" lang="ja-JP" altLang="en-US" dirty="0" smtClean="0"/>
              <a:t>苦手分野がわかるようになる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8</a:t>
            </a:fld>
            <a:endParaRPr kumimoji="1" lang="ja-JP" altLang="en-US"/>
          </a:p>
        </p:txBody>
      </p:sp>
    </p:spTree>
    <p:extLst>
      <p:ext uri="{BB962C8B-B14F-4D97-AF65-F5344CB8AC3E}">
        <p14:creationId xmlns:p14="http://schemas.microsoft.com/office/powerpoint/2010/main" val="3359282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では、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というパッケージ管理のために利用しているだけで、サーバとして利用しているわけではないようにも見える</a:t>
            </a:r>
            <a:endParaRPr lang="en-US" altLang="ja-JP" dirty="0" smtClean="0"/>
          </a:p>
          <a:p>
            <a:r>
              <a:rPr kumimoji="1" lang="ja-JP" altLang="en-US" dirty="0" smtClean="0"/>
              <a:t>あまり理解できていないため、公式の情報を見直したい</a:t>
            </a:r>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11</a:t>
            </a:fld>
            <a:endParaRPr kumimoji="1" lang="ja-JP" altLang="en-US"/>
          </a:p>
        </p:txBody>
      </p:sp>
    </p:spTree>
    <p:extLst>
      <p:ext uri="{BB962C8B-B14F-4D97-AF65-F5344CB8AC3E}">
        <p14:creationId xmlns:p14="http://schemas.microsoft.com/office/powerpoint/2010/main" val="179849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2021/10/11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2021/10/11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2021/10/11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2021/10/11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If else  while</a:t>
            </a:r>
          </a:p>
          <a:p>
            <a:r>
              <a:rPr lang="en-US" altLang="ja-JP" dirty="0" smtClean="0"/>
              <a:t>Word</a:t>
            </a:r>
            <a:r>
              <a:rPr kumimoji="1" lang="en-US" altLang="ja-JP" dirty="0" smtClean="0"/>
              <a:t>2vec</a:t>
            </a:r>
            <a:r>
              <a:rPr kumimoji="1" lang="ja-JP" altLang="en-US" dirty="0" smtClean="0"/>
              <a:t>で似たような言葉</a:t>
            </a:r>
            <a:endParaRPr kumimoji="1" lang="en-US" altLang="ja-JP" dirty="0" smtClean="0"/>
          </a:p>
          <a:p>
            <a:r>
              <a:rPr lang="ja-JP" altLang="en-US" dirty="0"/>
              <a:t>似たよう</a:t>
            </a:r>
            <a:r>
              <a:rPr lang="ja-JP" altLang="en-US" dirty="0" smtClean="0"/>
              <a:t>な数字</a:t>
            </a:r>
            <a:endParaRPr lang="en-US" altLang="ja-JP" dirty="0" smtClean="0"/>
          </a:p>
          <a:p>
            <a:endParaRPr kumimoji="1" lang="en-US" altLang="ja-JP" dirty="0" smtClean="0"/>
          </a:p>
          <a:p>
            <a:r>
              <a:rPr lang="ja-JP" altLang="en-US" dirty="0"/>
              <a:t>似た関数</a:t>
            </a:r>
            <a:r>
              <a:rPr lang="ja-JP" altLang="en-US" dirty="0" smtClean="0"/>
              <a:t>をリスト</a:t>
            </a:r>
            <a:endParaRPr lang="en-US" altLang="ja-JP" dirty="0" smtClean="0"/>
          </a:p>
          <a:p>
            <a:endParaRPr kumimoji="1" lang="en-US" altLang="ja-JP" dirty="0"/>
          </a:p>
          <a:p>
            <a:r>
              <a:rPr kumimoji="1" lang="ja-JP" altLang="en-US" dirty="0" smtClean="0"/>
              <a:t>ある程度決め打ちでもいい</a:t>
            </a:r>
            <a:endParaRPr kumimoji="1" lang="en-US" altLang="ja-JP" dirty="0" smtClean="0"/>
          </a:p>
          <a:p>
            <a:r>
              <a:rPr kumimoji="1" lang="en-US" altLang="ja-JP" dirty="0" smtClean="0"/>
              <a:t>for</a:t>
            </a:r>
            <a:r>
              <a:rPr kumimoji="1" lang="ja-JP" altLang="en-US" dirty="0" smtClean="0"/>
              <a:t>が正答だから似たようなもの</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a:t>
            </a:fld>
            <a:endParaRPr kumimoji="1" lang="ja-JP" altLang="en-US"/>
          </a:p>
        </p:txBody>
      </p:sp>
    </p:spTree>
    <p:extLst>
      <p:ext uri="{BB962C8B-B14F-4D97-AF65-F5344CB8AC3E}">
        <p14:creationId xmlns:p14="http://schemas.microsoft.com/office/powerpoint/2010/main" val="1990968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システム構成図</a:t>
            </a:r>
            <a:r>
              <a:rPr kumimoji="1" lang="ja-JP" altLang="en-US" dirty="0" smtClean="0"/>
              <a:t>（予想図）</a:t>
            </a:r>
            <a:endParaRPr kumimoji="1" lang="ja-JP" altLang="en-US" dirty="0"/>
          </a:p>
        </p:txBody>
      </p:sp>
      <p:sp>
        <p:nvSpPr>
          <p:cNvPr id="3" name="スライド番号プレースホルダー 2"/>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
        <p:nvSpPr>
          <p:cNvPr id="4" name="正方形/長方形 3"/>
          <p:cNvSpPr/>
          <p:nvPr/>
        </p:nvSpPr>
        <p:spPr>
          <a:xfrm>
            <a:off x="2233402" y="214794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err="1" smtClean="0"/>
              <a:t>Blockly</a:t>
            </a:r>
            <a:endParaRPr kumimoji="1" lang="ja-JP" altLang="en-US" sz="2800" dirty="0"/>
          </a:p>
        </p:txBody>
      </p:sp>
      <p:sp>
        <p:nvSpPr>
          <p:cNvPr id="5" name="正方形/長方形 4"/>
          <p:cNvSpPr/>
          <p:nvPr/>
        </p:nvSpPr>
        <p:spPr>
          <a:xfrm>
            <a:off x="3437267" y="5449566"/>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Node.js</a:t>
            </a:r>
            <a:endParaRPr kumimoji="1" lang="ja-JP" altLang="en-US" sz="2800" dirty="0"/>
          </a:p>
        </p:txBody>
      </p:sp>
      <p:sp>
        <p:nvSpPr>
          <p:cNvPr id="6" name="正方形/長方形 5"/>
          <p:cNvSpPr/>
          <p:nvPr/>
        </p:nvSpPr>
        <p:spPr>
          <a:xfrm>
            <a:off x="5593114" y="2793264"/>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PHP</a:t>
            </a:r>
            <a:endParaRPr kumimoji="1" lang="ja-JP" altLang="en-US" sz="2800" dirty="0"/>
          </a:p>
        </p:txBody>
      </p:sp>
      <p:sp>
        <p:nvSpPr>
          <p:cNvPr id="7" name="正方形/長方形 6"/>
          <p:cNvSpPr/>
          <p:nvPr/>
        </p:nvSpPr>
        <p:spPr>
          <a:xfrm>
            <a:off x="5593114" y="160373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Python</a:t>
            </a:r>
            <a:endParaRPr kumimoji="1" lang="ja-JP" altLang="en-US" sz="2800" dirty="0"/>
          </a:p>
        </p:txBody>
      </p:sp>
      <p:cxnSp>
        <p:nvCxnSpPr>
          <p:cNvPr id="9" name="直線コネクタ 8"/>
          <p:cNvCxnSpPr/>
          <p:nvPr/>
        </p:nvCxnSpPr>
        <p:spPr>
          <a:xfrm flipV="1">
            <a:off x="628650" y="4256411"/>
            <a:ext cx="7827527" cy="1"/>
          </a:xfrm>
          <a:prstGeom prst="line">
            <a:avLst/>
          </a:prstGeom>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242761" y="3627010"/>
            <a:ext cx="2492990" cy="400110"/>
          </a:xfrm>
          <a:prstGeom prst="rect">
            <a:avLst/>
          </a:prstGeom>
          <a:noFill/>
        </p:spPr>
        <p:txBody>
          <a:bodyPr wrap="none" rtlCol="0">
            <a:spAutoFit/>
          </a:bodyPr>
          <a:lstStyle/>
          <a:p>
            <a:r>
              <a:rPr kumimoji="1" lang="ja-JP" altLang="en-US" sz="2000" dirty="0" smtClean="0"/>
              <a:t>クライアントサイド</a:t>
            </a:r>
            <a:endParaRPr kumimoji="1" lang="ja-JP" altLang="en-US" sz="2000" dirty="0"/>
          </a:p>
        </p:txBody>
      </p:sp>
      <p:sp>
        <p:nvSpPr>
          <p:cNvPr id="13" name="テキスト ボックス 12"/>
          <p:cNvSpPr txBox="1"/>
          <p:nvPr/>
        </p:nvSpPr>
        <p:spPr>
          <a:xfrm>
            <a:off x="242761" y="4507942"/>
            <a:ext cx="1723549" cy="400110"/>
          </a:xfrm>
          <a:prstGeom prst="rect">
            <a:avLst/>
          </a:prstGeom>
          <a:noFill/>
        </p:spPr>
        <p:txBody>
          <a:bodyPr wrap="none" rtlCol="0">
            <a:spAutoFit/>
          </a:bodyPr>
          <a:lstStyle/>
          <a:p>
            <a:r>
              <a:rPr kumimoji="1" lang="ja-JP" altLang="en-US" sz="2000" dirty="0" smtClean="0"/>
              <a:t>サーバサイド</a:t>
            </a:r>
            <a:endParaRPr kumimoji="1" lang="ja-JP" altLang="en-US" sz="2000" dirty="0"/>
          </a:p>
        </p:txBody>
      </p:sp>
      <p:cxnSp>
        <p:nvCxnSpPr>
          <p:cNvPr id="15" name="カギ線コネクタ 14"/>
          <p:cNvCxnSpPr/>
          <p:nvPr/>
        </p:nvCxnSpPr>
        <p:spPr>
          <a:xfrm rot="5400000">
            <a:off x="4883184" y="4135156"/>
            <a:ext cx="1285786" cy="1069714"/>
          </a:xfrm>
          <a:prstGeom prst="bentConnector3">
            <a:avLst>
              <a:gd name="adj1" fmla="val 50000"/>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8" name="直線矢印コネクタ 27"/>
          <p:cNvCxnSpPr/>
          <p:nvPr/>
        </p:nvCxnSpPr>
        <p:spPr>
          <a:xfrm flipH="1">
            <a:off x="3641416" y="3524986"/>
            <a:ext cx="13594" cy="1726745"/>
          </a:xfrm>
          <a:prstGeom prst="straightConnector1">
            <a:avLst/>
          </a:prstGeom>
          <a:ln>
            <a:solidFill>
              <a:srgbClr val="FF0000"/>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9" name="正方形/長方形 28"/>
          <p:cNvSpPr/>
          <p:nvPr/>
        </p:nvSpPr>
        <p:spPr>
          <a:xfrm>
            <a:off x="3614550" y="4413754"/>
            <a:ext cx="1419235" cy="461665"/>
          </a:xfrm>
          <a:prstGeom prst="rect">
            <a:avLst/>
          </a:prstGeom>
        </p:spPr>
        <p:txBody>
          <a:bodyPr wrap="none">
            <a:spAutoFit/>
          </a:bodyPr>
          <a:lstStyle/>
          <a:p>
            <a:r>
              <a:rPr kumimoji="1" lang="en-US" altLang="ja-JP" sz="2400" dirty="0"/>
              <a:t>JavaScript</a:t>
            </a:r>
            <a:endParaRPr kumimoji="1" lang="ja-JP" altLang="en-US" dirty="0"/>
          </a:p>
        </p:txBody>
      </p:sp>
      <p:cxnSp>
        <p:nvCxnSpPr>
          <p:cNvPr id="33" name="直線矢印コネクタ 32"/>
          <p:cNvCxnSpPr/>
          <p:nvPr/>
        </p:nvCxnSpPr>
        <p:spPr>
          <a:xfrm flipH="1">
            <a:off x="4324167" y="2793264"/>
            <a:ext cx="12019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テキスト ボックス 33"/>
          <p:cNvSpPr txBox="1"/>
          <p:nvPr/>
        </p:nvSpPr>
        <p:spPr>
          <a:xfrm>
            <a:off x="4324167" y="2435703"/>
            <a:ext cx="877163" cy="369332"/>
          </a:xfrm>
          <a:prstGeom prst="rect">
            <a:avLst/>
          </a:prstGeom>
          <a:noFill/>
        </p:spPr>
        <p:txBody>
          <a:bodyPr wrap="none" rtlCol="0">
            <a:spAutoFit/>
          </a:bodyPr>
          <a:lstStyle/>
          <a:p>
            <a:r>
              <a:rPr kumimoji="1" lang="ja-JP" altLang="en-US" dirty="0" smtClean="0"/>
              <a:t>データ</a:t>
            </a:r>
            <a:endParaRPr kumimoji="1" lang="ja-JP" altLang="en-US" dirty="0"/>
          </a:p>
        </p:txBody>
      </p:sp>
    </p:spTree>
    <p:extLst>
      <p:ext uri="{BB962C8B-B14F-4D97-AF65-F5344CB8AC3E}">
        <p14:creationId xmlns:p14="http://schemas.microsoft.com/office/powerpoint/2010/main" val="109026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で</a:t>
            </a:r>
            <a:r>
              <a:rPr lang="ja-JP" altLang="en-US" dirty="0" smtClean="0"/>
              <a:t>は、</a:t>
            </a:r>
            <a:r>
              <a:rPr lang="en-US" altLang="ja-JP" dirty="0" smtClean="0"/>
              <a:t>Node </a:t>
            </a:r>
            <a:r>
              <a:rPr lang="en-US" altLang="ja-JP" dirty="0"/>
              <a:t>Package Manager</a:t>
            </a:r>
            <a:r>
              <a:rPr lang="ja-JP" altLang="en-US" dirty="0" smtClean="0"/>
              <a:t>というパッケージ管理のために</a:t>
            </a:r>
            <a:r>
              <a:rPr lang="en-US" altLang="ja-JP" dirty="0" smtClean="0"/>
              <a:t>Node.js</a:t>
            </a:r>
            <a:r>
              <a:rPr lang="ja-JP" altLang="en-US" dirty="0" smtClean="0"/>
              <a:t>を利用している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3535867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12</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Node_modules</a:t>
            </a:r>
            <a:r>
              <a:rPr lang="en-US" altLang="ja-JP" dirty="0"/>
              <a:t> install</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pic>
        <p:nvPicPr>
          <p:cNvPr id="5" name="図 4"/>
          <p:cNvPicPr>
            <a:picLocks noChangeAspect="1"/>
          </p:cNvPicPr>
          <p:nvPr/>
        </p:nvPicPr>
        <p:blipFill>
          <a:blip r:embed="rId2"/>
          <a:stretch>
            <a:fillRect/>
          </a:stretch>
        </p:blipFill>
        <p:spPr>
          <a:xfrm>
            <a:off x="628650" y="2176758"/>
            <a:ext cx="7970195" cy="2031100"/>
          </a:xfrm>
          <a:prstGeom prst="rect">
            <a:avLst/>
          </a:prstGeom>
        </p:spPr>
      </p:pic>
    </p:spTree>
    <p:extLst>
      <p:ext uri="{BB962C8B-B14F-4D97-AF65-F5344CB8AC3E}">
        <p14:creationId xmlns:p14="http://schemas.microsoft.com/office/powerpoint/2010/main" val="2400612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Tree>
    <p:extLst>
      <p:ext uri="{BB962C8B-B14F-4D97-AF65-F5344CB8AC3E}">
        <p14:creationId xmlns:p14="http://schemas.microsoft.com/office/powerpoint/2010/main" val="559910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15</a:t>
            </a:fld>
            <a:endParaRPr kumimoji="1" lang="ja-JP" altLang="en-US"/>
          </a:p>
        </p:txBody>
      </p:sp>
    </p:spTree>
    <p:extLst>
      <p:ext uri="{BB962C8B-B14F-4D97-AF65-F5344CB8AC3E}">
        <p14:creationId xmlns:p14="http://schemas.microsoft.com/office/powerpoint/2010/main" val="843265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3121424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2142560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18</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19</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smtClean="0"/>
              <a:t>ブロックプログラミング</a:t>
            </a:r>
            <a:r>
              <a:rPr lang="ja-JP" altLang="en-US" sz="4400" dirty="0"/>
              <a:t>を用いた論理的思考と</a:t>
            </a:r>
            <a:r>
              <a:rPr lang="en-US" altLang="ja-JP" sz="4400" dirty="0"/>
              <a:t/>
            </a:r>
            <a:br>
              <a:rPr lang="en-US" altLang="ja-JP" sz="4400" dirty="0"/>
            </a:br>
            <a:r>
              <a:rPr lang="ja-JP" altLang="en-US" sz="4400" dirty="0"/>
              <a:t>コーディングを身に着けるための学習環境</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2</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を判定するプログラム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事前に用意した解答例と、</a:t>
            </a:r>
            <a:r>
              <a:rPr kumimoji="1" lang="en-US" altLang="ja-JP" dirty="0" err="1" smtClean="0"/>
              <a:t>Generater</a:t>
            </a:r>
            <a:r>
              <a:rPr kumimoji="1" lang="ja-JP" altLang="en-US" dirty="0" smtClean="0"/>
              <a:t>によって作成されたコードが等しいかどうか（完全一致）を判定するサンプルプログラムを作成した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20</a:t>
            </a:fld>
            <a:endParaRPr kumimoji="1" lang="ja-JP" altLang="en-US"/>
          </a:p>
        </p:txBody>
      </p:sp>
    </p:spTree>
    <p:extLst>
      <p:ext uri="{BB962C8B-B14F-4D97-AF65-F5344CB8AC3E}">
        <p14:creationId xmlns:p14="http://schemas.microsoft.com/office/powerpoint/2010/main" val="2287831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判定</a:t>
            </a:r>
            <a:r>
              <a:rPr kumimoji="1" lang="ja-JP" altLang="en-US" dirty="0" smtClean="0"/>
              <a:t>デモ１</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21</a:t>
            </a:fld>
            <a:endParaRPr kumimoji="1" lang="ja-JP" altLang="en-US"/>
          </a:p>
        </p:txBody>
      </p:sp>
      <p:pic>
        <p:nvPicPr>
          <p:cNvPr id="5" name="図 4"/>
          <p:cNvPicPr>
            <a:picLocks noChangeAspect="1"/>
          </p:cNvPicPr>
          <p:nvPr/>
        </p:nvPicPr>
        <p:blipFill>
          <a:blip r:embed="rId2"/>
          <a:stretch>
            <a:fillRect/>
          </a:stretch>
        </p:blipFill>
        <p:spPr>
          <a:xfrm>
            <a:off x="207586" y="2087744"/>
            <a:ext cx="8844617" cy="4378340"/>
          </a:xfrm>
          <a:prstGeom prst="rect">
            <a:avLst/>
          </a:prstGeom>
        </p:spPr>
      </p:pic>
    </p:spTree>
    <p:extLst>
      <p:ext uri="{BB962C8B-B14F-4D97-AF65-F5344CB8AC3E}">
        <p14:creationId xmlns:p14="http://schemas.microsoft.com/office/powerpoint/2010/main" val="1473290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穴あき問題を作成する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pic>
        <p:nvPicPr>
          <p:cNvPr id="5" name="図 4"/>
          <p:cNvPicPr>
            <a:picLocks noChangeAspect="1"/>
          </p:cNvPicPr>
          <p:nvPr/>
        </p:nvPicPr>
        <p:blipFill>
          <a:blip r:embed="rId2"/>
          <a:stretch>
            <a:fillRect/>
          </a:stretch>
        </p:blipFill>
        <p:spPr>
          <a:xfrm>
            <a:off x="472810" y="1825625"/>
            <a:ext cx="8612668" cy="4243402"/>
          </a:xfrm>
          <a:prstGeom prst="rect">
            <a:avLst/>
          </a:prstGeom>
        </p:spPr>
      </p:pic>
    </p:spTree>
    <p:extLst>
      <p:ext uri="{BB962C8B-B14F-4D97-AF65-F5344CB8AC3E}">
        <p14:creationId xmlns:p14="http://schemas.microsoft.com/office/powerpoint/2010/main" val="40172699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選択肢と正誤判定</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選択肢から正誤を判定するプログラムを作成した</a:t>
            </a:r>
            <a:endParaRPr kumimoji="1" lang="en-US" altLang="ja-JP" dirty="0" smtClean="0"/>
          </a:p>
          <a:p>
            <a:pPr marL="0" indent="0">
              <a:buNone/>
            </a:pPr>
            <a:r>
              <a:rPr lang="ja-JP" altLang="en-US" dirty="0" smtClean="0"/>
              <a:t>今回作成したプログラムは文章、問題を事前に用意しているため、</a:t>
            </a:r>
            <a:r>
              <a:rPr lang="en-US" altLang="ja-JP" dirty="0" err="1" smtClean="0"/>
              <a:t>Blockly</a:t>
            </a:r>
            <a:r>
              <a:rPr lang="ja-JP" altLang="en-US" dirty="0" smtClean="0"/>
              <a:t>によって生成されたコードを利用して問題を生成する場合の表示方法が決まっていない</a:t>
            </a:r>
            <a:endParaRPr lang="en-US" altLang="ja-JP" dirty="0"/>
          </a:p>
          <a:p>
            <a:pPr marL="0" indent="0">
              <a:buNone/>
            </a:pPr>
            <a:endParaRPr kumimoji="1" lang="en-US" altLang="ja-JP" dirty="0" smtClean="0"/>
          </a:p>
          <a:p>
            <a:pPr marL="0" indent="0">
              <a:buNone/>
            </a:pPr>
            <a:r>
              <a:rPr lang="en-US" altLang="ja-JP" dirty="0" err="1" smtClean="0"/>
              <a:t>github</a:t>
            </a:r>
            <a:endParaRPr kumimoji="1" lang="en-US" altLang="ja-JP" dirty="0" smtClean="0"/>
          </a:p>
          <a:p>
            <a:pPr marL="0" indent="0">
              <a:buNone/>
            </a:pPr>
            <a:r>
              <a:rPr lang="en-US" altLang="ja-JP" dirty="0"/>
              <a:t>p</a:t>
            </a:r>
            <a:r>
              <a:rPr lang="en-US" altLang="ja-JP" dirty="0" smtClean="0"/>
              <a:t>rogram/question/test.html</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23</a:t>
            </a:fld>
            <a:endParaRPr kumimoji="1" lang="ja-JP" altLang="en-US" dirty="0"/>
          </a:p>
        </p:txBody>
      </p:sp>
    </p:spTree>
    <p:extLst>
      <p:ext uri="{BB962C8B-B14F-4D97-AF65-F5344CB8AC3E}">
        <p14:creationId xmlns:p14="http://schemas.microsoft.com/office/powerpoint/2010/main" val="3564727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選択式から選んで正誤を判定するプログラム</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pic>
        <p:nvPicPr>
          <p:cNvPr id="5" name="図 4"/>
          <p:cNvPicPr>
            <a:picLocks noChangeAspect="1"/>
          </p:cNvPicPr>
          <p:nvPr/>
        </p:nvPicPr>
        <p:blipFill>
          <a:blip r:embed="rId2"/>
          <a:stretch>
            <a:fillRect/>
          </a:stretch>
        </p:blipFill>
        <p:spPr>
          <a:xfrm>
            <a:off x="2797316" y="1808157"/>
            <a:ext cx="2972306" cy="4730756"/>
          </a:xfrm>
          <a:prstGeom prst="rect">
            <a:avLst/>
          </a:prstGeom>
        </p:spPr>
      </p:pic>
    </p:spTree>
    <p:extLst>
      <p:ext uri="{BB962C8B-B14F-4D97-AF65-F5344CB8AC3E}">
        <p14:creationId xmlns:p14="http://schemas.microsoft.com/office/powerpoint/2010/main" val="14714468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利用方法の模索</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よって生成したコードは一つの文字列として利用できる、これを単語ごとに区切ることで、コードの一部を選択肢として利用できるかもしれない</a:t>
            </a:r>
            <a:endParaRPr lang="en-US" altLang="ja-JP" dirty="0" smtClean="0"/>
          </a:p>
          <a:p>
            <a:pPr lvl="1"/>
            <a:r>
              <a:rPr kumimoji="1" lang="ja-JP" altLang="en-US" dirty="0" smtClean="0"/>
              <a:t>文字列から単語として認識した</a:t>
            </a:r>
            <a:r>
              <a:rPr kumimoji="1" lang="en-US" altLang="ja-JP" dirty="0" smtClean="0"/>
              <a:t>”</a:t>
            </a:r>
            <a:r>
              <a:rPr kumimoji="1" lang="en-US" altLang="ja-JP" dirty="0" err="1" smtClean="0"/>
              <a:t>int</a:t>
            </a:r>
            <a:r>
              <a:rPr kumimoji="1" lang="en-US" altLang="ja-JP" dirty="0" smtClean="0"/>
              <a:t>”</a:t>
            </a:r>
            <a:r>
              <a:rPr kumimoji="1" lang="ja-JP" altLang="en-US" dirty="0" smtClean="0"/>
              <a:t>などの</a:t>
            </a:r>
            <a:r>
              <a:rPr lang="ja-JP" altLang="en-US" dirty="0" smtClean="0"/>
              <a:t>単語を</a:t>
            </a:r>
            <a:r>
              <a:rPr lang="en-US" altLang="ja-JP" dirty="0" smtClean="0"/>
              <a:t>html</a:t>
            </a:r>
            <a:r>
              <a:rPr lang="ja-JP" altLang="en-US" dirty="0" smtClean="0"/>
              <a:t>で利用できる文字列に変換するなど</a:t>
            </a:r>
            <a:endParaRPr lang="en-US" altLang="ja-JP" dirty="0" smtClean="0"/>
          </a:p>
          <a:p>
            <a:r>
              <a:rPr lang="ja-JP" altLang="en-US" dirty="0" smtClean="0"/>
              <a:t>今回は</a:t>
            </a:r>
            <a:r>
              <a:rPr lang="en-US" altLang="ja-JP" dirty="0" smtClean="0"/>
              <a:t>html</a:t>
            </a:r>
            <a:r>
              <a:rPr lang="ja-JP" altLang="en-US" dirty="0" smtClean="0"/>
              <a:t>の</a:t>
            </a:r>
            <a:r>
              <a:rPr lang="en-US" altLang="ja-JP" dirty="0" smtClean="0"/>
              <a:t>select</a:t>
            </a:r>
            <a:r>
              <a:rPr lang="ja-JP" altLang="en-US" dirty="0" smtClean="0"/>
              <a:t>タグを使って選択肢を生成しているが、</a:t>
            </a:r>
            <a:r>
              <a:rPr lang="en-US" altLang="ja-JP" dirty="0" err="1" smtClean="0"/>
              <a:t>Javascript</a:t>
            </a:r>
            <a:r>
              <a:rPr lang="ja-JP" altLang="en-US" dirty="0" smtClean="0"/>
              <a:t>で選択肢の生成もできると、上の方法に利用できるかもしれない</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38371902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r>
              <a:rPr kumimoji="1" lang="ja-JP" altLang="en-US" dirty="0" smtClean="0"/>
              <a:t>セレクトボックス</a:t>
            </a:r>
            <a:r>
              <a:rPr lang="ja-JP" altLang="en-US" dirty="0"/>
              <a:t>自体</a:t>
            </a:r>
            <a:r>
              <a:rPr kumimoji="1" lang="ja-JP" altLang="en-US" dirty="0" smtClean="0"/>
              <a:t>を生成することもどうやら可能らしい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31724704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33967062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UI</a:t>
            </a:r>
            <a:endParaRPr kumimoji="1" lang="ja-JP" altLang="en-US" dirty="0"/>
          </a:p>
        </p:txBody>
      </p:sp>
      <p:pic>
        <p:nvPicPr>
          <p:cNvPr id="5" name="コンテンツ プレースホルダー 4"/>
          <p:cNvPicPr>
            <a:picLocks noGrp="1" noChangeAspect="1"/>
          </p:cNvPicPr>
          <p:nvPr>
            <p:ph idx="1"/>
          </p:nvPr>
        </p:nvPicPr>
        <p:blipFill rotWithShape="1">
          <a:blip r:embed="rId2"/>
          <a:srcRect t="15781" b="16452"/>
          <a:stretch/>
        </p:blipFill>
        <p:spPr>
          <a:xfrm>
            <a:off x="101600" y="1913661"/>
            <a:ext cx="9042400" cy="4307819"/>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17281036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smtClean="0"/>
              <a:t>Question,</a:t>
            </a:r>
            <a:r>
              <a:rPr kumimoji="1" lang="ja-JP" altLang="en-US" dirty="0" smtClean="0"/>
              <a:t> </a:t>
            </a:r>
            <a:r>
              <a:rPr kumimoji="1" lang="en-US" altLang="ja-JP" dirty="0" smtClean="0"/>
              <a:t>output, test</a:t>
            </a:r>
            <a:r>
              <a:rPr lang="ja-JP" altLang="en-US" dirty="0"/>
              <a:t> </a:t>
            </a:r>
            <a:r>
              <a:rPr lang="ja-JP" altLang="en-US" dirty="0" smtClean="0"/>
              <a:t>という３つのタブがあり</a:t>
            </a:r>
            <a:r>
              <a:rPr lang="en-US" altLang="ja-JP" dirty="0" smtClean="0"/>
              <a:t>,</a:t>
            </a:r>
            <a:r>
              <a:rPr lang="ja-JP" altLang="en-US" dirty="0" smtClean="0"/>
              <a:t> これらを移動しながら作業する予定</a:t>
            </a:r>
            <a:endParaRPr lang="en-US" altLang="ja-JP" dirty="0" smtClean="0"/>
          </a:p>
          <a:p>
            <a:endParaRPr kumimoji="1" lang="en-US" altLang="ja-JP" dirty="0" smtClean="0"/>
          </a:p>
          <a:p>
            <a:r>
              <a:rPr kumimoji="1" lang="en-US" altLang="ja-JP" dirty="0" smtClean="0"/>
              <a:t>Question</a:t>
            </a:r>
            <a:r>
              <a:rPr lang="ja-JP" altLang="en-US" dirty="0" smtClean="0"/>
              <a:t>タブは</a:t>
            </a:r>
            <a:r>
              <a:rPr lang="en-US" altLang="ja-JP" dirty="0" smtClean="0"/>
              <a:t>, </a:t>
            </a:r>
            <a:r>
              <a:rPr lang="ja-JP" altLang="en-US" dirty="0" smtClean="0"/>
              <a:t>問題文を表示する</a:t>
            </a:r>
            <a:endParaRPr lang="en-US" altLang="ja-JP" dirty="0" smtClean="0"/>
          </a:p>
          <a:p>
            <a:r>
              <a:rPr lang="en-US" altLang="ja-JP" dirty="0" smtClean="0"/>
              <a:t>output</a:t>
            </a:r>
            <a:r>
              <a:rPr kumimoji="1" lang="ja-JP" altLang="en-US" dirty="0" smtClean="0"/>
              <a:t>タブは</a:t>
            </a:r>
            <a:r>
              <a:rPr kumimoji="1" lang="en-US" altLang="ja-JP" dirty="0" smtClean="0"/>
              <a:t>,</a:t>
            </a:r>
            <a:r>
              <a:rPr lang="ja-JP" altLang="en-US" dirty="0" smtClean="0"/>
              <a:t>  ブロックから生成されたコードを表示する</a:t>
            </a:r>
            <a:endParaRPr lang="en-US" altLang="ja-JP" dirty="0" smtClean="0"/>
          </a:p>
          <a:p>
            <a:r>
              <a:rPr kumimoji="1" lang="en-US" altLang="ja-JP" dirty="0" smtClean="0"/>
              <a:t>test</a:t>
            </a:r>
            <a:r>
              <a:rPr kumimoji="1" lang="ja-JP" altLang="en-US" dirty="0" smtClean="0"/>
              <a:t>タブは</a:t>
            </a:r>
            <a:r>
              <a:rPr lang="en-US" altLang="ja-JP" dirty="0" smtClean="0"/>
              <a:t>, </a:t>
            </a:r>
            <a:r>
              <a:rPr lang="ja-JP" altLang="en-US" dirty="0" smtClean="0"/>
              <a:t>正誤判定の</a:t>
            </a:r>
            <a:r>
              <a:rPr lang="ja-JP" altLang="en-US" dirty="0"/>
              <a:t>問題</a:t>
            </a:r>
            <a:r>
              <a:rPr lang="ja-JP" altLang="en-US" dirty="0" smtClean="0"/>
              <a:t>を表示する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29</a:t>
            </a:fld>
            <a:endParaRPr kumimoji="1" lang="ja-JP" altLang="en-US"/>
          </a:p>
        </p:txBody>
      </p:sp>
    </p:spTree>
    <p:extLst>
      <p:ext uri="{BB962C8B-B14F-4D97-AF65-F5344CB8AC3E}">
        <p14:creationId xmlns:p14="http://schemas.microsoft.com/office/powerpoint/2010/main" val="3374960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3</a:t>
            </a:fld>
            <a:endParaRPr kumimoji="1" lang="ja-JP" altLang="en-US" sz="2400" dirty="0"/>
          </a:p>
        </p:txBody>
      </p:sp>
      <p:pic>
        <p:nvPicPr>
          <p:cNvPr id="6" name="図 5"/>
          <p:cNvPicPr>
            <a:picLocks noChangeAspect="1"/>
          </p:cNvPicPr>
          <p:nvPr/>
        </p:nvPicPr>
        <p:blipFill>
          <a:blip r:embed="rId2"/>
          <a:stretch>
            <a:fillRect/>
          </a:stretch>
        </p:blipFill>
        <p:spPr>
          <a:xfrm>
            <a:off x="1169330" y="2592109"/>
            <a:ext cx="6929652" cy="3860449"/>
          </a:xfrm>
          <a:prstGeom prst="rect">
            <a:avLst/>
          </a:prstGeom>
        </p:spPr>
      </p:pic>
      <p:sp>
        <p:nvSpPr>
          <p:cNvPr id="7" name="テキスト ボックス 6"/>
          <p:cNvSpPr txBox="1"/>
          <p:nvPr/>
        </p:nvSpPr>
        <p:spPr>
          <a:xfrm>
            <a:off x="751959" y="1980429"/>
            <a:ext cx="8392041" cy="707886"/>
          </a:xfrm>
          <a:prstGeom prst="rect">
            <a:avLst/>
          </a:prstGeom>
          <a:noFill/>
        </p:spPr>
        <p:txBody>
          <a:bodyPr wrap="none" rtlCol="0">
            <a:spAutoFit/>
          </a:bodyPr>
          <a:lstStyle/>
          <a:p>
            <a:r>
              <a:rPr kumimoji="1" lang="ja-JP" altLang="en-US" sz="2000" dirty="0" smtClean="0"/>
              <a:t>ビジュアルプログラミングとも呼ばれる</a:t>
            </a:r>
            <a:endParaRPr kumimoji="1" lang="en-US" altLang="ja-JP" sz="2000" dirty="0" smtClean="0"/>
          </a:p>
          <a:p>
            <a:r>
              <a:rPr kumimoji="1" lang="ja-JP" altLang="en-US" sz="2000" dirty="0" smtClean="0"/>
              <a:t>命令を埋め込まれたブロックを組み合わせるプログラミング手法のこと</a:t>
            </a:r>
            <a:endParaRPr kumimoji="1" lang="ja-JP" altLang="en-US" sz="2000" dirty="0"/>
          </a:p>
        </p:txBody>
      </p:sp>
    </p:spTree>
    <p:extLst>
      <p:ext uri="{BB962C8B-B14F-4D97-AF65-F5344CB8AC3E}">
        <p14:creationId xmlns:p14="http://schemas.microsoft.com/office/powerpoint/2010/main" val="10814488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今後について</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kumimoji="1" lang="ja-JP" altLang="en-US" dirty="0" smtClean="0"/>
              <a:t>タブの枠のサイズなどが正確でないなので</a:t>
            </a:r>
            <a:r>
              <a:rPr kumimoji="1" lang="en-US" altLang="ja-JP" dirty="0" err="1" smtClean="0"/>
              <a:t>css</a:t>
            </a:r>
            <a:r>
              <a:rPr lang="ja-JP" altLang="en-US" dirty="0"/>
              <a:t>を</a:t>
            </a:r>
            <a:r>
              <a:rPr kumimoji="1" lang="ja-JP" altLang="en-US" dirty="0" smtClean="0"/>
              <a:t>かく</a:t>
            </a:r>
            <a:endParaRPr kumimoji="1" lang="en-US" altLang="ja-JP" dirty="0" smtClean="0"/>
          </a:p>
          <a:p>
            <a:r>
              <a:rPr kumimoji="1" lang="ja-JP" altLang="en-US" dirty="0" smtClean="0"/>
              <a:t>問題にたいして、正解となるブロックを表示できるようにしたい</a:t>
            </a:r>
            <a:endParaRPr kumimoji="1" lang="en-US" altLang="ja-JP" dirty="0" smtClean="0"/>
          </a:p>
          <a:p>
            <a:endParaRPr kumimoji="1" lang="en-US" altLang="ja-JP" dirty="0" smtClean="0"/>
          </a:p>
          <a:p>
            <a:r>
              <a:rPr lang="en-US" altLang="ja-JP" dirty="0" smtClean="0"/>
              <a:t>DB</a:t>
            </a:r>
            <a:r>
              <a:rPr lang="ja-JP" altLang="en-US" dirty="0" smtClean="0"/>
              <a:t>と連携して問題を生成する方法を考えていない</a:t>
            </a:r>
            <a:endParaRPr lang="en-US" altLang="ja-JP" dirty="0" smtClean="0"/>
          </a:p>
          <a:p>
            <a:pPr lvl="1"/>
            <a:r>
              <a:rPr lang="ja-JP" altLang="en-US" dirty="0" smtClean="0"/>
              <a:t>まずは問題の解答だけ</a:t>
            </a:r>
            <a:r>
              <a:rPr lang="en-US" altLang="ja-JP" dirty="0" smtClean="0"/>
              <a:t>DB</a:t>
            </a:r>
            <a:r>
              <a:rPr lang="ja-JP" altLang="en-US" dirty="0" err="1" smtClean="0"/>
              <a:t>に保</a:t>
            </a:r>
            <a:r>
              <a:rPr lang="ja-JP" altLang="en-US" dirty="0" smtClean="0"/>
              <a:t>存するなど作成したい</a:t>
            </a:r>
            <a:endParaRPr lang="en-US" altLang="ja-JP" dirty="0" smtClean="0"/>
          </a:p>
          <a:p>
            <a:r>
              <a:rPr lang="ja-JP" altLang="en-US" dirty="0" smtClean="0"/>
              <a:t>もし連携する場合、どういった情報を</a:t>
            </a:r>
            <a:r>
              <a:rPr lang="en-US" altLang="ja-JP" dirty="0" smtClean="0"/>
              <a:t>DB</a:t>
            </a:r>
            <a:r>
              <a:rPr lang="ja-JP" altLang="en-US" dirty="0" err="1" smtClean="0"/>
              <a:t>に保</a:t>
            </a:r>
            <a:r>
              <a:rPr lang="ja-JP" altLang="en-US" dirty="0" smtClean="0"/>
              <a:t>存するのか</a:t>
            </a:r>
            <a:endParaRPr lang="en-US" altLang="ja-JP" dirty="0" smtClean="0"/>
          </a:p>
          <a:p>
            <a:pPr lvl="1"/>
            <a:r>
              <a:rPr lang="ja-JP" altLang="en-US" dirty="0" smtClean="0"/>
              <a:t>問題の解答</a:t>
            </a:r>
            <a:endParaRPr lang="en-US" altLang="ja-JP" dirty="0" smtClean="0"/>
          </a:p>
          <a:p>
            <a:pPr lvl="1"/>
            <a:r>
              <a:rPr lang="ja-JP" altLang="en-US" dirty="0" smtClean="0"/>
              <a:t>問題の選択肢</a:t>
            </a:r>
            <a:endParaRPr lang="en-US" altLang="ja-JP" dirty="0" smtClean="0"/>
          </a:p>
          <a:p>
            <a:pPr lvl="2"/>
            <a:r>
              <a:rPr lang="ja-JP" altLang="en-US" dirty="0" smtClean="0"/>
              <a:t>事前に決めておくのかどうか</a:t>
            </a:r>
            <a:endParaRPr lang="en-US" altLang="ja-JP" dirty="0" smtClean="0"/>
          </a:p>
          <a:p>
            <a:endParaRPr kumimoji="1" lang="en-US" altLang="ja-JP" dirty="0" smtClean="0"/>
          </a:p>
          <a:p>
            <a:r>
              <a:rPr kumimoji="1" lang="ja-JP" altLang="en-US" dirty="0" smtClean="0"/>
              <a:t>問題の位置を自動生成する方法を考えていない（これは自動生成せず、事前に指定した場所だけでもいいのか考え中）</a:t>
            </a:r>
            <a:endParaRPr kumimoji="1" lang="en-US" altLang="ja-JP" dirty="0" smtClean="0"/>
          </a:p>
          <a:p>
            <a:r>
              <a:rPr lang="ja-JP" altLang="en-US" dirty="0" smtClean="0"/>
              <a:t>問題の内容が自動で変更されるようにするのか考え中</a:t>
            </a:r>
            <a:endParaRPr kumimoji="1" lang="en-US" altLang="ja-JP" dirty="0" smtClean="0"/>
          </a:p>
          <a:p>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30</a:t>
            </a:fld>
            <a:endParaRPr kumimoji="1" lang="ja-JP" altLang="en-US"/>
          </a:p>
        </p:txBody>
      </p:sp>
    </p:spTree>
    <p:extLst>
      <p:ext uri="{BB962C8B-B14F-4D97-AF65-F5344CB8AC3E}">
        <p14:creationId xmlns:p14="http://schemas.microsoft.com/office/powerpoint/2010/main" val="3804189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4</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直観的に理解のしやすいブロックプログラミングにより、プログラミングの論理的思考を身に</a:t>
            </a:r>
            <a:r>
              <a:rPr lang="ja-JP" altLang="en-US" dirty="0" smtClean="0"/>
              <a:t>着けられるシステムを提案する</a:t>
            </a:r>
            <a:endParaRPr lang="en-US" altLang="ja-JP" dirty="0" smtClean="0"/>
          </a:p>
          <a:p>
            <a:r>
              <a:rPr lang="ja-JP" altLang="en-US" dirty="0" smtClean="0"/>
              <a:t>ブロックプログラミングからブロックリーによるコードへの変換を利用し、プログラミング言語への理解を深められるシステムを提案</a:t>
            </a:r>
            <a:endParaRPr lang="en-US" altLang="ja-JP" dirty="0" smtClean="0"/>
          </a:p>
          <a:p>
            <a:r>
              <a:rPr lang="ja-JP" altLang="en-US" dirty="0"/>
              <a:t>穴埋め</a:t>
            </a:r>
            <a:r>
              <a:rPr lang="ja-JP" altLang="en-US" dirty="0" smtClean="0"/>
              <a:t>問題などを利用し、よりプログラミングにユーザが慣れていける環境を提案</a:t>
            </a:r>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5</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en-US" dirty="0"/>
              <a:t>論理的思考がすでに培われていることを前提として問題が提示される教育環境となっている．</a:t>
            </a:r>
            <a:endParaRPr lang="en-US" altLang="ja-JP" dirty="0"/>
          </a:p>
          <a:p>
            <a:pPr lvl="1" algn="just">
              <a:buFont typeface="Wingdings" panose="05000000000000000000" pitchFamily="2" charset="2"/>
              <a:buChar char="Ø"/>
            </a:pPr>
            <a:r>
              <a:rPr lang="ja-JP" altLang="en-US" dirty="0"/>
              <a:t>学習者が論理的な思考をもって問題文を読み取ることができる必要がある．</a:t>
            </a:r>
            <a:endParaRPr lang="en-US" altLang="ja-JP" dirty="0"/>
          </a:p>
          <a:p>
            <a:pPr algn="just"/>
            <a:r>
              <a:rPr lang="ja-JP" altLang="en-US" dirty="0"/>
              <a:t>プログラミング言語における構文を理解するには，コーディング経験も重要</a:t>
            </a:r>
            <a:endParaRPr lang="en-US" altLang="ja-JP" dirty="0"/>
          </a:p>
          <a:p>
            <a:pPr lvl="1" algn="just">
              <a:buFont typeface="Wingdings" panose="05000000000000000000" pitchFamily="2" charset="2"/>
              <a:buChar char="Ø"/>
            </a:pPr>
            <a:r>
              <a:rPr lang="en-US" altLang="ja-JP" dirty="0" err="1"/>
              <a:t>Blockly</a:t>
            </a:r>
            <a:r>
              <a:rPr lang="ja-JP" altLang="en-US" dirty="0"/>
              <a:t>によって生成されたコードを見るだけではなく</a:t>
            </a:r>
            <a:r>
              <a:rPr lang="en-US" altLang="ja-JP" dirty="0"/>
              <a:t>,</a:t>
            </a:r>
            <a:r>
              <a:rPr lang="ja-JP" altLang="en-US" dirty="0"/>
              <a:t>実際に学習者がコーディングする環境でないと，プログラミング言語の構文への理解の定着にはつながらない．</a:t>
            </a:r>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7</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解決すべき課題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コードを生成する機能は</a:t>
            </a:r>
            <a:r>
              <a:rPr kumimoji="1" lang="en-US" altLang="ja-JP" dirty="0" err="1" smtClean="0"/>
              <a:t>Blockly</a:t>
            </a:r>
            <a:r>
              <a:rPr kumimoji="1" lang="ja-JP" altLang="en-US" dirty="0" smtClean="0"/>
              <a:t>サポートされる</a:t>
            </a:r>
            <a:endParaRPr kumimoji="1" lang="en-US" altLang="ja-JP" dirty="0" smtClean="0"/>
          </a:p>
          <a:p>
            <a:endParaRPr kumimoji="1" lang="en-US" altLang="ja-JP" dirty="0" smtClean="0"/>
          </a:p>
          <a:p>
            <a:r>
              <a:rPr lang="ja-JP" altLang="en-US" dirty="0" smtClean="0"/>
              <a:t>生成されたコードからどのように学習者に提示するのか</a:t>
            </a:r>
            <a:endParaRPr lang="en-US" altLang="ja-JP" dirty="0" smtClean="0"/>
          </a:p>
          <a:p>
            <a:r>
              <a:rPr kumimoji="1" lang="ja-JP" altLang="en-US" dirty="0" smtClean="0">
                <a:solidFill>
                  <a:srgbClr val="FF0000"/>
                </a:solidFill>
              </a:rPr>
              <a:t>穴埋め問題の自動生成</a:t>
            </a:r>
            <a:r>
              <a:rPr kumimoji="1" lang="ja-JP" altLang="en-US" dirty="0" smtClean="0"/>
              <a:t>、選択肢の内容</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2187274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https://ja.wikipedia.org/wiki/Node.js</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42003821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17965</TotalTime>
  <Words>1636</Words>
  <Application>Microsoft Office PowerPoint</Application>
  <PresentationFormat>画面に合わせる (4:3)</PresentationFormat>
  <Paragraphs>183</Paragraphs>
  <Slides>30</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30</vt:i4>
      </vt:variant>
    </vt:vector>
  </HeadingPairs>
  <TitlesOfParts>
    <vt:vector size="37" baseType="lpstr">
      <vt:lpstr>游ゴシック</vt:lpstr>
      <vt:lpstr>游ゴシック Light</vt:lpstr>
      <vt:lpstr>Arial</vt:lpstr>
      <vt:lpstr>Calibri</vt:lpstr>
      <vt:lpstr>Calibri Light</vt:lpstr>
      <vt:lpstr>Wingdings</vt:lpstr>
      <vt:lpstr>Office テーマ</vt:lpstr>
      <vt:lpstr>PowerPoint プレゼンテーション</vt:lpstr>
      <vt:lpstr>ブロックプログラミングを用いた論理的思考と コーディングを身に着けるための学習環境</vt:lpstr>
      <vt:lpstr>ブロックプログラミングとは何か</vt:lpstr>
      <vt:lpstr>研究背景</vt:lpstr>
      <vt:lpstr>提案内容</vt:lpstr>
      <vt:lpstr>研究動機</vt:lpstr>
      <vt:lpstr>研究課題</vt:lpstr>
      <vt:lpstr>解決すべき課題</vt:lpstr>
      <vt:lpstr>Node.js</vt:lpstr>
      <vt:lpstr>システム構成図（予想図）</vt:lpstr>
      <vt:lpstr>Node.jsについて</vt:lpstr>
      <vt:lpstr>Node_modules install</vt:lpstr>
      <vt:lpstr>Node_modules install</vt:lpstr>
      <vt:lpstr>Generator</vt:lpstr>
      <vt:lpstr>Lua</vt:lpstr>
      <vt:lpstr>Dart</vt:lpstr>
      <vt:lpstr>Generator</vt:lpstr>
      <vt:lpstr>Genearatorの実行テスト</vt:lpstr>
      <vt:lpstr>Genearatorの実行テスト</vt:lpstr>
      <vt:lpstr>正誤を判定するプログラム</vt:lpstr>
      <vt:lpstr>正誤判定デモ１</vt:lpstr>
      <vt:lpstr>穴あき問題を作成する</vt:lpstr>
      <vt:lpstr>選択肢と正誤判定</vt:lpstr>
      <vt:lpstr>選択式から選んで正誤を判定するプログラム</vt:lpstr>
      <vt:lpstr>利用方法の模索</vt:lpstr>
      <vt:lpstr>selectboxの選択肢の生成</vt:lpstr>
      <vt:lpstr>プログラム群をいくつか作成</vt:lpstr>
      <vt:lpstr>UI</vt:lpstr>
      <vt:lpstr>タブについて</vt:lpstr>
      <vt:lpstr>今後について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216</cp:revision>
  <dcterms:created xsi:type="dcterms:W3CDTF">2021-05-14T04:47:49Z</dcterms:created>
  <dcterms:modified xsi:type="dcterms:W3CDTF">2021-10-11T03:11:45Z</dcterms:modified>
</cp:coreProperties>
</file>