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83" r:id="rId4"/>
    <p:sldId id="284" r:id="rId5"/>
    <p:sldId id="258" r:id="rId6"/>
    <p:sldId id="286" r:id="rId7"/>
    <p:sldId id="292" r:id="rId8"/>
    <p:sldId id="291" r:id="rId9"/>
    <p:sldId id="267" r:id="rId10"/>
    <p:sldId id="287" r:id="rId11"/>
    <p:sldId id="289" r:id="rId12"/>
    <p:sldId id="290" r:id="rId13"/>
    <p:sldId id="27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78709" autoAdjust="0"/>
  </p:normalViewPr>
  <p:slideViewPr>
    <p:cSldViewPr snapToGrid="0">
      <p:cViewPr varScale="1">
        <p:scale>
          <a:sx n="62" d="100"/>
          <a:sy n="62" d="100"/>
        </p:scale>
        <p:origin x="1388"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en-US" dirty="0" smtClean="0"/>
              <a:t>ブロックプログラミングと連携してコーディング用の穴埋めとアルゴリズムの提案をしていることがポイント</a:t>
            </a:r>
            <a:endParaRPr lang="en-US" altLang="ja-JP" dirty="0" smtClean="0"/>
          </a:p>
          <a:p>
            <a:endParaRPr lang="en-US" altLang="ja-JP" dirty="0" smtClean="0"/>
          </a:p>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r>
              <a:rPr lang="ja-JP" altLang="ja-JP" dirty="0" smtClean="0"/>
              <a:t>．</a:t>
            </a:r>
            <a:endParaRPr lang="en-US" altLang="ja-JP" dirty="0" smtClean="0"/>
          </a:p>
          <a:p>
            <a:endParaRPr lang="en-US" altLang="ja-JP" dirty="0" smtClean="0"/>
          </a:p>
          <a:p>
            <a:r>
              <a:rPr lang="ja-JP" altLang="en-US" dirty="0" smtClean="0"/>
              <a:t>視覚的にプログラミングのアルゴリズムに触れられる．</a:t>
            </a:r>
            <a:endParaRPr lang="en-US" altLang="ja-JP" dirty="0" smtClean="0"/>
          </a:p>
          <a:p>
            <a:pPr algn="just"/>
            <a:r>
              <a:rPr lang="ja-JP" altLang="en-US" dirty="0" smtClean="0"/>
              <a:t>視覚的にプログラムのスコープがわかる．</a:t>
            </a:r>
            <a:endParaRPr lang="en-US" altLang="ja-JP" dirty="0" smtClean="0"/>
          </a:p>
          <a:p>
            <a:pPr>
              <a:lnSpc>
                <a:spcPct val="100000"/>
              </a:lnSpc>
            </a:pPr>
            <a:r>
              <a:rPr lang="ja-JP" altLang="en-US" dirty="0" smtClean="0"/>
              <a:t>その命令が何をしたいのかがわかる．</a:t>
            </a:r>
          </a:p>
          <a:p>
            <a:endParaRPr lang="ja-JP" altLang="ja-JP" dirty="0" smtClean="0"/>
          </a:p>
          <a:p>
            <a:endParaRPr lang="ja-JP" altLang="ja-JP" dirty="0" smtClean="0"/>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endParaRPr lang="en-US" altLang="ja-JP" dirty="0" smtClean="0"/>
          </a:p>
          <a:p>
            <a:endParaRPr lang="en-US" altLang="ja-JP" dirty="0" smtClean="0"/>
          </a:p>
          <a:p>
            <a:r>
              <a:rPr lang="ja-JP" altLang="en-US" dirty="0" smtClean="0"/>
              <a:t>ブロックプログラミングと組み合わせることにより、</a:t>
            </a:r>
            <a:endParaRPr lang="ja-JP" altLang="ja-JP" dirty="0" smtClean="0"/>
          </a:p>
          <a:p>
            <a:pPr lvl="1"/>
            <a:r>
              <a:rPr lang="en-US" altLang="ja-JP" b="1" dirty="0" smtClean="0"/>
              <a:t/>
            </a:r>
            <a:br>
              <a:rPr lang="en-US" altLang="ja-JP" b="1" dirty="0" smtClean="0"/>
            </a:br>
            <a:r>
              <a:rPr lang="en-US" altLang="ja-JP" b="1" dirty="0" smtClean="0"/>
              <a:t> </a:t>
            </a:r>
            <a:endParaRPr lang="ja-JP"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ja-JP" dirty="0" smtClean="0"/>
              <a:t>評価基準１と評価基準２を満足に満たしたことから，提案システムによる自動生成は正常に行えることが確認できた．</a:t>
            </a:r>
            <a:endParaRPr lang="en-US" altLang="ja-JP" dirty="0" smtClean="0"/>
          </a:p>
          <a:p>
            <a:r>
              <a:rPr lang="ja-JP" altLang="ja-JP" dirty="0" smtClean="0"/>
              <a:t>評価基準３と評価基準５が高い割合で結果が現れていることから，提案システムは論理的思考力とコーディング力を養うための学習支援が行えることが確認できた．</a:t>
            </a:r>
            <a:endParaRPr lang="en-US" altLang="ja-JP" dirty="0" smtClean="0"/>
          </a:p>
          <a:p>
            <a:r>
              <a:rPr lang="ja-JP" altLang="ja-JP" dirty="0" smtClean="0"/>
              <a:t>評価基準４の結果から，出題される問題の種類の分散はある程度に抑えられていることが確認できた．</a:t>
            </a:r>
            <a:endParaRPr lang="en-US" altLang="ja-JP" dirty="0" smtClean="0"/>
          </a:p>
          <a:p>
            <a:r>
              <a:rPr lang="ja-JP" altLang="ja-JP" dirty="0" smtClean="0"/>
              <a:t>穴埋め問題の自動生成によって選択肢が不備なく生成されていること，生成された内容が学習のために利用できる内容であることから，提案システムの実現可能性を示した．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10</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pPr>
              <a:lnSpc>
                <a:spcPct val="100000"/>
              </a:lnSpc>
            </a:pPr>
            <a:r>
              <a:rPr lang="ja-JP" altLang="en-US" sz="3600" dirty="0">
                <a:latin typeface="ＭＳ Ｐゴシック" panose="020B0600070205080204" pitchFamily="50" charset="-128"/>
                <a:ea typeface="ＭＳ Ｐゴシック" panose="020B0600070205080204" pitchFamily="50" charset="-128"/>
              </a:rPr>
              <a:t>日本語環境ブロックプログラミング</a:t>
            </a:r>
            <a:r>
              <a:rPr lang="ja-JP" altLang="en-US" sz="3600" dirty="0" smtClean="0">
                <a:latin typeface="ＭＳ Ｐゴシック" panose="020B0600070205080204" pitchFamily="50" charset="-128"/>
                <a:ea typeface="ＭＳ Ｐゴシック" panose="020B0600070205080204" pitchFamily="50" charset="-128"/>
              </a:rPr>
              <a:t>と連携</a:t>
            </a:r>
            <a:r>
              <a:rPr lang="ja-JP" altLang="en-US" sz="3600" dirty="0">
                <a:latin typeface="ＭＳ Ｐゴシック" panose="020B0600070205080204" pitchFamily="50" charset="-128"/>
                <a:ea typeface="ＭＳ Ｐゴシック" panose="020B0600070205080204" pitchFamily="50" charset="-128"/>
              </a:rPr>
              <a:t>したソースコード</a:t>
            </a:r>
            <a:r>
              <a:rPr lang="ja-JP" altLang="en-US" sz="3600" dirty="0" smtClean="0">
                <a:latin typeface="ＭＳ Ｐゴシック" panose="020B0600070205080204" pitchFamily="50" charset="-128"/>
                <a:ea typeface="ＭＳ Ｐゴシック" panose="020B0600070205080204" pitchFamily="50" charset="-128"/>
              </a:rPr>
              <a:t>の</a:t>
            </a:r>
            <a:r>
              <a:rPr lang="en-US" altLang="ja-JP" sz="3600" dirty="0" smtClean="0">
                <a:latin typeface="ＭＳ Ｐゴシック" panose="020B0600070205080204" pitchFamily="50" charset="-128"/>
                <a:ea typeface="ＭＳ Ｐゴシック" panose="020B0600070205080204" pitchFamily="50" charset="-128"/>
              </a:rPr>
              <a:t/>
            </a:r>
            <a:br>
              <a:rPr lang="en-US" altLang="ja-JP" sz="3600" dirty="0" smtClean="0">
                <a:latin typeface="ＭＳ Ｐゴシック" panose="020B0600070205080204" pitchFamily="50" charset="-128"/>
                <a:ea typeface="ＭＳ Ｐゴシック" panose="020B0600070205080204" pitchFamily="50" charset="-128"/>
              </a:rPr>
            </a:br>
            <a:r>
              <a:rPr lang="ja-JP" altLang="en-US" sz="3600" dirty="0" smtClean="0">
                <a:latin typeface="ＭＳ Ｐゴシック" panose="020B0600070205080204" pitchFamily="50" charset="-128"/>
                <a:ea typeface="ＭＳ Ｐゴシック" panose="020B0600070205080204" pitchFamily="50" charset="-128"/>
              </a:rPr>
              <a:t>穴埋め</a:t>
            </a:r>
            <a:r>
              <a:rPr lang="ja-JP" altLang="en-US" sz="3600" dirty="0">
                <a:latin typeface="ＭＳ Ｐゴシック" panose="020B0600070205080204" pitchFamily="50" charset="-128"/>
                <a:ea typeface="ＭＳ Ｐゴシック" panose="020B0600070205080204" pitchFamily="50" charset="-128"/>
              </a:rPr>
              <a:t>選択問題生成システム</a:t>
            </a:r>
          </a:p>
        </p:txBody>
      </p:sp>
      <p:sp>
        <p:nvSpPr>
          <p:cNvPr id="3" name="サブタイトル 2"/>
          <p:cNvSpPr>
            <a:spLocks noGrp="1"/>
          </p:cNvSpPr>
          <p:nvPr>
            <p:ph type="subTitle" idx="1"/>
          </p:nvPr>
        </p:nvSpPr>
        <p:spPr>
          <a:xfrm>
            <a:off x="3163929" y="3849459"/>
            <a:ext cx="4135087" cy="931367"/>
          </a:xfrm>
        </p:spPr>
        <p:txBody>
          <a:bodyPr>
            <a:noAutofit/>
          </a:bodyPr>
          <a:lstStyle/>
          <a:p>
            <a:pPr algn="l"/>
            <a:r>
              <a:rPr lang="ja-JP" altLang="en-US" dirty="0" smtClean="0"/>
              <a:t>鷹野研究室</a:t>
            </a:r>
            <a:endParaRPr lang="en-US" altLang="ja-JP" dirty="0"/>
          </a:p>
          <a:p>
            <a:pPr algn="l"/>
            <a:r>
              <a:rPr kumimoji="1" lang="ja-JP" altLang="en-US" dirty="0" smtClean="0"/>
              <a:t>学籍番号：</a:t>
            </a:r>
            <a:r>
              <a:rPr kumimoji="1" lang="en-US" altLang="ja-JP" dirty="0" smtClean="0"/>
              <a:t>1821121</a:t>
            </a:r>
          </a:p>
          <a:p>
            <a:pPr algn="l"/>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2111339" y="88351"/>
            <a:ext cx="5810036" cy="646331"/>
          </a:xfrm>
          <a:prstGeom prst="rect">
            <a:avLst/>
          </a:prstGeom>
        </p:spPr>
        <p:txBody>
          <a:bodyPr wrap="square">
            <a:spAutoFit/>
          </a:bodyPr>
          <a:lstStyle/>
          <a:p>
            <a:r>
              <a:rPr kumimoji="1" lang="ja-JP" altLang="en-US" dirty="0"/>
              <a:t>２０２１年度　神奈川工科大学情報学部情報工学科　１月２５日卒業研究発表会</a:t>
            </a:r>
            <a:endParaRPr kumimoji="1" lang="en-US" altLang="ja-JP"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799" y="47034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602634" y="2690962"/>
            <a:ext cx="1569660" cy="369332"/>
          </a:xfrm>
          <a:prstGeom prst="rect">
            <a:avLst/>
          </a:prstGeom>
          <a:noFill/>
        </p:spPr>
        <p:txBody>
          <a:bodyPr wrap="none" rtlCol="0">
            <a:spAutoFit/>
          </a:bodyPr>
          <a:lstStyle/>
          <a:p>
            <a:r>
              <a:rPr lang="ja-JP" altLang="ja-JP" dirty="0"/>
              <a:t>全問題の結果</a:t>
            </a:r>
            <a:endParaRPr lang="ja-JP" altLang="en-US" dirty="0"/>
          </a:p>
        </p:txBody>
      </p:sp>
      <p:sp>
        <p:nvSpPr>
          <p:cNvPr id="18" name="正方形/長方形 17"/>
          <p:cNvSpPr/>
          <p:nvPr/>
        </p:nvSpPr>
        <p:spPr>
          <a:xfrm>
            <a:off x="5567663" y="270178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dirty="0"/>
          </a:p>
        </p:txBody>
      </p:sp>
      <p:sp>
        <p:nvSpPr>
          <p:cNvPr id="19" name="正方形/長方形 18"/>
          <p:cNvSpPr/>
          <p:nvPr/>
        </p:nvSpPr>
        <p:spPr>
          <a:xfrm>
            <a:off x="1561229" y="461977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dirty="0"/>
          </a:p>
        </p:txBody>
      </p:sp>
      <p:sp>
        <p:nvSpPr>
          <p:cNvPr id="20" name="正方形/長方形 19"/>
          <p:cNvSpPr/>
          <p:nvPr/>
        </p:nvSpPr>
        <p:spPr>
          <a:xfrm>
            <a:off x="5567663" y="4611607"/>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10</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24995651"/>
              </p:ext>
            </p:extLst>
          </p:nvPr>
        </p:nvGraphicFramePr>
        <p:xfrm>
          <a:off x="377799" y="3081291"/>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076600014"/>
              </p:ext>
            </p:extLst>
          </p:nvPr>
        </p:nvGraphicFramePr>
        <p:xfrm>
          <a:off x="4698465" y="3088062"/>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875635270"/>
              </p:ext>
            </p:extLst>
          </p:nvPr>
        </p:nvGraphicFramePr>
        <p:xfrm>
          <a:off x="377799" y="4999794"/>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00945710"/>
              </p:ext>
            </p:extLst>
          </p:nvPr>
        </p:nvGraphicFramePr>
        <p:xfrm>
          <a:off x="4666099" y="5014832"/>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1116482672"/>
              </p:ext>
            </p:extLst>
          </p:nvPr>
        </p:nvGraphicFramePr>
        <p:xfrm>
          <a:off x="4370311" y="314342"/>
          <a:ext cx="4591906" cy="1950720"/>
        </p:xfrm>
        <a:graphic>
          <a:graphicData uri="http://schemas.openxmlformats.org/drawingml/2006/table">
            <a:tbl>
              <a:tblPr firstRow="1" firstCol="1" bandRow="1"/>
              <a:tblGrid>
                <a:gridCol w="530732">
                  <a:extLst>
                    <a:ext uri="{9D8B030D-6E8A-4147-A177-3AD203B41FA5}">
                      <a16:colId xmlns:a16="http://schemas.microsoft.com/office/drawing/2014/main" val="693776343"/>
                    </a:ext>
                  </a:extLst>
                </a:gridCol>
                <a:gridCol w="4061174">
                  <a:extLst>
                    <a:ext uri="{9D8B030D-6E8A-4147-A177-3AD203B41FA5}">
                      <a16:colId xmlns:a16="http://schemas.microsoft.com/office/drawing/2014/main" val="610107544"/>
                    </a:ext>
                  </a:extLst>
                </a:gridCol>
              </a:tblGrid>
              <a:tr h="231776">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24479"/>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922755"/>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363145"/>
                  </a:ext>
                </a:extLst>
              </a:tr>
              <a:tr h="463552">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5215"/>
                  </a:ext>
                </a:extLst>
              </a:tr>
              <a:tr h="47364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特殊記号）</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8221"/>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299545"/>
                  </a:ext>
                </a:extLst>
              </a:tr>
            </a:tbl>
          </a:graphicData>
        </a:graphic>
      </p:graphicFrame>
      <p:sp>
        <p:nvSpPr>
          <p:cNvPr id="4" name="テキスト ボックス 3"/>
          <p:cNvSpPr txBox="1"/>
          <p:nvPr/>
        </p:nvSpPr>
        <p:spPr>
          <a:xfrm>
            <a:off x="513846" y="1469636"/>
            <a:ext cx="301032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dirty="0" smtClean="0"/>
              <a:t>問題生成システムが正しく動作している</a:t>
            </a:r>
            <a:endParaRPr kumimoji="1" lang="en-US" altLang="ja-JP" dirty="0" smtClean="0"/>
          </a:p>
          <a:p>
            <a:pPr marL="285750" indent="-285750">
              <a:buFont typeface="Arial" panose="020B0604020202020204" pitchFamily="34" charset="0"/>
              <a:buChar char="•"/>
            </a:pPr>
            <a:r>
              <a:rPr kumimoji="1" lang="ja-JP" altLang="en-US" dirty="0" smtClean="0"/>
              <a:t>選択肢生成は約８割が基準を超えた精度で生成</a:t>
            </a:r>
            <a:endParaRPr kumimoji="1" lang="ja-JP" altLang="en-US" dirty="0"/>
          </a:p>
        </p:txBody>
      </p:sp>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pPr algn="just"/>
            <a:endParaRPr lang="en-US" altLang="ja-JP" dirty="0"/>
          </a:p>
          <a:p>
            <a:r>
              <a:rPr lang="ja-JP" altLang="en-US" dirty="0" smtClean="0"/>
              <a:t>実験で，</a:t>
            </a:r>
            <a:r>
              <a:rPr lang="ja-JP" altLang="ja-JP" dirty="0" smtClean="0"/>
              <a:t>ブロックプログラミング</a:t>
            </a:r>
            <a:r>
              <a:rPr lang="ja-JP" altLang="ja-JP" dirty="0"/>
              <a:t>からコーディング学習のために適切に問題を生成可能であるかを難易度や出題基準の観点から評価することで提案システムの実現可能性を</a:t>
            </a:r>
            <a:r>
              <a:rPr lang="ja-JP" altLang="ja-JP" dirty="0" smtClean="0"/>
              <a:t>検証</a:t>
            </a:r>
            <a:r>
              <a:rPr lang="ja-JP" altLang="en-US" dirty="0" smtClean="0"/>
              <a:t>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lgn="just">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en-US" altLang="ja-JP" dirty="0" smtClean="0"/>
          </a:p>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lang="ja-JP" altLang="en-US" dirty="0"/>
          </a:p>
          <a:p>
            <a:pPr marL="385763" indent="-385763">
              <a:buFont typeface="+mj-ea"/>
              <a:buAutoNum type="circleNumDbPlain"/>
            </a:pP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プログラミング教育</a:t>
            </a:r>
            <a:r>
              <a:rPr lang="ja-JP" altLang="en-US" dirty="0" smtClean="0"/>
              <a:t>の</a:t>
            </a:r>
            <a:r>
              <a:rPr lang="ja-JP" altLang="ja-JP" dirty="0" smtClean="0"/>
              <a:t>必修</a:t>
            </a:r>
            <a:r>
              <a:rPr lang="ja-JP" altLang="en-US" dirty="0" smtClean="0"/>
              <a:t>化と</a:t>
            </a:r>
            <a:r>
              <a:rPr lang="ja-JP" altLang="en-US" dirty="0" smtClean="0"/>
              <a:t>なっている．</a:t>
            </a:r>
            <a:endParaRPr lang="en-US" altLang="ja-JP" dirty="0" smtClean="0"/>
          </a:p>
          <a:p>
            <a:pPr algn="just">
              <a:lnSpc>
                <a:spcPct val="100000"/>
              </a:lnSpc>
            </a:pPr>
            <a:r>
              <a:rPr lang="ja-JP" altLang="ja-JP" dirty="0" smtClean="0"/>
              <a:t>ブロックプログラミング</a:t>
            </a:r>
            <a:r>
              <a:rPr lang="ja-JP" altLang="ja-JP" dirty="0"/>
              <a:t>と呼ばれる，プログラミングの導入に利用されるシステムが存在</a:t>
            </a:r>
            <a:r>
              <a:rPr lang="ja-JP" altLang="ja-JP" dirty="0" smtClean="0"/>
              <a:t>する</a:t>
            </a:r>
            <a:r>
              <a:rPr lang="ja-JP" altLang="en-US" dirty="0" smtClean="0"/>
              <a:t>．</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pPr algn="just"/>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pPr algn="just">
              <a:lnSpc>
                <a:spcPct val="100000"/>
              </a:lnSpc>
            </a:pPr>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a:t>
            </a:r>
            <a:r>
              <a:rPr lang="ja-JP" altLang="ja-JP" dirty="0" smtClean="0"/>
              <a:t>に</a:t>
            </a:r>
            <a:r>
              <a:rPr lang="ja-JP" altLang="en-US" dirty="0" smtClean="0"/>
              <a:t>，</a:t>
            </a:r>
            <a:r>
              <a:rPr lang="ja-JP" altLang="ja-JP" dirty="0" smtClean="0"/>
              <a:t>適切</a:t>
            </a:r>
            <a:r>
              <a:rPr lang="ja-JP" altLang="ja-JP" dirty="0"/>
              <a:t>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a:t>
            </a:r>
            <a:r>
              <a:rPr lang="ja-JP" altLang="ja-JP" dirty="0" smtClean="0"/>
              <a:t>で</a:t>
            </a:r>
            <a:r>
              <a:rPr lang="ja-JP" altLang="en-US" dirty="0" smtClean="0"/>
              <a:t>，</a:t>
            </a:r>
            <a:r>
              <a:rPr lang="ja-JP" altLang="ja-JP" dirty="0" smtClean="0"/>
              <a:t>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10000"/>
          </a:bodyPr>
          <a:lstStyle/>
          <a:p>
            <a:pPr algn="just"/>
            <a:r>
              <a:rPr lang="ja-JP" altLang="en-US" dirty="0" smtClean="0"/>
              <a:t>論理的</a:t>
            </a:r>
            <a:r>
              <a:rPr lang="ja-JP" altLang="en-US" dirty="0"/>
              <a:t>思考に関する</a:t>
            </a:r>
            <a:r>
              <a:rPr lang="ja-JP" altLang="en-US" dirty="0" smtClean="0"/>
              <a:t>研究：</a:t>
            </a:r>
            <a:endParaRPr lang="en-US" altLang="ja-JP" dirty="0" smtClean="0"/>
          </a:p>
          <a:p>
            <a:pPr marL="0" indent="0">
              <a:lnSpc>
                <a:spcPct val="110000"/>
              </a:lnSpc>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en-US" altLang="ja-JP" dirty="0" smtClean="0"/>
              <a:t>], [2018 </a:t>
            </a:r>
            <a:r>
              <a:rPr lang="ja-JP" altLang="ja-JP" dirty="0" smtClean="0"/>
              <a:t>福坂</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単純に問題を生成する機能を作成する</a:t>
            </a:r>
            <a:r>
              <a:rPr lang="ja-JP" altLang="en-US" dirty="0" smtClean="0"/>
              <a:t>と，ワンパターン</a:t>
            </a:r>
            <a:r>
              <a:rPr lang="ja-JP" altLang="en-US" dirty="0"/>
              <a:t>な選択肢や単純な穴埋め問題</a:t>
            </a:r>
            <a:r>
              <a:rPr lang="ja-JP" altLang="en-US" dirty="0" smtClean="0"/>
              <a:t>になる．</a:t>
            </a:r>
            <a:endParaRPr lang="en-US" altLang="ja-JP" dirty="0"/>
          </a:p>
          <a:p>
            <a:pPr>
              <a:lnSpc>
                <a:spcPct val="100000"/>
              </a:lnSpc>
            </a:pPr>
            <a:r>
              <a:rPr lang="ja-JP" altLang="en-US" dirty="0"/>
              <a:t>選択肢を自動で生成すること</a:t>
            </a:r>
            <a:r>
              <a:rPr lang="ja-JP" altLang="en-US" dirty="0" smtClean="0"/>
              <a:t>で</a:t>
            </a:r>
            <a:r>
              <a:rPr lang="ja-JP" altLang="en-US" dirty="0"/>
              <a:t>，</a:t>
            </a:r>
            <a:r>
              <a:rPr lang="ja-JP" altLang="ja-JP" dirty="0" smtClean="0"/>
              <a:t>変化</a:t>
            </a:r>
            <a:r>
              <a:rPr lang="ja-JP" altLang="ja-JP" dirty="0"/>
              <a:t>に富んだ問題を生成</a:t>
            </a:r>
            <a:r>
              <a:rPr lang="ja-JP" altLang="ja-JP" dirty="0" smtClean="0"/>
              <a:t>できる</a:t>
            </a:r>
            <a:r>
              <a:rPr lang="ja-JP" altLang="en-US" dirty="0" smtClean="0"/>
              <a:t>．</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5</a:t>
            </a:fld>
            <a:endParaRPr kumimoji="1" lang="ja-JP" altLang="en-US"/>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lang="ja-JP" altLang="ja-JP" sz="2400" dirty="0" smtClean="0"/>
              <a:t>本研究</a:t>
            </a:r>
            <a:r>
              <a:rPr lang="ja-JP" altLang="ja-JP" sz="2400" dirty="0"/>
              <a:t>で</a:t>
            </a:r>
            <a:r>
              <a:rPr lang="ja-JP" altLang="ja-JP" sz="2400" dirty="0" smtClean="0"/>
              <a:t>は</a:t>
            </a:r>
            <a:r>
              <a:rPr lang="ja-JP" altLang="en-US" sz="2400" dirty="0" smtClean="0"/>
              <a:t>，</a:t>
            </a:r>
            <a:r>
              <a:rPr lang="ja-JP" altLang="ja-JP" sz="2400" dirty="0" smtClean="0"/>
              <a:t>ブロックプログラミング</a:t>
            </a:r>
            <a:r>
              <a:rPr lang="ja-JP" altLang="ja-JP" sz="2400" dirty="0"/>
              <a:t>と連携したソースコードの穴埋め問題生成システム</a:t>
            </a:r>
            <a:r>
              <a:rPr lang="ja-JP" altLang="ja-JP" sz="2400" dirty="0" smtClean="0"/>
              <a:t>を</a:t>
            </a:r>
            <a:r>
              <a:rPr lang="ja-JP" altLang="en-US" sz="2400" dirty="0"/>
              <a:t>提案</a:t>
            </a:r>
            <a:r>
              <a:rPr lang="ja-JP" altLang="ja-JP" sz="2400" dirty="0" smtClean="0"/>
              <a:t>する</a:t>
            </a:r>
            <a:r>
              <a:rPr lang="ja-JP" altLang="ja-JP" sz="2400" dirty="0"/>
              <a:t>．</a:t>
            </a:r>
          </a:p>
        </p:txBody>
      </p:sp>
      <p:pic>
        <p:nvPicPr>
          <p:cNvPr id="5" name="図 4"/>
          <p:cNvPicPr>
            <a:picLocks noChangeAspect="1"/>
          </p:cNvPicPr>
          <p:nvPr/>
        </p:nvPicPr>
        <p:blipFill>
          <a:blip r:embed="rId3"/>
          <a:stretch>
            <a:fillRect/>
          </a:stretch>
        </p:blipFill>
        <p:spPr>
          <a:xfrm>
            <a:off x="505920" y="2274329"/>
            <a:ext cx="8638080" cy="4523896"/>
          </a:xfrm>
          <a:prstGeom prst="rect">
            <a:avLst/>
          </a:prstGeom>
        </p:spPr>
      </p:pic>
      <p:pic>
        <p:nvPicPr>
          <p:cNvPr id="6" name="図 5"/>
          <p:cNvPicPr>
            <a:picLocks noChangeAspect="1"/>
          </p:cNvPicPr>
          <p:nvPr/>
        </p:nvPicPr>
        <p:blipFill>
          <a:blip r:embed="rId4"/>
          <a:stretch>
            <a:fillRect/>
          </a:stretch>
        </p:blipFill>
        <p:spPr>
          <a:xfrm>
            <a:off x="161841" y="1551124"/>
            <a:ext cx="4006921" cy="1446409"/>
          </a:xfrm>
          <a:prstGeom prst="rect">
            <a:avLst/>
          </a:prstGeom>
        </p:spPr>
      </p:pic>
      <p:sp>
        <p:nvSpPr>
          <p:cNvPr id="38" name="テキスト ボックス 37"/>
          <p:cNvSpPr txBox="1"/>
          <p:nvPr/>
        </p:nvSpPr>
        <p:spPr>
          <a:xfrm>
            <a:off x="8284532" y="5116531"/>
            <a:ext cx="697627" cy="400110"/>
          </a:xfrm>
          <a:prstGeom prst="rect">
            <a:avLst/>
          </a:prstGeom>
          <a:noFill/>
        </p:spPr>
        <p:txBody>
          <a:bodyPr wrap="none" rtlCol="0">
            <a:spAutoFit/>
          </a:bodyPr>
          <a:lstStyle/>
          <a:p>
            <a:r>
              <a:rPr kumimoji="1" lang="ja-JP" altLang="en-US" sz="2000" dirty="0" smtClean="0"/>
              <a:t>教師</a:t>
            </a:r>
            <a:endParaRPr kumimoji="1" lang="ja-JP" altLang="en-US" sz="2000" dirty="0"/>
          </a:p>
        </p:txBody>
      </p:sp>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ブロックプログラミング</a:t>
            </a:r>
            <a:r>
              <a:rPr lang="ja-JP" altLang="en-US" dirty="0" smtClean="0"/>
              <a:t>との連携</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049465"/>
            <a:ext cx="7886700" cy="4306886"/>
          </a:xfrm>
          <a:prstGeom prst="rect">
            <a:avLst/>
          </a:prstGeom>
          <a:noFill/>
          <a:ln>
            <a:noFill/>
          </a:ln>
        </p:spPr>
      </p:pic>
      <p:sp>
        <p:nvSpPr>
          <p:cNvPr id="3" name="テキスト ボックス 2"/>
          <p:cNvSpPr txBox="1"/>
          <p:nvPr/>
        </p:nvSpPr>
        <p:spPr>
          <a:xfrm>
            <a:off x="1140976" y="1594132"/>
            <a:ext cx="7444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Step1</a:t>
            </a:r>
            <a:endParaRPr kumimoji="1" lang="ja-JP" altLang="en-US" dirty="0"/>
          </a:p>
        </p:txBody>
      </p:sp>
      <p:sp>
        <p:nvSpPr>
          <p:cNvPr id="6" name="テキスト ボックス 5"/>
          <p:cNvSpPr txBox="1"/>
          <p:nvPr/>
        </p:nvSpPr>
        <p:spPr>
          <a:xfrm>
            <a:off x="4999529" y="2268418"/>
            <a:ext cx="778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a:t>
            </a:r>
            <a:r>
              <a:rPr kumimoji="1" lang="en-US" altLang="ja-JP" dirty="0"/>
              <a:t>2</a:t>
            </a:r>
            <a:endParaRPr kumimoji="1" lang="ja-JP" altLang="en-US" dirty="0"/>
          </a:p>
        </p:txBody>
      </p:sp>
      <p:sp>
        <p:nvSpPr>
          <p:cNvPr id="7" name="テキスト ボックス 6"/>
          <p:cNvSpPr txBox="1"/>
          <p:nvPr/>
        </p:nvSpPr>
        <p:spPr>
          <a:xfrm>
            <a:off x="2304880" y="5590248"/>
            <a:ext cx="7539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Step3</a:t>
            </a:r>
            <a:endParaRPr kumimoji="1" lang="ja-JP" altLang="en-US" dirty="0"/>
          </a:p>
        </p:txBody>
      </p:sp>
      <p:sp>
        <p:nvSpPr>
          <p:cNvPr id="8" name="テキスト ボックス 7"/>
          <p:cNvSpPr txBox="1"/>
          <p:nvPr/>
        </p:nvSpPr>
        <p:spPr>
          <a:xfrm>
            <a:off x="6068857" y="5027154"/>
            <a:ext cx="778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Step4</a:t>
            </a:r>
          </a:p>
        </p:txBody>
      </p:sp>
      <p:sp>
        <p:nvSpPr>
          <p:cNvPr id="9" name="テキスト ボックス 8"/>
          <p:cNvSpPr txBox="1"/>
          <p:nvPr/>
        </p:nvSpPr>
        <p:spPr>
          <a:xfrm>
            <a:off x="4999529" y="2996526"/>
            <a:ext cx="778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Step5</a:t>
            </a:r>
            <a:endParaRPr kumimoji="1" lang="ja-JP" altLang="en-US" dirty="0"/>
          </a:p>
        </p:txBody>
      </p:sp>
      <p:sp>
        <p:nvSpPr>
          <p:cNvPr id="10" name="正方形/長方形 9"/>
          <p:cNvSpPr/>
          <p:nvPr/>
        </p:nvSpPr>
        <p:spPr>
          <a:xfrm>
            <a:off x="487319" y="5000394"/>
            <a:ext cx="8169361"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b="1" dirty="0"/>
              <a:t>ブロックプログラミングを組み合わせることで，論理的思考力を鍛える．</a:t>
            </a:r>
            <a:endParaRPr lang="en-US" altLang="ja-JP" sz="2800" b="1" dirty="0"/>
          </a:p>
        </p:txBody>
      </p:sp>
    </p:spTree>
    <p:extLst>
      <p:ext uri="{BB962C8B-B14F-4D97-AF65-F5344CB8AC3E}">
        <p14:creationId xmlns:p14="http://schemas.microsoft.com/office/powerpoint/2010/main" val="4006035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46430" y="4275649"/>
            <a:ext cx="3655089" cy="1447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660714" y="4275649"/>
            <a:ext cx="3798272" cy="1447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選択肢生成方法</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363933158"/>
              </p:ext>
            </p:extLst>
          </p:nvPr>
        </p:nvGraphicFramePr>
        <p:xfrm>
          <a:off x="1816630" y="1955316"/>
          <a:ext cx="5483860" cy="1097280"/>
        </p:xfrm>
        <a:graphic>
          <a:graphicData uri="http://schemas.openxmlformats.org/drawingml/2006/table">
            <a:tbl>
              <a:tblPr firstRow="1" firstCol="1" bandRow="1"/>
              <a:tblGrid>
                <a:gridCol w="2741930">
                  <a:extLst>
                    <a:ext uri="{9D8B030D-6E8A-4147-A177-3AD203B41FA5}">
                      <a16:colId xmlns:a16="http://schemas.microsoft.com/office/drawing/2014/main" val="852515768"/>
                    </a:ext>
                  </a:extLst>
                </a:gridCol>
                <a:gridCol w="2741930">
                  <a:extLst>
                    <a:ext uri="{9D8B030D-6E8A-4147-A177-3AD203B41FA5}">
                      <a16:colId xmlns:a16="http://schemas.microsoft.com/office/drawing/2014/main" val="2046067211"/>
                    </a:ext>
                  </a:extLst>
                </a:gridCol>
              </a:tblGrid>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32297"/>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２</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624758"/>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３</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542225"/>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４</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470273453"/>
              </p:ext>
            </p:extLst>
          </p:nvPr>
        </p:nvGraphicFramePr>
        <p:xfrm>
          <a:off x="1095875" y="4501051"/>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466998378"/>
              </p:ext>
            </p:extLst>
          </p:nvPr>
        </p:nvGraphicFramePr>
        <p:xfrm>
          <a:off x="4752898" y="4497494"/>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673388" y="1494803"/>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634063" y="3816383"/>
            <a:ext cx="1851789"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21" name="正方形/長方形 20"/>
          <p:cNvSpPr/>
          <p:nvPr/>
        </p:nvSpPr>
        <p:spPr>
          <a:xfrm>
            <a:off x="5383102" y="3829240"/>
            <a:ext cx="2082621"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3" name="正方形/長方形 2"/>
          <p:cNvSpPr/>
          <p:nvPr/>
        </p:nvSpPr>
        <p:spPr>
          <a:xfrm>
            <a:off x="3212491" y="3400239"/>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
        <p:nvSpPr>
          <p:cNvPr id="5" name="正方形/長方形 4"/>
          <p:cNvSpPr/>
          <p:nvPr/>
        </p:nvSpPr>
        <p:spPr>
          <a:xfrm>
            <a:off x="917723" y="4824850"/>
            <a:ext cx="4572000" cy="646331"/>
          </a:xfrm>
          <a:prstGeom prst="rect">
            <a:avLst/>
          </a:prstGeom>
        </p:spPr>
        <p:txBody>
          <a:bodyPr>
            <a:spAutoFit/>
          </a:bodyPr>
          <a:lstStyle/>
          <a:p>
            <a:r>
              <a:rPr kumimoji="1" lang="ja-JP" altLang="en-US" dirty="0"/>
              <a:t>構文の理解が浅い学習者</a:t>
            </a:r>
            <a:r>
              <a:rPr kumimoji="1" lang="ja-JP" altLang="en-US" dirty="0" smtClean="0"/>
              <a:t>が</a:t>
            </a:r>
            <a:endParaRPr kumimoji="1" lang="en-US" altLang="ja-JP" dirty="0" smtClean="0"/>
          </a:p>
          <a:p>
            <a:r>
              <a:rPr kumimoji="1" lang="ja-JP" altLang="en-US" dirty="0" smtClean="0"/>
              <a:t>理解</a:t>
            </a:r>
            <a:r>
              <a:rPr kumimoji="1" lang="ja-JP" altLang="en-US" dirty="0"/>
              <a:t>を深めるために利用できる</a:t>
            </a:r>
            <a:endParaRPr lang="ja-JP" altLang="en-US" dirty="0"/>
          </a:p>
        </p:txBody>
      </p:sp>
      <p:sp>
        <p:nvSpPr>
          <p:cNvPr id="6" name="正方形/長方形 5"/>
          <p:cNvSpPr/>
          <p:nvPr/>
        </p:nvSpPr>
        <p:spPr>
          <a:xfrm>
            <a:off x="4646430" y="4820418"/>
            <a:ext cx="4572000" cy="646331"/>
          </a:xfrm>
          <a:prstGeom prst="rect">
            <a:avLst/>
          </a:prstGeom>
        </p:spPr>
        <p:txBody>
          <a:bodyPr>
            <a:spAutoFit/>
          </a:bodyPr>
          <a:lstStyle/>
          <a:p>
            <a:r>
              <a:rPr kumimoji="1" lang="ja-JP" altLang="en-US" dirty="0"/>
              <a:t>構文だけでなく、前後を理解</a:t>
            </a:r>
            <a:r>
              <a:rPr kumimoji="1" lang="ja-JP" altLang="en-US" dirty="0" smtClean="0"/>
              <a:t>して</a:t>
            </a:r>
            <a:endParaRPr kumimoji="1" lang="en-US" altLang="ja-JP" dirty="0" smtClean="0"/>
          </a:p>
          <a:p>
            <a:r>
              <a:rPr kumimoji="1" lang="ja-JP" altLang="en-US" dirty="0" smtClean="0"/>
              <a:t>解答</a:t>
            </a:r>
            <a:r>
              <a:rPr kumimoji="1" lang="ja-JP" altLang="en-US" dirty="0"/>
              <a:t>を選ぶ必要がある</a:t>
            </a:r>
            <a:endParaRPr kumimoji="1" lang="en-US" altLang="ja-JP" dirty="0"/>
          </a:p>
        </p:txBody>
      </p:sp>
    </p:spTree>
    <p:extLst>
      <p:ext uri="{BB962C8B-B14F-4D97-AF65-F5344CB8AC3E}">
        <p14:creationId xmlns:p14="http://schemas.microsoft.com/office/powerpoint/2010/main" val="393461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pPr algn="just">
              <a:lnSpc>
                <a:spcPct val="100000"/>
              </a:lnSpc>
            </a:pPr>
            <a:r>
              <a:rPr lang="ja-JP" altLang="ja-JP" dirty="0"/>
              <a:t>本システムの問題自動生成機能によって生成される穴埋め選択問題は学習のために適切に問題を生成することができているのか，複数の問題ファイルと難易度における実際の出題内容</a:t>
            </a:r>
            <a:r>
              <a:rPr lang="ja-JP" altLang="ja-JP" dirty="0" smtClean="0"/>
              <a:t>を</a:t>
            </a:r>
            <a:r>
              <a:rPr lang="ja-JP" altLang="en-US" dirty="0"/>
              <a:t>以下</a:t>
            </a:r>
            <a:r>
              <a:rPr lang="ja-JP" altLang="ja-JP" dirty="0" smtClean="0"/>
              <a:t>の</a:t>
            </a:r>
            <a:r>
              <a:rPr lang="ja-JP" altLang="ja-JP" dirty="0"/>
              <a:t>判断基準ごとに評価する．</a:t>
            </a:r>
          </a:p>
        </p:txBody>
      </p:sp>
      <p:graphicFrame>
        <p:nvGraphicFramePr>
          <p:cNvPr id="5" name="表 4"/>
          <p:cNvGraphicFramePr>
            <a:graphicFrameLocks noGrp="1"/>
          </p:cNvGraphicFramePr>
          <p:nvPr>
            <p:extLst>
              <p:ext uri="{D42A27DB-BD31-4B8C-83A1-F6EECF244321}">
                <p14:modId xmlns:p14="http://schemas.microsoft.com/office/powerpoint/2010/main" val="592379453"/>
              </p:ext>
            </p:extLst>
          </p:nvPr>
        </p:nvGraphicFramePr>
        <p:xfrm>
          <a:off x="1262359" y="3929243"/>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r>
                        <a:rPr lang="ja-JP" altLang="en-US"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8478</TotalTime>
  <Words>1798</Words>
  <Application>Microsoft Office PowerPoint</Application>
  <PresentationFormat>画面に合わせる (4:3)</PresentationFormat>
  <Paragraphs>246</Paragraphs>
  <Slides>13</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ＭＳ Ｐゴシック</vt: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提案システム</vt:lpstr>
      <vt:lpstr>ブロックプログラミングとの連携</vt:lpstr>
      <vt:lpstr>選択肢生成方法</vt:lpstr>
      <vt:lpstr>実験</vt:lpstr>
      <vt:lpstr>実験結果</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89</cp:revision>
  <dcterms:created xsi:type="dcterms:W3CDTF">2021-12-19T23:47:53Z</dcterms:created>
  <dcterms:modified xsi:type="dcterms:W3CDTF">2022-01-21T04:31:25Z</dcterms:modified>
</cp:coreProperties>
</file>