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83" r:id="rId4"/>
    <p:sldId id="284" r:id="rId5"/>
    <p:sldId id="258" r:id="rId6"/>
    <p:sldId id="286" r:id="rId7"/>
    <p:sldId id="291" r:id="rId8"/>
    <p:sldId id="292" r:id="rId9"/>
    <p:sldId id="267" r:id="rId10"/>
    <p:sldId id="287" r:id="rId11"/>
    <p:sldId id="288" r:id="rId12"/>
    <p:sldId id="289" r:id="rId13"/>
    <p:sldId id="290" r:id="rId14"/>
    <p:sldId id="277" r:id="rId15"/>
    <p:sldId id="27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78709" autoAdjust="0"/>
  </p:normalViewPr>
  <p:slideViewPr>
    <p:cSldViewPr snapToGrid="0">
      <p:cViewPr varScale="1">
        <p:scale>
          <a:sx n="62" d="100"/>
          <a:sy n="62" d="100"/>
        </p:scale>
        <p:origin x="13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8B41-A965-44F6-A054-64E872A50930}" type="datetimeFigureOut">
              <a:rPr kumimoji="1" lang="ja-JP" altLang="en-US" smtClean="0"/>
              <a:t>2022/1/17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76DF2-3CDE-4C1E-88A3-A0AA4B439AA4}" type="slidenum">
              <a:rPr kumimoji="1" lang="ja-JP" altLang="en-US" smtClean="0"/>
              <a:t>‹#›</a:t>
            </a:fld>
            <a:endParaRPr kumimoji="1" lang="ja-JP" altLang="en-US"/>
          </a:p>
        </p:txBody>
      </p:sp>
    </p:spTree>
    <p:extLst>
      <p:ext uri="{BB962C8B-B14F-4D97-AF65-F5344CB8AC3E}">
        <p14:creationId xmlns:p14="http://schemas.microsoft.com/office/powerpoint/2010/main" val="35759484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２０２１年度　神奈川工科大学情報学部情報工学科</a:t>
            </a:r>
            <a:r>
              <a:rPr kumimoji="1" lang="ja-JP" altLang="en-US" dirty="0"/>
              <a:t>　</a:t>
            </a:r>
            <a:r>
              <a:rPr kumimoji="1" lang="ja-JP" altLang="en-US" dirty="0" smtClean="0"/>
              <a:t>１月２５日卒業研究発表会</a:t>
            </a:r>
            <a:endParaRPr kumimoji="1" lang="en-US" altLang="ja-JP" dirty="0" smtClean="0"/>
          </a:p>
          <a:p>
            <a:endParaRPr kumimoji="1" lang="en-US" altLang="ja-JP" dirty="0" smtClean="0"/>
          </a:p>
          <a:p>
            <a:r>
              <a:rPr lang="ja-JP" altLang="en-US" sz="1200" dirty="0" smtClean="0"/>
              <a:t>日本語環境ブロックプログラミングと連携したソースコードの穴埋め選択問題生成システム</a:t>
            </a:r>
            <a:endParaRPr lang="en-US" altLang="ja-JP" sz="1200" dirty="0" smtClean="0"/>
          </a:p>
          <a:p>
            <a:endParaRPr kumimoji="1" lang="en-US" altLang="ja-JP" dirty="0" smtClean="0"/>
          </a:p>
          <a:p>
            <a:r>
              <a:rPr kumimoji="1" lang="ja-JP" altLang="en-US" dirty="0" smtClean="0"/>
              <a:t>鷹野研究室</a:t>
            </a:r>
            <a:endParaRPr kumimoji="1" lang="en-US" altLang="ja-JP" dirty="0" smtClean="0"/>
          </a:p>
          <a:p>
            <a:r>
              <a:rPr kumimoji="1" lang="ja-JP" altLang="en-US" dirty="0" smtClean="0"/>
              <a:t>学籍番号：１８２１１２１</a:t>
            </a:r>
            <a:endParaRPr kumimoji="1" lang="en-US" altLang="ja-JP" dirty="0" smtClean="0"/>
          </a:p>
          <a:p>
            <a:r>
              <a:rPr kumimoji="1" lang="ja-JP" altLang="en-US" dirty="0" smtClean="0"/>
              <a:t>氏名：島岡慎也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a:t>
            </a:fld>
            <a:endParaRPr kumimoji="1" lang="ja-JP" altLang="en-US"/>
          </a:p>
        </p:txBody>
      </p:sp>
    </p:spTree>
    <p:extLst>
      <p:ext uri="{BB962C8B-B14F-4D97-AF65-F5344CB8AC3E}">
        <p14:creationId xmlns:p14="http://schemas.microsoft.com/office/powerpoint/2010/main" val="3339199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２０２０年度よりプログラミング教育の必修化が全面実施される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プログラミングを学習する導入としてブロックプログラミングと呼ばれるシステムを利用されることがある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しかし、実際にシステム開発の現場ではプログラミング言語を用いたコーディングが必要とされる</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ブロックプログラミングによって論理的思考力を鍛えると共に、コーディング力の養成にも円滑に移行できる教育支援を考えていく必要がある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2</a:t>
            </a:fld>
            <a:endParaRPr kumimoji="1" lang="ja-JP" altLang="en-US"/>
          </a:p>
        </p:txBody>
      </p:sp>
    </p:spTree>
    <p:extLst>
      <p:ext uri="{BB962C8B-B14F-4D97-AF65-F5344CB8AC3E}">
        <p14:creationId xmlns:p14="http://schemas.microsoft.com/office/powerpoint/2010/main" val="39525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smtClean="0"/>
              <a:t>論理的思考に関する教育では、論理的思考とはどのようなことか、定義について</a:t>
            </a:r>
            <a:endParaRPr kumimoji="1" lang="en-US" altLang="ja-JP" dirty="0" smtClean="0"/>
          </a:p>
          <a:p>
            <a:endParaRPr kumimoji="1" lang="en-US" altLang="ja-JP" dirty="0" smtClean="0"/>
          </a:p>
          <a:p>
            <a:r>
              <a:rPr kumimoji="1" lang="ja-JP" altLang="en-US" dirty="0" smtClean="0"/>
              <a:t>アルゴリズム的思考とは、論理的思考の中でも狭義のプログラミング教育に関する思考について</a:t>
            </a:r>
            <a:endParaRPr kumimoji="1" lang="en-US" altLang="ja-JP" dirty="0" smtClean="0"/>
          </a:p>
          <a:p>
            <a:endParaRPr kumimoji="1" lang="en-US" altLang="ja-JP" dirty="0" smtClean="0"/>
          </a:p>
          <a:p>
            <a:r>
              <a:rPr kumimoji="1" lang="ja-JP" altLang="en-US" dirty="0" smtClean="0"/>
              <a:t>問題自動生成システムについて、問題を自動生成する方法論や出題方法など</a:t>
            </a:r>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4</a:t>
            </a:fld>
            <a:endParaRPr kumimoji="1" lang="ja-JP" altLang="en-US"/>
          </a:p>
        </p:txBody>
      </p:sp>
    </p:spTree>
    <p:extLst>
      <p:ext uri="{BB962C8B-B14F-4D97-AF65-F5344CB8AC3E}">
        <p14:creationId xmlns:p14="http://schemas.microsoft.com/office/powerpoint/2010/main" val="9594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5</a:t>
            </a:fld>
            <a:endParaRPr kumimoji="1" lang="ja-JP" altLang="en-US"/>
          </a:p>
        </p:txBody>
      </p:sp>
    </p:spTree>
    <p:extLst>
      <p:ext uri="{BB962C8B-B14F-4D97-AF65-F5344CB8AC3E}">
        <p14:creationId xmlns:p14="http://schemas.microsoft.com/office/powerpoint/2010/main" val="2445859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en-US" altLang="ja-JP" dirty="0" smtClean="0"/>
              <a:t>Step-1:</a:t>
            </a:r>
            <a:r>
              <a:rPr lang="ja-JP" altLang="ja-JP" dirty="0" smtClean="0"/>
              <a:t>教師は問題ファイルを作成する． </a:t>
            </a:r>
          </a:p>
          <a:p>
            <a:r>
              <a:rPr lang="en-US" altLang="ja-JP" dirty="0" smtClean="0"/>
              <a:t>Step-2:XML</a:t>
            </a:r>
            <a:r>
              <a:rPr lang="ja-JP" altLang="ja-JP" dirty="0" smtClean="0"/>
              <a:t>状態のコードからプログラミング言語のコードを生成する．</a:t>
            </a:r>
          </a:p>
          <a:p>
            <a:r>
              <a:rPr lang="en-US" altLang="ja-JP" dirty="0" smtClean="0"/>
              <a:t>Step-3:</a:t>
            </a:r>
            <a:r>
              <a:rPr lang="ja-JP" altLang="ja-JP" dirty="0" smtClean="0"/>
              <a:t>難易度によって選択問題に利用されるキーワード，問題数を選択する．</a:t>
            </a:r>
          </a:p>
          <a:p>
            <a:r>
              <a:rPr lang="en-US" altLang="ja-JP" dirty="0" smtClean="0"/>
              <a:t>Step-4:</a:t>
            </a:r>
            <a:r>
              <a:rPr lang="ja-JP" altLang="ja-JP" dirty="0" smtClean="0"/>
              <a:t>問題文，選択問題を学習者に出題する．</a:t>
            </a:r>
          </a:p>
          <a:p>
            <a:r>
              <a:rPr lang="en-US" altLang="ja-JP" dirty="0" smtClean="0"/>
              <a:t>Step-5:</a:t>
            </a:r>
            <a:r>
              <a:rPr lang="ja-JP" altLang="ja-JP" dirty="0" smtClean="0"/>
              <a:t>学習者は解答を行う．</a:t>
            </a:r>
          </a:p>
          <a:p>
            <a:r>
              <a:rPr lang="en-US" altLang="ja-JP" dirty="0" smtClean="0"/>
              <a:t>Step-6:</a:t>
            </a:r>
            <a:r>
              <a:rPr lang="ja-JP" altLang="ja-JP" dirty="0" smtClean="0"/>
              <a:t>誤答の解説を行う．</a:t>
            </a:r>
          </a:p>
          <a:p>
            <a:r>
              <a:rPr lang="en-US" altLang="ja-JP" dirty="0" smtClean="0"/>
              <a:t>Step-7: Step-2</a:t>
            </a:r>
            <a:r>
              <a:rPr lang="ja-JP" altLang="ja-JP" dirty="0" smtClean="0"/>
              <a:t>に戻る．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dirty="0"/>
          </a:p>
        </p:txBody>
      </p:sp>
    </p:spTree>
    <p:extLst>
      <p:ext uri="{BB962C8B-B14F-4D97-AF65-F5344CB8AC3E}">
        <p14:creationId xmlns:p14="http://schemas.microsoft.com/office/powerpoint/2010/main" val="120639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同じ</a:t>
            </a:r>
            <a:r>
              <a:rPr lang="ja-JP" altLang="ja-JP" dirty="0" smtClean="0"/>
              <a:t>カテゴリーとは，繰り返し命令カテゴリーで</a:t>
            </a:r>
            <a:r>
              <a:rPr lang="en-US" altLang="ja-JP" dirty="0" smtClean="0"/>
              <a:t>[for, while, do]</a:t>
            </a:r>
            <a:r>
              <a:rPr lang="ja-JP" altLang="ja-JP" dirty="0" smtClean="0"/>
              <a:t>など同じようなタイミングで利用されるキーワードのこと</a:t>
            </a:r>
          </a:p>
          <a:p>
            <a:r>
              <a:rPr lang="ja-JP" altLang="ja-JP" dirty="0" smtClean="0"/>
              <a:t>異なるカテゴリーとは，本システムで利用可能な予約語と四則演算と不等号のすべてのことで，同一でないキーワードであればすべてが選択肢として利用される．</a:t>
            </a:r>
          </a:p>
          <a:p>
            <a:endParaRPr kumimoji="1" lang="en-US" altLang="ja-JP" dirty="0" smtClean="0"/>
          </a:p>
          <a:p>
            <a:r>
              <a:rPr kumimoji="1" lang="ja-JP" altLang="en-US" dirty="0" smtClean="0"/>
              <a:t>同じグループから選択肢を決定することで，構文の理解が浅い学習者が理解を深めるために利用できる</a:t>
            </a:r>
            <a:endParaRPr kumimoji="1" lang="en-US" altLang="ja-JP" dirty="0" smtClean="0"/>
          </a:p>
          <a:p>
            <a:r>
              <a:rPr kumimoji="1" lang="ja-JP" altLang="en-US" dirty="0" smtClean="0"/>
              <a:t>異なるグループから選択肢を決定することで，構文だけでなく、前後を理解して解答を選ぶ必要がある</a:t>
            </a:r>
            <a:endParaRPr kumimoji="1" lang="en-US" altLang="ja-JP" dirty="0" smtClean="0"/>
          </a:p>
          <a:p>
            <a:r>
              <a:rPr kumimoji="1" lang="ja-JP" altLang="en-US" dirty="0" smtClean="0"/>
              <a:t>この選択肢の決定方法と出題する穴あき個所の個数で学習者にあわせた難易度の調整を行う</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7</a:t>
            </a:fld>
            <a:endParaRPr kumimoji="1" lang="ja-JP" altLang="en-US"/>
          </a:p>
        </p:txBody>
      </p:sp>
    </p:spTree>
    <p:extLst>
      <p:ext uri="{BB962C8B-B14F-4D97-AF65-F5344CB8AC3E}">
        <p14:creationId xmlns:p14="http://schemas.microsoft.com/office/powerpoint/2010/main" val="3443017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学習者は，</a:t>
            </a:r>
            <a:r>
              <a:rPr lang="en-US" altLang="ja-JP" dirty="0" smtClean="0"/>
              <a:t>UI</a:t>
            </a:r>
            <a:r>
              <a:rPr lang="ja-JP" altLang="ja-JP" dirty="0" smtClean="0"/>
              <a:t>図に示される</a:t>
            </a:r>
            <a:r>
              <a:rPr lang="en-US" altLang="ja-JP" dirty="0" smtClean="0"/>
              <a:t>UI</a:t>
            </a:r>
            <a:r>
              <a:rPr lang="ja-JP" altLang="ja-JP" dirty="0" smtClean="0"/>
              <a:t>の提案システムに従って，以下のステップによって学習を行う．</a:t>
            </a:r>
          </a:p>
          <a:p>
            <a:endParaRPr lang="ja-JP" altLang="ja-JP" dirty="0" smtClean="0"/>
          </a:p>
          <a:p>
            <a:r>
              <a:rPr lang="en-US" altLang="ja-JP" dirty="0" smtClean="0"/>
              <a:t>Step-1:</a:t>
            </a:r>
            <a:r>
              <a:rPr lang="ja-JP" altLang="ja-JP" dirty="0" smtClean="0"/>
              <a:t>問題ファイルを選択する．</a:t>
            </a:r>
          </a:p>
          <a:p>
            <a:r>
              <a:rPr lang="en-US" altLang="ja-JP" dirty="0" smtClean="0"/>
              <a:t>Step-2:</a:t>
            </a:r>
            <a:r>
              <a:rPr lang="ja-JP" altLang="ja-JP" dirty="0" smtClean="0"/>
              <a:t>問題文を確認する．</a:t>
            </a:r>
          </a:p>
          <a:p>
            <a:r>
              <a:rPr lang="en-US" altLang="ja-JP" dirty="0" smtClean="0"/>
              <a:t>Step-3:</a:t>
            </a:r>
            <a:r>
              <a:rPr lang="ja-JP" altLang="ja-JP" dirty="0" smtClean="0"/>
              <a:t>ブロックプログラミングで論理的思考力を養う</a:t>
            </a:r>
          </a:p>
          <a:p>
            <a:r>
              <a:rPr lang="en-US" altLang="ja-JP" dirty="0" smtClean="0"/>
              <a:t>Step-4:</a:t>
            </a:r>
            <a:r>
              <a:rPr lang="ja-JP" altLang="ja-JP" dirty="0" smtClean="0"/>
              <a:t>コーディング力を養うために，生成された穴埋め選択問題を解答する．</a:t>
            </a:r>
          </a:p>
          <a:p>
            <a:r>
              <a:rPr lang="en-US" altLang="ja-JP" dirty="0" smtClean="0"/>
              <a:t>Step-5:</a:t>
            </a:r>
            <a:r>
              <a:rPr lang="ja-JP" altLang="ja-JP" dirty="0" smtClean="0"/>
              <a:t>選択した解答からソースコードの実行結果を確認する． </a:t>
            </a:r>
          </a:p>
          <a:p>
            <a:r>
              <a:rPr lang="en-US" altLang="ja-JP" dirty="0" smtClean="0"/>
              <a:t>Step-6:</a:t>
            </a:r>
            <a:r>
              <a:rPr lang="ja-JP" altLang="ja-JP" dirty="0" smtClean="0"/>
              <a:t>採点を行う．</a:t>
            </a:r>
          </a:p>
          <a:p>
            <a:r>
              <a:rPr lang="en-US" altLang="ja-JP" dirty="0" smtClean="0"/>
              <a:t>Step-6:</a:t>
            </a:r>
            <a:r>
              <a:rPr lang="ja-JP" altLang="ja-JP" dirty="0" smtClean="0"/>
              <a:t>繰り返し問題を解く場合は，難易度ごとの自動生成をもう一度行い，</a:t>
            </a:r>
            <a:r>
              <a:rPr lang="en-US" altLang="ja-JP" dirty="0" smtClean="0"/>
              <a:t>Step-2</a:t>
            </a:r>
            <a:r>
              <a:rPr lang="ja-JP" altLang="ja-JP" dirty="0" smtClean="0"/>
              <a:t>に戻る．</a:t>
            </a:r>
          </a:p>
          <a:p>
            <a:r>
              <a:rPr lang="en-US" altLang="ja-JP" dirty="0" smtClean="0"/>
              <a:t>Step-7:</a:t>
            </a:r>
            <a:r>
              <a:rPr lang="ja-JP" altLang="ja-JP" dirty="0" smtClean="0"/>
              <a:t>正答率が上昇した場合には，</a:t>
            </a:r>
            <a:r>
              <a:rPr lang="en-US" altLang="ja-JP" dirty="0" smtClean="0"/>
              <a:t>Step-1:</a:t>
            </a:r>
            <a:r>
              <a:rPr lang="ja-JP" altLang="ja-JP" dirty="0" smtClean="0"/>
              <a:t>に戻る．</a:t>
            </a:r>
          </a:p>
          <a:p>
            <a:pPr lvl="1"/>
            <a:r>
              <a:rPr lang="en-US" altLang="ja-JP" b="1" dirty="0" smtClean="0"/>
              <a:t/>
            </a:r>
            <a:br>
              <a:rPr lang="en-US" altLang="ja-JP" b="1" dirty="0" smtClean="0"/>
            </a:br>
            <a:r>
              <a:rPr lang="en-US" altLang="ja-JP" b="1" dirty="0" smtClean="0"/>
              <a:t> </a:t>
            </a:r>
            <a:endParaRPr lang="ja-JP"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8</a:t>
            </a:fld>
            <a:endParaRPr kumimoji="1" lang="ja-JP" altLang="en-US"/>
          </a:p>
        </p:txBody>
      </p:sp>
    </p:spTree>
    <p:extLst>
      <p:ext uri="{BB962C8B-B14F-4D97-AF65-F5344CB8AC3E}">
        <p14:creationId xmlns:p14="http://schemas.microsoft.com/office/powerpoint/2010/main" val="62180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rtl="0" eaLnBrk="1" fontAlgn="t" latinLnBrk="0" hangingPunct="1"/>
            <a:r>
              <a:rPr kumimoji="1" lang="ja-JP" altLang="ja-JP" sz="1200" b="0" i="0" u="none" strike="noStrike" kern="1200" dirty="0" smtClean="0">
                <a:solidFill>
                  <a:schemeClr val="tx1"/>
                </a:solidFill>
                <a:effectLst/>
                <a:latin typeface="+mn-lt"/>
                <a:ea typeface="+mn-ea"/>
                <a:cs typeface="+mn-cs"/>
              </a:rPr>
              <a:t>１</a:t>
            </a:r>
            <a:r>
              <a:rPr kumimoji="1" lang="en-US" altLang="ja-JP" sz="1200" b="0" i="0" u="none" strike="noStrike" kern="1200" dirty="0" smtClean="0">
                <a:solidFill>
                  <a:schemeClr val="tx1"/>
                </a:solidFill>
                <a:effectLst/>
                <a:latin typeface="+mn-lt"/>
                <a:ea typeface="+mn-ea"/>
                <a:cs typeface="+mn-cs"/>
              </a:rPr>
              <a:t>:</a:t>
            </a:r>
            <a:r>
              <a:rPr kumimoji="1" lang="ja-JP" altLang="ja-JP" sz="1200" b="0" i="0" u="none" strike="noStrike" kern="1200" dirty="0" smtClean="0">
                <a:solidFill>
                  <a:schemeClr val="tx1"/>
                </a:solidFill>
                <a:effectLst/>
                <a:latin typeface="+mn-lt"/>
                <a:ea typeface="+mn-ea"/>
                <a:cs typeface="+mn-cs"/>
              </a:rPr>
              <a:t>正解となる解答が選択肢に入っている．</a:t>
            </a:r>
          </a:p>
          <a:p>
            <a:pPr rtl="0" eaLnBrk="1" fontAlgn="t" latinLnBrk="0" hangingPunct="1"/>
            <a:r>
              <a:rPr kumimoji="1" lang="ja-JP" altLang="ja-JP" sz="1200" b="0" i="0" u="none" strike="noStrike" kern="1200" dirty="0" smtClean="0">
                <a:solidFill>
                  <a:schemeClr val="tx1"/>
                </a:solidFill>
                <a:effectLst/>
                <a:latin typeface="+mn-lt"/>
                <a:ea typeface="+mn-ea"/>
                <a:cs typeface="+mn-cs"/>
              </a:rPr>
              <a:t>２</a:t>
            </a:r>
            <a:r>
              <a:rPr kumimoji="1" lang="en-US" altLang="ja-JP" sz="1200" b="0" i="0" u="none" strike="noStrike" kern="1200" dirty="0" smtClean="0">
                <a:solidFill>
                  <a:schemeClr val="tx1"/>
                </a:solidFill>
                <a:effectLst/>
                <a:latin typeface="+mn-lt"/>
                <a:ea typeface="+mn-ea"/>
                <a:cs typeface="+mn-cs"/>
              </a:rPr>
              <a:t>:</a:t>
            </a:r>
            <a:r>
              <a:rPr kumimoji="1" lang="ja-JP" altLang="ja-JP" sz="1200" b="0" i="0" u="none" strike="noStrike" kern="1200" dirty="0" smtClean="0">
                <a:solidFill>
                  <a:schemeClr val="tx1"/>
                </a:solidFill>
                <a:effectLst/>
                <a:latin typeface="+mn-lt"/>
                <a:ea typeface="+mn-ea"/>
                <a:cs typeface="+mn-cs"/>
              </a:rPr>
              <a:t>設問内で選択肢が複数かぶっていない．</a:t>
            </a:r>
          </a:p>
          <a:p>
            <a:pPr rtl="0" eaLnBrk="1" fontAlgn="t" latinLnBrk="0" hangingPunct="1"/>
            <a:r>
              <a:rPr kumimoji="1" lang="ja-JP" altLang="ja-JP" sz="1200" b="0" i="0" u="none" strike="noStrike" kern="1200" dirty="0" smtClean="0">
                <a:solidFill>
                  <a:schemeClr val="tx1"/>
                </a:solidFill>
                <a:effectLst/>
                <a:latin typeface="+mn-lt"/>
                <a:ea typeface="+mn-ea"/>
                <a:cs typeface="+mn-cs"/>
              </a:rPr>
              <a:t>３</a:t>
            </a:r>
            <a:r>
              <a:rPr kumimoji="1" lang="en-US" altLang="ja-JP" sz="1200" b="0" i="0" u="none" strike="noStrike" kern="1200" dirty="0" smtClean="0">
                <a:solidFill>
                  <a:schemeClr val="tx1"/>
                </a:solidFill>
                <a:effectLst/>
                <a:latin typeface="+mn-lt"/>
                <a:ea typeface="+mn-ea"/>
                <a:cs typeface="+mn-cs"/>
              </a:rPr>
              <a:t>:</a:t>
            </a:r>
            <a:r>
              <a:rPr kumimoji="1" lang="ja-JP" altLang="ja-JP" sz="1200" b="0" i="0" u="none" strike="noStrike" kern="1200" dirty="0" smtClean="0">
                <a:solidFill>
                  <a:schemeClr val="tx1"/>
                </a:solidFill>
                <a:effectLst/>
                <a:latin typeface="+mn-lt"/>
                <a:ea typeface="+mn-ea"/>
                <a:cs typeface="+mn-cs"/>
              </a:rPr>
              <a:t>ブロックプログラミングより解答が推測できる．</a:t>
            </a:r>
          </a:p>
          <a:p>
            <a:pPr rtl="0" eaLnBrk="1" fontAlgn="t" latinLnBrk="0" hangingPunct="1"/>
            <a:r>
              <a:rPr kumimoji="1" lang="ja-JP" altLang="ja-JP" sz="1200" b="0" i="0" u="none" strike="noStrike" kern="1200" dirty="0" smtClean="0">
                <a:solidFill>
                  <a:schemeClr val="tx1"/>
                </a:solidFill>
                <a:effectLst/>
                <a:latin typeface="+mn-lt"/>
                <a:ea typeface="+mn-ea"/>
                <a:cs typeface="+mn-cs"/>
              </a:rPr>
              <a:t>４</a:t>
            </a:r>
            <a:r>
              <a:rPr kumimoji="1" lang="en-US" altLang="ja-JP" sz="1200" b="0" i="0" u="none" strike="noStrike" kern="1200" dirty="0" smtClean="0">
                <a:solidFill>
                  <a:schemeClr val="tx1"/>
                </a:solidFill>
                <a:effectLst/>
                <a:latin typeface="+mn-lt"/>
                <a:ea typeface="+mn-ea"/>
                <a:cs typeface="+mn-cs"/>
              </a:rPr>
              <a:t>:</a:t>
            </a:r>
            <a:r>
              <a:rPr kumimoji="1" lang="ja-JP" altLang="ja-JP" sz="1200" b="0" i="0" u="none" strike="noStrike" kern="1200" dirty="0" smtClean="0">
                <a:solidFill>
                  <a:schemeClr val="tx1"/>
                </a:solidFill>
                <a:effectLst/>
                <a:latin typeface="+mn-lt"/>
                <a:ea typeface="+mn-ea"/>
                <a:cs typeface="+mn-cs"/>
              </a:rPr>
              <a:t>出題内容の種類</a:t>
            </a:r>
            <a:r>
              <a:rPr kumimoji="1" lang="en-US" altLang="ja-JP" sz="1200" b="0" i="0" u="none" strike="noStrike" kern="1200" dirty="0" smtClean="0">
                <a:solidFill>
                  <a:schemeClr val="tx1"/>
                </a:solidFill>
                <a:effectLst/>
                <a:latin typeface="+mn-lt"/>
                <a:ea typeface="+mn-ea"/>
                <a:cs typeface="+mn-cs"/>
              </a:rPr>
              <a:t>(</a:t>
            </a:r>
            <a:r>
              <a:rPr kumimoji="1" lang="ja-JP" altLang="en-US" sz="1200" b="0" i="0" u="none" strike="noStrike" kern="1200" dirty="0" smtClean="0">
                <a:solidFill>
                  <a:schemeClr val="tx1"/>
                </a:solidFill>
                <a:effectLst/>
                <a:latin typeface="+mn-lt"/>
                <a:ea typeface="+mn-ea"/>
                <a:cs typeface="+mn-cs"/>
              </a:rPr>
              <a:t>分散</a:t>
            </a:r>
            <a:r>
              <a:rPr kumimoji="1" lang="en-US" altLang="ja-JP" sz="1200" b="0" i="0" u="none" strike="noStrike" kern="1200" dirty="0" smtClean="0">
                <a:solidFill>
                  <a:schemeClr val="tx1"/>
                </a:solidFill>
                <a:effectLst/>
                <a:latin typeface="+mn-lt"/>
                <a:ea typeface="+mn-ea"/>
                <a:cs typeface="+mn-cs"/>
              </a:rPr>
              <a:t>)</a:t>
            </a:r>
            <a:endParaRPr kumimoji="1" lang="ja-JP" altLang="ja-JP" sz="1200" b="0" i="0" u="none" strike="noStrike" kern="1200" dirty="0" smtClean="0">
              <a:solidFill>
                <a:schemeClr val="tx1"/>
              </a:solidFill>
              <a:effectLst/>
              <a:latin typeface="+mn-lt"/>
              <a:ea typeface="+mn-ea"/>
              <a:cs typeface="+mn-cs"/>
            </a:endParaRPr>
          </a:p>
          <a:p>
            <a:pPr rtl="0" eaLnBrk="1" fontAlgn="t" latinLnBrk="0" hangingPunct="1"/>
            <a:r>
              <a:rPr kumimoji="1" lang="ja-JP" altLang="ja-JP" sz="1200" b="0" i="0" u="none" strike="noStrike" kern="1200" dirty="0" smtClean="0">
                <a:solidFill>
                  <a:schemeClr val="tx1"/>
                </a:solidFill>
                <a:effectLst/>
                <a:latin typeface="+mn-lt"/>
                <a:ea typeface="+mn-ea"/>
                <a:cs typeface="+mn-cs"/>
              </a:rPr>
              <a:t>５</a:t>
            </a:r>
            <a:r>
              <a:rPr kumimoji="1" lang="en-US" altLang="ja-JP" sz="1200" b="0" i="0" u="none" strike="noStrike" kern="1200" dirty="0" smtClean="0">
                <a:solidFill>
                  <a:schemeClr val="tx1"/>
                </a:solidFill>
                <a:effectLst/>
                <a:latin typeface="+mn-lt"/>
                <a:ea typeface="+mn-ea"/>
                <a:cs typeface="+mn-cs"/>
              </a:rPr>
              <a:t>:</a:t>
            </a:r>
            <a:r>
              <a:rPr kumimoji="1" lang="ja-JP" altLang="ja-JP" sz="1200" b="0" i="0" u="none" strike="noStrike" kern="1200" dirty="0" smtClean="0">
                <a:solidFill>
                  <a:schemeClr val="tx1"/>
                </a:solidFill>
                <a:effectLst/>
                <a:latin typeface="+mn-lt"/>
                <a:ea typeface="+mn-ea"/>
                <a:cs typeface="+mn-cs"/>
              </a:rPr>
              <a:t>選択肢のみから正解が推測できない． </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10</a:t>
            </a:fld>
            <a:endParaRPr kumimoji="1" lang="ja-JP" altLang="en-US"/>
          </a:p>
        </p:txBody>
      </p:sp>
    </p:spTree>
    <p:extLst>
      <p:ext uri="{BB962C8B-B14F-4D97-AF65-F5344CB8AC3E}">
        <p14:creationId xmlns:p14="http://schemas.microsoft.com/office/powerpoint/2010/main" val="3570327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pPr rtl="0" eaLnBrk="1" fontAlgn="t" latinLnBrk="0" hangingPunct="1"/>
            <a:r>
              <a:rPr kumimoji="1" lang="ja-JP" altLang="ja-JP" sz="1200" b="0" i="0" u="none" strike="noStrike" kern="1200" dirty="0" smtClean="0">
                <a:solidFill>
                  <a:schemeClr val="tx1"/>
                </a:solidFill>
                <a:effectLst/>
                <a:latin typeface="+mn-lt"/>
                <a:ea typeface="+mn-ea"/>
                <a:cs typeface="+mn-cs"/>
              </a:rPr>
              <a:t>１</a:t>
            </a:r>
            <a:r>
              <a:rPr kumimoji="1" lang="en-US" altLang="ja-JP" sz="1200" b="0" i="0" u="none" strike="noStrike" kern="1200" dirty="0" smtClean="0">
                <a:solidFill>
                  <a:schemeClr val="tx1"/>
                </a:solidFill>
                <a:effectLst/>
                <a:latin typeface="+mn-lt"/>
                <a:ea typeface="+mn-ea"/>
                <a:cs typeface="+mn-cs"/>
              </a:rPr>
              <a:t>:</a:t>
            </a:r>
            <a:r>
              <a:rPr kumimoji="1" lang="ja-JP" altLang="ja-JP" sz="1200" b="0" i="0" u="none" strike="noStrike" kern="1200" dirty="0" smtClean="0">
                <a:solidFill>
                  <a:schemeClr val="tx1"/>
                </a:solidFill>
                <a:effectLst/>
                <a:latin typeface="+mn-lt"/>
                <a:ea typeface="+mn-ea"/>
                <a:cs typeface="+mn-cs"/>
              </a:rPr>
              <a:t>正解となる解答が選択肢に入っている．</a:t>
            </a:r>
          </a:p>
          <a:p>
            <a:pPr rtl="0" eaLnBrk="1" fontAlgn="t" latinLnBrk="0" hangingPunct="1"/>
            <a:r>
              <a:rPr kumimoji="1" lang="ja-JP" altLang="ja-JP" sz="1200" b="0" i="0" u="none" strike="noStrike" kern="1200" dirty="0" smtClean="0">
                <a:solidFill>
                  <a:schemeClr val="tx1"/>
                </a:solidFill>
                <a:effectLst/>
                <a:latin typeface="+mn-lt"/>
                <a:ea typeface="+mn-ea"/>
                <a:cs typeface="+mn-cs"/>
              </a:rPr>
              <a:t>２</a:t>
            </a:r>
            <a:r>
              <a:rPr kumimoji="1" lang="en-US" altLang="ja-JP" sz="1200" b="0" i="0" u="none" strike="noStrike" kern="1200" dirty="0" smtClean="0">
                <a:solidFill>
                  <a:schemeClr val="tx1"/>
                </a:solidFill>
                <a:effectLst/>
                <a:latin typeface="+mn-lt"/>
                <a:ea typeface="+mn-ea"/>
                <a:cs typeface="+mn-cs"/>
              </a:rPr>
              <a:t>:</a:t>
            </a:r>
            <a:r>
              <a:rPr kumimoji="1" lang="ja-JP" altLang="ja-JP" sz="1200" b="0" i="0" u="none" strike="noStrike" kern="1200" dirty="0" smtClean="0">
                <a:solidFill>
                  <a:schemeClr val="tx1"/>
                </a:solidFill>
                <a:effectLst/>
                <a:latin typeface="+mn-lt"/>
                <a:ea typeface="+mn-ea"/>
                <a:cs typeface="+mn-cs"/>
              </a:rPr>
              <a:t>設問内で選択肢が複数かぶっていない．</a:t>
            </a:r>
          </a:p>
          <a:p>
            <a:pPr rtl="0" eaLnBrk="1" fontAlgn="t" latinLnBrk="0" hangingPunct="1"/>
            <a:r>
              <a:rPr kumimoji="1" lang="ja-JP" altLang="ja-JP" sz="1200" b="0" i="0" u="none" strike="noStrike" kern="1200" dirty="0" smtClean="0">
                <a:solidFill>
                  <a:schemeClr val="tx1"/>
                </a:solidFill>
                <a:effectLst/>
                <a:latin typeface="+mn-lt"/>
                <a:ea typeface="+mn-ea"/>
                <a:cs typeface="+mn-cs"/>
              </a:rPr>
              <a:t>３</a:t>
            </a:r>
            <a:r>
              <a:rPr kumimoji="1" lang="en-US" altLang="ja-JP" sz="1200" b="0" i="0" u="none" strike="noStrike" kern="1200" dirty="0" smtClean="0">
                <a:solidFill>
                  <a:schemeClr val="tx1"/>
                </a:solidFill>
                <a:effectLst/>
                <a:latin typeface="+mn-lt"/>
                <a:ea typeface="+mn-ea"/>
                <a:cs typeface="+mn-cs"/>
              </a:rPr>
              <a:t>:</a:t>
            </a:r>
            <a:r>
              <a:rPr kumimoji="1" lang="ja-JP" altLang="ja-JP" sz="1200" b="0" i="0" u="none" strike="noStrike" kern="1200" dirty="0" smtClean="0">
                <a:solidFill>
                  <a:schemeClr val="tx1"/>
                </a:solidFill>
                <a:effectLst/>
                <a:latin typeface="+mn-lt"/>
                <a:ea typeface="+mn-ea"/>
                <a:cs typeface="+mn-cs"/>
              </a:rPr>
              <a:t>ブロックプログラミングより解答が推測できる．</a:t>
            </a:r>
          </a:p>
          <a:p>
            <a:pPr rtl="0" eaLnBrk="1" fontAlgn="t" latinLnBrk="0" hangingPunct="1"/>
            <a:r>
              <a:rPr kumimoji="1" lang="ja-JP" altLang="ja-JP" sz="1200" b="0" i="0" u="none" strike="noStrike" kern="1200" dirty="0" smtClean="0">
                <a:solidFill>
                  <a:schemeClr val="tx1"/>
                </a:solidFill>
                <a:effectLst/>
                <a:latin typeface="+mn-lt"/>
                <a:ea typeface="+mn-ea"/>
                <a:cs typeface="+mn-cs"/>
              </a:rPr>
              <a:t>４</a:t>
            </a:r>
            <a:r>
              <a:rPr kumimoji="1" lang="en-US" altLang="ja-JP" sz="1200" b="0" i="0" u="none" strike="noStrike" kern="1200" dirty="0" smtClean="0">
                <a:solidFill>
                  <a:schemeClr val="tx1"/>
                </a:solidFill>
                <a:effectLst/>
                <a:latin typeface="+mn-lt"/>
                <a:ea typeface="+mn-ea"/>
                <a:cs typeface="+mn-cs"/>
              </a:rPr>
              <a:t>:</a:t>
            </a:r>
            <a:r>
              <a:rPr kumimoji="1" lang="ja-JP" altLang="ja-JP" sz="1200" b="0" i="0" u="none" strike="noStrike" kern="1200" dirty="0" smtClean="0">
                <a:solidFill>
                  <a:schemeClr val="tx1"/>
                </a:solidFill>
                <a:effectLst/>
                <a:latin typeface="+mn-lt"/>
                <a:ea typeface="+mn-ea"/>
                <a:cs typeface="+mn-cs"/>
              </a:rPr>
              <a:t>出題内容の種類</a:t>
            </a:r>
            <a:r>
              <a:rPr kumimoji="1" lang="en-US" altLang="ja-JP" sz="1200" b="0" i="0" u="none" strike="noStrike" kern="1200" dirty="0" smtClean="0">
                <a:solidFill>
                  <a:schemeClr val="tx1"/>
                </a:solidFill>
                <a:effectLst/>
                <a:latin typeface="+mn-lt"/>
                <a:ea typeface="+mn-ea"/>
                <a:cs typeface="+mn-cs"/>
              </a:rPr>
              <a:t>(</a:t>
            </a:r>
            <a:r>
              <a:rPr kumimoji="1" lang="ja-JP" altLang="en-US" sz="1200" b="0" i="0" u="none" strike="noStrike" kern="1200" dirty="0" smtClean="0">
                <a:solidFill>
                  <a:schemeClr val="tx1"/>
                </a:solidFill>
                <a:effectLst/>
                <a:latin typeface="+mn-lt"/>
                <a:ea typeface="+mn-ea"/>
                <a:cs typeface="+mn-cs"/>
              </a:rPr>
              <a:t>分散</a:t>
            </a:r>
            <a:r>
              <a:rPr kumimoji="1" lang="en-US" altLang="ja-JP" sz="1200" b="0" i="0" u="none" strike="noStrike" kern="1200" dirty="0" smtClean="0">
                <a:solidFill>
                  <a:schemeClr val="tx1"/>
                </a:solidFill>
                <a:effectLst/>
                <a:latin typeface="+mn-lt"/>
                <a:ea typeface="+mn-ea"/>
                <a:cs typeface="+mn-cs"/>
              </a:rPr>
              <a:t>)</a:t>
            </a:r>
            <a:endParaRPr kumimoji="1" lang="ja-JP" altLang="ja-JP" sz="1200" b="0" i="0" u="none" strike="noStrike" kern="1200" dirty="0" smtClean="0">
              <a:solidFill>
                <a:schemeClr val="tx1"/>
              </a:solidFill>
              <a:effectLst/>
              <a:latin typeface="+mn-lt"/>
              <a:ea typeface="+mn-ea"/>
              <a:cs typeface="+mn-cs"/>
            </a:endParaRPr>
          </a:p>
          <a:p>
            <a:pPr rtl="0" eaLnBrk="1" fontAlgn="t" latinLnBrk="0" hangingPunct="1"/>
            <a:r>
              <a:rPr kumimoji="1" lang="ja-JP" altLang="ja-JP" sz="1200" b="0" i="0" u="none" strike="noStrike" kern="1200" dirty="0" smtClean="0">
                <a:solidFill>
                  <a:schemeClr val="tx1"/>
                </a:solidFill>
                <a:effectLst/>
                <a:latin typeface="+mn-lt"/>
                <a:ea typeface="+mn-ea"/>
                <a:cs typeface="+mn-cs"/>
              </a:rPr>
              <a:t>５</a:t>
            </a:r>
            <a:r>
              <a:rPr kumimoji="1" lang="en-US" altLang="ja-JP" sz="1200" b="0" i="0" u="none" strike="noStrike" kern="1200" dirty="0" smtClean="0">
                <a:solidFill>
                  <a:schemeClr val="tx1"/>
                </a:solidFill>
                <a:effectLst/>
                <a:latin typeface="+mn-lt"/>
                <a:ea typeface="+mn-ea"/>
                <a:cs typeface="+mn-cs"/>
              </a:rPr>
              <a:t>:</a:t>
            </a:r>
            <a:r>
              <a:rPr kumimoji="1" lang="ja-JP" altLang="ja-JP" sz="1200" b="0" i="0" u="none" strike="noStrike" kern="1200" dirty="0" smtClean="0">
                <a:solidFill>
                  <a:schemeClr val="tx1"/>
                </a:solidFill>
                <a:effectLst/>
                <a:latin typeface="+mn-lt"/>
                <a:ea typeface="+mn-ea"/>
                <a:cs typeface="+mn-cs"/>
              </a:rPr>
              <a:t>選択肢のみから正解が推測できない． </a:t>
            </a:r>
          </a:p>
          <a:p>
            <a:endParaRPr kumimoji="1" lang="ja-JP" altLang="en-US" dirty="0"/>
          </a:p>
        </p:txBody>
      </p:sp>
      <p:sp>
        <p:nvSpPr>
          <p:cNvPr id="4" name="スライド番号プレースホルダー 3"/>
          <p:cNvSpPr>
            <a:spLocks noGrp="1"/>
          </p:cNvSpPr>
          <p:nvPr>
            <p:ph type="sldNum" sz="quarter" idx="10"/>
          </p:nvPr>
        </p:nvSpPr>
        <p:spPr/>
        <p:txBody>
          <a:bodyPr/>
          <a:lstStyle/>
          <a:p>
            <a:fld id="{82E76DF2-3CDE-4C1E-88A3-A0AA4B439AA4}" type="slidenum">
              <a:rPr kumimoji="1" lang="ja-JP" altLang="en-US" smtClean="0"/>
              <a:t>11</a:t>
            </a:fld>
            <a:endParaRPr kumimoji="1" lang="ja-JP" altLang="en-US"/>
          </a:p>
        </p:txBody>
      </p:sp>
    </p:spTree>
    <p:extLst>
      <p:ext uri="{BB962C8B-B14F-4D97-AF65-F5344CB8AC3E}">
        <p14:creationId xmlns:p14="http://schemas.microsoft.com/office/powerpoint/2010/main" val="65559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998336-B3D8-4A03-A7A8-98421380C411}" type="datetime1">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15825251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588BEE9-F237-41A9-8549-3FFE47F058E3}" type="datetime1">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46942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49434-F0AD-4853-A565-8CE0DB9424F6}" type="datetime1">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754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CF448A-F207-4C44-990B-BCEAFE1D6D1A}" type="datetime1">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000"/>
            </a:lvl1pPr>
          </a:lstStyle>
          <a:p>
            <a:fld id="{7A0C0510-5AD5-45F8-B3F1-46CC91AC00B1}" type="slidenum">
              <a:rPr kumimoji="1" lang="ja-JP" altLang="en-US" smtClean="0"/>
              <a:pPr/>
              <a:t>‹#›</a:t>
            </a:fld>
            <a:endParaRPr kumimoji="1" lang="ja-JP" altLang="en-US" dirty="0"/>
          </a:p>
        </p:txBody>
      </p:sp>
    </p:spTree>
    <p:extLst>
      <p:ext uri="{BB962C8B-B14F-4D97-AF65-F5344CB8AC3E}">
        <p14:creationId xmlns:p14="http://schemas.microsoft.com/office/powerpoint/2010/main" val="25779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55DCA4D-E17E-4710-BD0F-97F07703CCCE}" type="datetime1">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446676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CA124AC-DF8D-4414-8A83-8C4A3A5BC6D8}" type="datetime1">
              <a:rPr kumimoji="1" lang="ja-JP" altLang="en-US" smtClean="0"/>
              <a:t>2022/1/17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1916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5C31F4-206F-4561-92B9-CF990D583D10}" type="datetime1">
              <a:rPr kumimoji="1" lang="ja-JP" altLang="en-US" smtClean="0"/>
              <a:t>2022/1/17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0750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87A34C8-B72C-4C88-90F5-054E72AA126B}" type="datetime1">
              <a:rPr kumimoji="1" lang="ja-JP" altLang="en-US" smtClean="0"/>
              <a:t>2022/1/17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58081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F6BD-BA6E-4E7D-9900-CDD88774F482}" type="datetime1">
              <a:rPr kumimoji="1" lang="ja-JP" altLang="en-US" smtClean="0"/>
              <a:t>2022/1/17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38390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89E35DA-E2A0-42EC-A447-4576C9BA3E6F}" type="datetime1">
              <a:rPr kumimoji="1" lang="ja-JP" altLang="en-US" smtClean="0"/>
              <a:t>2022/1/17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28397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EE6902A-E00C-4B09-8F69-8135A2ADC569}" type="datetime1">
              <a:rPr kumimoji="1" lang="ja-JP" altLang="en-US" smtClean="0"/>
              <a:t>2022/1/17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0C0510-5AD5-45F8-B3F1-46CC91AC00B1}" type="slidenum">
              <a:rPr kumimoji="1" lang="ja-JP" altLang="en-US" smtClean="0"/>
              <a:t>‹#›</a:t>
            </a:fld>
            <a:endParaRPr kumimoji="1" lang="ja-JP" altLang="en-US"/>
          </a:p>
        </p:txBody>
      </p:sp>
    </p:spTree>
    <p:extLst>
      <p:ext uri="{BB962C8B-B14F-4D97-AF65-F5344CB8AC3E}">
        <p14:creationId xmlns:p14="http://schemas.microsoft.com/office/powerpoint/2010/main" val="15976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F29F6-FEAF-4263-A4BF-AB93D6A4CA4D}" type="datetime1">
              <a:rPr kumimoji="1" lang="ja-JP" altLang="en-US" smtClean="0"/>
              <a:t>2022/1/17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7A0C0510-5AD5-45F8-B3F1-46CC91AC00B1}" type="slidenum">
              <a:rPr kumimoji="1" lang="ja-JP" altLang="en-US" smtClean="0"/>
              <a:pPr/>
              <a:t>‹#›</a:t>
            </a:fld>
            <a:r>
              <a:rPr kumimoji="1" lang="ja-JP" altLang="en-US" dirty="0" smtClean="0"/>
              <a:t> </a:t>
            </a:r>
            <a:endParaRPr kumimoji="1" lang="ja-JP" altLang="en-US" dirty="0"/>
          </a:p>
        </p:txBody>
      </p:sp>
    </p:spTree>
    <p:extLst>
      <p:ext uri="{BB962C8B-B14F-4D97-AF65-F5344CB8AC3E}">
        <p14:creationId xmlns:p14="http://schemas.microsoft.com/office/powerpoint/2010/main" val="2320679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0921" y="2160897"/>
            <a:ext cx="9192552" cy="1343025"/>
          </a:xfrm>
        </p:spPr>
        <p:txBody>
          <a:bodyPr>
            <a:noAutofit/>
          </a:bodyPr>
          <a:lstStyle/>
          <a:p>
            <a:r>
              <a:rPr lang="ja-JP" altLang="en-US" sz="4000" dirty="0"/>
              <a:t>日本語環境ブロックプログラミングと連携したソースコード</a:t>
            </a:r>
            <a:r>
              <a:rPr lang="ja-JP" altLang="en-US" sz="4000" dirty="0" smtClean="0"/>
              <a:t>の</a:t>
            </a:r>
            <a:r>
              <a:rPr lang="en-US" altLang="ja-JP" sz="4000" dirty="0" smtClean="0"/>
              <a:t/>
            </a:r>
            <a:br>
              <a:rPr lang="en-US" altLang="ja-JP" sz="4000" dirty="0" smtClean="0"/>
            </a:br>
            <a:r>
              <a:rPr lang="ja-JP" altLang="en-US" sz="4000" dirty="0" smtClean="0"/>
              <a:t>穴埋め</a:t>
            </a:r>
            <a:r>
              <a:rPr lang="ja-JP" altLang="en-US" sz="4000" dirty="0"/>
              <a:t>選択問題生成システム</a:t>
            </a:r>
          </a:p>
        </p:txBody>
      </p:sp>
      <p:sp>
        <p:nvSpPr>
          <p:cNvPr id="3" name="サブタイトル 2"/>
          <p:cNvSpPr>
            <a:spLocks noGrp="1"/>
          </p:cNvSpPr>
          <p:nvPr>
            <p:ph type="subTitle" idx="1"/>
          </p:nvPr>
        </p:nvSpPr>
        <p:spPr>
          <a:xfrm>
            <a:off x="2233345" y="4464453"/>
            <a:ext cx="5143500" cy="931367"/>
          </a:xfrm>
        </p:spPr>
        <p:txBody>
          <a:bodyPr>
            <a:noAutofit/>
          </a:bodyPr>
          <a:lstStyle/>
          <a:p>
            <a:pPr algn="l"/>
            <a:r>
              <a:rPr lang="ja-JP" altLang="en-US" dirty="0" smtClean="0"/>
              <a:t>鷹野研究室</a:t>
            </a:r>
            <a:endParaRPr lang="en-US" altLang="ja-JP" dirty="0"/>
          </a:p>
          <a:p>
            <a:pPr algn="l"/>
            <a:r>
              <a:rPr kumimoji="1" lang="ja-JP" altLang="en-US" dirty="0" smtClean="0"/>
              <a:t>学籍番号：</a:t>
            </a:r>
            <a:r>
              <a:rPr kumimoji="1" lang="en-US" altLang="ja-JP" dirty="0" smtClean="0"/>
              <a:t>1821121</a:t>
            </a:r>
          </a:p>
          <a:p>
            <a:pPr algn="l"/>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lang="ja-JP" altLang="en-US" sz="1800"/>
              <a:t>1</a:t>
            </a:fld>
            <a:endParaRPr lang="ja-JP" altLang="en-US" sz="1800" dirty="0"/>
          </a:p>
        </p:txBody>
      </p:sp>
      <p:sp>
        <p:nvSpPr>
          <p:cNvPr id="5" name="正方形/長方形 4"/>
          <p:cNvSpPr/>
          <p:nvPr/>
        </p:nvSpPr>
        <p:spPr>
          <a:xfrm>
            <a:off x="2111339" y="88351"/>
            <a:ext cx="5810036" cy="646331"/>
          </a:xfrm>
          <a:prstGeom prst="rect">
            <a:avLst/>
          </a:prstGeom>
        </p:spPr>
        <p:txBody>
          <a:bodyPr wrap="square">
            <a:spAutoFit/>
          </a:bodyPr>
          <a:lstStyle/>
          <a:p>
            <a:r>
              <a:rPr kumimoji="1" lang="ja-JP" altLang="en-US" dirty="0"/>
              <a:t>２０２１年度　神奈川工科大学情報学部情報工学科　１月２５日卒業研究発表会</a:t>
            </a:r>
            <a:endParaRPr kumimoji="1" lang="en-US" altLang="ja-JP" dirty="0"/>
          </a:p>
        </p:txBody>
      </p:sp>
    </p:spTree>
    <p:extLst>
      <p:ext uri="{BB962C8B-B14F-4D97-AF65-F5344CB8AC3E}">
        <p14:creationId xmlns:p14="http://schemas.microsoft.com/office/powerpoint/2010/main" val="204951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46988" y="955873"/>
            <a:ext cx="7886700" cy="1105599"/>
          </a:xfrm>
        </p:spPr>
        <p:txBody>
          <a:bodyPr/>
          <a:lstStyle/>
          <a:p>
            <a:r>
              <a:rPr kumimoji="1" lang="ja-JP" altLang="en-US" dirty="0" smtClean="0"/>
              <a:t>実験結果</a:t>
            </a:r>
            <a:endParaRPr kumimoji="1" lang="ja-JP" altLang="en-US" dirty="0"/>
          </a:p>
        </p:txBody>
      </p:sp>
      <p:sp>
        <p:nvSpPr>
          <p:cNvPr id="17" name="テキスト ボックス 16"/>
          <p:cNvSpPr txBox="1"/>
          <p:nvPr/>
        </p:nvSpPr>
        <p:spPr>
          <a:xfrm>
            <a:off x="1926405" y="2406484"/>
            <a:ext cx="1223412" cy="300082"/>
          </a:xfrm>
          <a:prstGeom prst="rect">
            <a:avLst/>
          </a:prstGeom>
          <a:noFill/>
        </p:spPr>
        <p:txBody>
          <a:bodyPr wrap="none" rtlCol="0">
            <a:spAutoFit/>
          </a:bodyPr>
          <a:lstStyle/>
          <a:p>
            <a:r>
              <a:rPr lang="ja-JP" altLang="ja-JP" sz="1350" dirty="0"/>
              <a:t>全問題の結果</a:t>
            </a:r>
            <a:endParaRPr lang="ja-JP" altLang="en-US" sz="1350" dirty="0"/>
          </a:p>
        </p:txBody>
      </p:sp>
      <p:sp>
        <p:nvSpPr>
          <p:cNvPr id="18" name="正方形/長方形 17"/>
          <p:cNvSpPr/>
          <p:nvPr/>
        </p:nvSpPr>
        <p:spPr>
          <a:xfrm>
            <a:off x="5747175" y="2406484"/>
            <a:ext cx="1742785"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難易度：簡単の結果</a:t>
            </a:r>
            <a:endParaRPr lang="ja-JP" altLang="en-US" sz="1350" dirty="0"/>
          </a:p>
        </p:txBody>
      </p:sp>
      <p:sp>
        <p:nvSpPr>
          <p:cNvPr id="19" name="正方形/長方形 18"/>
          <p:cNvSpPr/>
          <p:nvPr/>
        </p:nvSpPr>
        <p:spPr>
          <a:xfrm>
            <a:off x="1776562" y="4106551"/>
            <a:ext cx="1742785"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難易度：普通の結果</a:t>
            </a:r>
            <a:endParaRPr lang="ja-JP" altLang="en-US" sz="1350" dirty="0"/>
          </a:p>
        </p:txBody>
      </p:sp>
      <p:sp>
        <p:nvSpPr>
          <p:cNvPr id="20" name="正方形/長方形 19"/>
          <p:cNvSpPr/>
          <p:nvPr/>
        </p:nvSpPr>
        <p:spPr>
          <a:xfrm>
            <a:off x="5660613" y="4106551"/>
            <a:ext cx="1915909" cy="300082"/>
          </a:xfrm>
          <a:prstGeom prst="rect">
            <a:avLst/>
          </a:prstGeom>
        </p:spPr>
        <p:txBody>
          <a:bodyPr wrap="none">
            <a:spAutoFit/>
          </a:bodyPr>
          <a:lstStyle/>
          <a:p>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難易度：</a:t>
            </a:r>
            <a:r>
              <a:rPr lang="ja-JP" altLang="ja-JP" sz="1350" dirty="0" err="1">
                <a:latin typeface="Century" panose="02040604050505020304" pitchFamily="18" charset="0"/>
                <a:ea typeface="ＭＳ 明朝" panose="02020609040205080304" pitchFamily="17" charset="-128"/>
                <a:cs typeface="Times New Roman" panose="02020603050405020304" pitchFamily="18" charset="0"/>
              </a:rPr>
              <a:t>難しいの</a:t>
            </a:r>
            <a:r>
              <a:rPr lang="ja-JP" altLang="ja-JP" sz="1350" dirty="0">
                <a:latin typeface="Century" panose="02040604050505020304" pitchFamily="18" charset="0"/>
                <a:ea typeface="ＭＳ 明朝" panose="02020609040205080304" pitchFamily="17" charset="-128"/>
                <a:cs typeface="Times New Roman" panose="02020603050405020304" pitchFamily="18" charset="0"/>
              </a:rPr>
              <a:t>結果</a:t>
            </a:r>
            <a:endParaRPr lang="ja-JP" altLang="en-US" sz="1350" dirty="0"/>
          </a:p>
        </p:txBody>
      </p:sp>
      <p:sp>
        <p:nvSpPr>
          <p:cNvPr id="21" name="スライド番号プレースホルダー 20"/>
          <p:cNvSpPr>
            <a:spLocks noGrp="1"/>
          </p:cNvSpPr>
          <p:nvPr>
            <p:ph type="sldNum" sz="quarter" idx="12"/>
          </p:nvPr>
        </p:nvSpPr>
        <p:spPr/>
        <p:txBody>
          <a:bodyPr/>
          <a:lstStyle/>
          <a:p>
            <a:fld id="{7A0C0510-5AD5-45F8-B3F1-46CC91AC00B1}" type="slidenum">
              <a:rPr kumimoji="1" lang="ja-JP" altLang="en-US" smtClean="0"/>
              <a:t>10</a:t>
            </a:fld>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860536069"/>
              </p:ext>
            </p:extLst>
          </p:nvPr>
        </p:nvGraphicFramePr>
        <p:xfrm>
          <a:off x="374647" y="2683484"/>
          <a:ext cx="4019330" cy="1117313"/>
        </p:xfrm>
        <a:graphic>
          <a:graphicData uri="http://schemas.openxmlformats.org/drawingml/2006/table">
            <a:tbl>
              <a:tblPr/>
              <a:tblGrid>
                <a:gridCol w="668274">
                  <a:extLst>
                    <a:ext uri="{9D8B030D-6E8A-4147-A177-3AD203B41FA5}">
                      <a16:colId xmlns:a16="http://schemas.microsoft.com/office/drawing/2014/main" val="4076874092"/>
                    </a:ext>
                  </a:extLst>
                </a:gridCol>
                <a:gridCol w="668274">
                  <a:extLst>
                    <a:ext uri="{9D8B030D-6E8A-4147-A177-3AD203B41FA5}">
                      <a16:colId xmlns:a16="http://schemas.microsoft.com/office/drawing/2014/main" val="4214974454"/>
                    </a:ext>
                  </a:extLst>
                </a:gridCol>
                <a:gridCol w="668274">
                  <a:extLst>
                    <a:ext uri="{9D8B030D-6E8A-4147-A177-3AD203B41FA5}">
                      <a16:colId xmlns:a16="http://schemas.microsoft.com/office/drawing/2014/main" val="1929604746"/>
                    </a:ext>
                  </a:extLst>
                </a:gridCol>
                <a:gridCol w="1007254">
                  <a:extLst>
                    <a:ext uri="{9D8B030D-6E8A-4147-A177-3AD203B41FA5}">
                      <a16:colId xmlns:a16="http://schemas.microsoft.com/office/drawing/2014/main" val="3930129751"/>
                    </a:ext>
                  </a:extLst>
                </a:gridCol>
                <a:gridCol w="1007254">
                  <a:extLst>
                    <a:ext uri="{9D8B030D-6E8A-4147-A177-3AD203B41FA5}">
                      <a16:colId xmlns:a16="http://schemas.microsoft.com/office/drawing/2014/main" val="1535812399"/>
                    </a:ext>
                  </a:extLst>
                </a:gridCol>
              </a:tblGrid>
              <a:tr h="369021">
                <a:tc gridSpan="3">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全問題</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354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30155"/>
                  </a:ext>
                </a:extLst>
              </a:tr>
              <a:tr h="369021">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071548"/>
                  </a:ext>
                </a:extLst>
              </a:tr>
              <a:tr h="379271">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610217"/>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1516947886"/>
              </p:ext>
            </p:extLst>
          </p:nvPr>
        </p:nvGraphicFramePr>
        <p:xfrm>
          <a:off x="4695313" y="2690255"/>
          <a:ext cx="4165465" cy="1110541"/>
        </p:xfrm>
        <a:graphic>
          <a:graphicData uri="http://schemas.openxmlformats.org/drawingml/2006/table">
            <a:tbl>
              <a:tblPr/>
              <a:tblGrid>
                <a:gridCol w="638705">
                  <a:extLst>
                    <a:ext uri="{9D8B030D-6E8A-4147-A177-3AD203B41FA5}">
                      <a16:colId xmlns:a16="http://schemas.microsoft.com/office/drawing/2014/main" val="3548210422"/>
                    </a:ext>
                  </a:extLst>
                </a:gridCol>
                <a:gridCol w="638705">
                  <a:extLst>
                    <a:ext uri="{9D8B030D-6E8A-4147-A177-3AD203B41FA5}">
                      <a16:colId xmlns:a16="http://schemas.microsoft.com/office/drawing/2014/main" val="2788822158"/>
                    </a:ext>
                  </a:extLst>
                </a:gridCol>
                <a:gridCol w="962685">
                  <a:extLst>
                    <a:ext uri="{9D8B030D-6E8A-4147-A177-3AD203B41FA5}">
                      <a16:colId xmlns:a16="http://schemas.microsoft.com/office/drawing/2014/main" val="3723587526"/>
                    </a:ext>
                  </a:extLst>
                </a:gridCol>
                <a:gridCol w="962685">
                  <a:extLst>
                    <a:ext uri="{9D8B030D-6E8A-4147-A177-3AD203B41FA5}">
                      <a16:colId xmlns:a16="http://schemas.microsoft.com/office/drawing/2014/main" val="3924183490"/>
                    </a:ext>
                  </a:extLst>
                </a:gridCol>
                <a:gridCol w="962685">
                  <a:extLst>
                    <a:ext uri="{9D8B030D-6E8A-4147-A177-3AD203B41FA5}">
                      <a16:colId xmlns:a16="http://schemas.microsoft.com/office/drawing/2014/main" val="2416309845"/>
                    </a:ext>
                  </a:extLst>
                </a:gridCol>
              </a:tblGrid>
              <a:tr h="366784">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簡単</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817992"/>
                  </a:ext>
                </a:extLst>
              </a:tr>
              <a:tr h="366784">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340024"/>
                  </a:ext>
                </a:extLst>
              </a:tr>
              <a:tr h="376973">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294876"/>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768987952"/>
              </p:ext>
            </p:extLst>
          </p:nvPr>
        </p:nvGraphicFramePr>
        <p:xfrm>
          <a:off x="374647" y="4601987"/>
          <a:ext cx="4019330" cy="1286862"/>
        </p:xfrm>
        <a:graphic>
          <a:graphicData uri="http://schemas.openxmlformats.org/drawingml/2006/table">
            <a:tbl>
              <a:tblPr/>
              <a:tblGrid>
                <a:gridCol w="616297">
                  <a:extLst>
                    <a:ext uri="{9D8B030D-6E8A-4147-A177-3AD203B41FA5}">
                      <a16:colId xmlns:a16="http://schemas.microsoft.com/office/drawing/2014/main" val="2724335100"/>
                    </a:ext>
                  </a:extLst>
                </a:gridCol>
                <a:gridCol w="616297">
                  <a:extLst>
                    <a:ext uri="{9D8B030D-6E8A-4147-A177-3AD203B41FA5}">
                      <a16:colId xmlns:a16="http://schemas.microsoft.com/office/drawing/2014/main" val="1393705344"/>
                    </a:ext>
                  </a:extLst>
                </a:gridCol>
                <a:gridCol w="928912">
                  <a:extLst>
                    <a:ext uri="{9D8B030D-6E8A-4147-A177-3AD203B41FA5}">
                      <a16:colId xmlns:a16="http://schemas.microsoft.com/office/drawing/2014/main" val="1103797487"/>
                    </a:ext>
                  </a:extLst>
                </a:gridCol>
                <a:gridCol w="928912">
                  <a:extLst>
                    <a:ext uri="{9D8B030D-6E8A-4147-A177-3AD203B41FA5}">
                      <a16:colId xmlns:a16="http://schemas.microsoft.com/office/drawing/2014/main" val="3532178909"/>
                    </a:ext>
                  </a:extLst>
                </a:gridCol>
                <a:gridCol w="928912">
                  <a:extLst>
                    <a:ext uri="{9D8B030D-6E8A-4147-A177-3AD203B41FA5}">
                      <a16:colId xmlns:a16="http://schemas.microsoft.com/office/drawing/2014/main" val="2382912270"/>
                    </a:ext>
                  </a:extLst>
                </a:gridCol>
              </a:tblGrid>
              <a:tr h="390986">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普通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176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4191157"/>
                  </a:ext>
                </a:extLst>
              </a:tr>
              <a:tr h="390986">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704022"/>
                  </a:ext>
                </a:extLst>
              </a:tr>
              <a:tr h="401846">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0.78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429138"/>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3249686185"/>
              </p:ext>
            </p:extLst>
          </p:nvPr>
        </p:nvGraphicFramePr>
        <p:xfrm>
          <a:off x="4662947" y="4617025"/>
          <a:ext cx="4296118" cy="1271824"/>
        </p:xfrm>
        <a:graphic>
          <a:graphicData uri="http://schemas.openxmlformats.org/drawingml/2006/table">
            <a:tbl>
              <a:tblPr/>
              <a:tblGrid>
                <a:gridCol w="658739">
                  <a:extLst>
                    <a:ext uri="{9D8B030D-6E8A-4147-A177-3AD203B41FA5}">
                      <a16:colId xmlns:a16="http://schemas.microsoft.com/office/drawing/2014/main" val="653249075"/>
                    </a:ext>
                  </a:extLst>
                </a:gridCol>
                <a:gridCol w="658739">
                  <a:extLst>
                    <a:ext uri="{9D8B030D-6E8A-4147-A177-3AD203B41FA5}">
                      <a16:colId xmlns:a16="http://schemas.microsoft.com/office/drawing/2014/main" val="2603337787"/>
                    </a:ext>
                  </a:extLst>
                </a:gridCol>
                <a:gridCol w="992880">
                  <a:extLst>
                    <a:ext uri="{9D8B030D-6E8A-4147-A177-3AD203B41FA5}">
                      <a16:colId xmlns:a16="http://schemas.microsoft.com/office/drawing/2014/main" val="617556701"/>
                    </a:ext>
                  </a:extLst>
                </a:gridCol>
                <a:gridCol w="992880">
                  <a:extLst>
                    <a:ext uri="{9D8B030D-6E8A-4147-A177-3AD203B41FA5}">
                      <a16:colId xmlns:a16="http://schemas.microsoft.com/office/drawing/2014/main" val="1221401000"/>
                    </a:ext>
                  </a:extLst>
                </a:gridCol>
                <a:gridCol w="992880">
                  <a:extLst>
                    <a:ext uri="{9D8B030D-6E8A-4147-A177-3AD203B41FA5}">
                      <a16:colId xmlns:a16="http://schemas.microsoft.com/office/drawing/2014/main" val="2657690408"/>
                    </a:ext>
                  </a:extLst>
                </a:gridCol>
              </a:tblGrid>
              <a:tr h="420052">
                <a:tc gridSpan="2">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難易度</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l"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難しい</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問題数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413764"/>
                  </a:ext>
                </a:extLst>
              </a:tr>
              <a:tr h="420052">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基準１</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基準２</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基準３</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基準４</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600" b="0" i="0" u="none" strike="noStrike">
                          <a:solidFill>
                            <a:srgbClr val="000000"/>
                          </a:solidFill>
                          <a:effectLst/>
                          <a:latin typeface="游ゴシック" panose="020B0400000000000000" pitchFamily="50" charset="-128"/>
                          <a:ea typeface="游ゴシック" panose="020B0400000000000000" pitchFamily="50" charset="-128"/>
                        </a:rPr>
                        <a:t>基準５</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5682112"/>
                  </a:ext>
                </a:extLst>
              </a:tr>
              <a:tr h="431720">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smtClean="0">
                          <a:solidFill>
                            <a:srgbClr val="000000"/>
                          </a:solidFill>
                          <a:effectLst/>
                          <a:latin typeface="游ゴシック" panose="020B0400000000000000" pitchFamily="50" charset="-128"/>
                          <a:ea typeface="游ゴシック" panose="020B0400000000000000" pitchFamily="50" charset="-128"/>
                        </a:rPr>
                        <a:t>0.88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rPr>
                        <a:t>56%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000563"/>
                  </a:ext>
                </a:extLst>
              </a:tr>
            </a:tbl>
          </a:graphicData>
        </a:graphic>
      </p:graphicFrame>
    </p:spTree>
    <p:extLst>
      <p:ext uri="{BB962C8B-B14F-4D97-AF65-F5344CB8AC3E}">
        <p14:creationId xmlns:p14="http://schemas.microsoft.com/office/powerpoint/2010/main" val="2410995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lang="ja-JP" altLang="ja-JP" dirty="0"/>
              <a:t>評価基準１と評価基準２を満足に満たしたことから，提案システムによる自動生成は正常に行えることが確認できた</a:t>
            </a:r>
            <a:r>
              <a:rPr lang="ja-JP" altLang="ja-JP" dirty="0" smtClean="0"/>
              <a:t>．</a:t>
            </a:r>
            <a:endParaRPr lang="en-US" altLang="ja-JP" dirty="0" smtClean="0"/>
          </a:p>
          <a:p>
            <a:r>
              <a:rPr lang="ja-JP" altLang="ja-JP" dirty="0" smtClean="0"/>
              <a:t>評価</a:t>
            </a:r>
            <a:r>
              <a:rPr lang="ja-JP" altLang="ja-JP" dirty="0"/>
              <a:t>基準３と評価基準５が高い割合で結果が現れていることから，提案システムは論理的思考力とコーディング力を養うための学習支援が行えることが確認できた</a:t>
            </a:r>
            <a:r>
              <a:rPr lang="ja-JP" altLang="ja-JP" dirty="0" smtClean="0"/>
              <a:t>．</a:t>
            </a:r>
            <a:endParaRPr lang="en-US" altLang="ja-JP" dirty="0" smtClean="0"/>
          </a:p>
          <a:p>
            <a:r>
              <a:rPr lang="ja-JP" altLang="ja-JP" dirty="0" smtClean="0"/>
              <a:t>評価</a:t>
            </a:r>
            <a:r>
              <a:rPr lang="ja-JP" altLang="ja-JP" dirty="0"/>
              <a:t>基準４の結果から，出題される問題の種類の分散はある程度に抑えられていることが確認できた</a:t>
            </a:r>
            <a:r>
              <a:rPr lang="ja-JP" altLang="ja-JP" dirty="0" smtClean="0"/>
              <a:t>．</a:t>
            </a:r>
            <a:endParaRPr lang="en-US" altLang="ja-JP" dirty="0" smtClean="0"/>
          </a:p>
          <a:p>
            <a:r>
              <a:rPr lang="ja-JP" altLang="ja-JP" dirty="0" smtClean="0"/>
              <a:t>穴埋め</a:t>
            </a:r>
            <a:r>
              <a:rPr lang="ja-JP" altLang="ja-JP" dirty="0"/>
              <a:t>問題の自動生成によって選択肢が不備なく生成されていること，生成された内容が学習のために利用できる内容であることから，提案システムの実現可能性を示した．</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11</a:t>
            </a:fld>
            <a:endParaRPr kumimoji="1" lang="ja-JP" altLang="en-US"/>
          </a:p>
        </p:txBody>
      </p:sp>
    </p:spTree>
    <p:extLst>
      <p:ext uri="{BB962C8B-B14F-4D97-AF65-F5344CB8AC3E}">
        <p14:creationId xmlns:p14="http://schemas.microsoft.com/office/powerpoint/2010/main" val="2713740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lang="ja-JP" altLang="ja-JP" dirty="0"/>
              <a:t>ブロックプログラミングと連携したソースコードの穴埋め問題生成システムを</a:t>
            </a:r>
            <a:r>
              <a:rPr lang="ja-JP" altLang="ja-JP" dirty="0" smtClean="0"/>
              <a:t>提案</a:t>
            </a:r>
            <a:r>
              <a:rPr lang="ja-JP" altLang="en-US" dirty="0" smtClean="0"/>
              <a:t>した</a:t>
            </a:r>
            <a:endParaRPr lang="en-US" altLang="ja-JP" dirty="0"/>
          </a:p>
          <a:p>
            <a:endParaRPr lang="en-US" altLang="ja-JP" dirty="0"/>
          </a:p>
          <a:p>
            <a:r>
              <a:rPr lang="ja-JP" altLang="ja-JP" dirty="0"/>
              <a:t>ブロックプログラミングからコーディング学習のために適切に問題を生成可能であるかを難易度や出題基準の観点から評価することで提案システムの実現可能性を</a:t>
            </a:r>
            <a:r>
              <a:rPr lang="ja-JP" altLang="ja-JP" dirty="0" smtClean="0"/>
              <a:t>検証</a:t>
            </a:r>
            <a:r>
              <a:rPr lang="ja-JP" altLang="en-US" dirty="0" smtClean="0"/>
              <a:t>した</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12</a:t>
            </a:fld>
            <a:endParaRPr kumimoji="1" lang="ja-JP" altLang="en-US"/>
          </a:p>
        </p:txBody>
      </p:sp>
    </p:spTree>
    <p:extLst>
      <p:ext uri="{BB962C8B-B14F-4D97-AF65-F5344CB8AC3E}">
        <p14:creationId xmlns:p14="http://schemas.microsoft.com/office/powerpoint/2010/main" val="2945600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プログラミング</a:t>
            </a:r>
            <a:r>
              <a:rPr lang="ja-JP" altLang="ja-JP" dirty="0"/>
              <a:t>学習の初学者が，プログラミングに関連して，論理的思考力からコーディング力への学習の移行の際に，実際に利用される学習環境となることが期待される．</a:t>
            </a:r>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13</a:t>
            </a:fld>
            <a:endParaRPr kumimoji="1" lang="ja-JP" altLang="en-US"/>
          </a:p>
        </p:txBody>
      </p:sp>
    </p:spTree>
    <p:extLst>
      <p:ext uri="{BB962C8B-B14F-4D97-AF65-F5344CB8AC3E}">
        <p14:creationId xmlns:p14="http://schemas.microsoft.com/office/powerpoint/2010/main" val="3059693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参考文献</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marL="385763" indent="-385763" latinLnBrk="1">
              <a:buFont typeface="+mj-ea"/>
              <a:buAutoNum type="circleNumDbPlain"/>
            </a:pPr>
            <a:r>
              <a:rPr lang="ja-JP" altLang="ja-JP" dirty="0"/>
              <a:t>文部科学省 初等中等教育局 情報教育・外国語教育課 情報教育振興室</a:t>
            </a:r>
            <a:r>
              <a:rPr lang="en-US" altLang="ja-JP" dirty="0"/>
              <a:t>, </a:t>
            </a:r>
            <a:r>
              <a:rPr lang="ja-JP" altLang="ja-JP" dirty="0"/>
              <a:t>小学校プログラミング教育の趣旨と計画的な準備の必要性について，令和元年度 小学校プログラミング教育担当者等セミナー， </a:t>
            </a:r>
            <a:r>
              <a:rPr lang="en-US" altLang="ja-JP" dirty="0"/>
              <a:t>https://www.mext.go.jp/content/20200210-mxt_jogai01-100013292_01.pdf</a:t>
            </a:r>
            <a:r>
              <a:rPr lang="ja-JP" altLang="ja-JP" dirty="0" err="1" smtClean="0"/>
              <a:t>，</a:t>
            </a:r>
            <a:r>
              <a:rPr lang="en-US" altLang="ja-JP" dirty="0" smtClean="0"/>
              <a:t>(</a:t>
            </a:r>
            <a:r>
              <a:rPr lang="en-US" altLang="ja-JP" dirty="0"/>
              <a:t>2021/12/20)</a:t>
            </a:r>
            <a:r>
              <a:rPr lang="ja-JP" altLang="ja-JP" dirty="0" err="1"/>
              <a:t>．</a:t>
            </a:r>
            <a:endParaRPr lang="ja-JP" altLang="ja-JP" dirty="0"/>
          </a:p>
          <a:p>
            <a:pPr marL="385763" indent="-385763" latinLnBrk="1">
              <a:buFont typeface="+mj-ea"/>
              <a:buAutoNum type="circleNumDbPlain"/>
            </a:pPr>
            <a:r>
              <a:rPr lang="ja-JP" altLang="ja-JP" dirty="0"/>
              <a:t>小学校段階におけるプログラミング教育の在り方について（議論の取りまとめ），</a:t>
            </a:r>
            <a:r>
              <a:rPr lang="en-US" altLang="ja-JP" dirty="0"/>
              <a:t>https://www.mext.go.jp/b_menu/shingi/chousa/shotou/122/attach/1372525.htm, </a:t>
            </a:r>
            <a:r>
              <a:rPr lang="ja-JP" altLang="ja-JP" dirty="0"/>
              <a:t>（</a:t>
            </a:r>
            <a:r>
              <a:rPr lang="en-US" altLang="ja-JP" dirty="0"/>
              <a:t>2021/12/20</a:t>
            </a:r>
            <a:r>
              <a:rPr lang="ja-JP" altLang="ja-JP" dirty="0"/>
              <a:t>）．</a:t>
            </a:r>
          </a:p>
          <a:p>
            <a:pPr marL="385763" indent="-385763">
              <a:buFont typeface="+mj-ea"/>
              <a:buAutoNum type="circleNumDbPlain"/>
            </a:pPr>
            <a:r>
              <a:rPr lang="ja-JP" altLang="ja-JP" dirty="0"/>
              <a:t>井上尚美：言語論理教育入門―国語科における思考，</a:t>
            </a:r>
            <a:r>
              <a:rPr lang="en-US" altLang="ja-JP" dirty="0"/>
              <a:t>pp.32-33</a:t>
            </a:r>
            <a:r>
              <a:rPr lang="ja-JP" altLang="ja-JP" dirty="0" err="1"/>
              <a:t>，</a:t>
            </a:r>
            <a:r>
              <a:rPr lang="ja-JP" altLang="ja-JP" dirty="0"/>
              <a:t>明治図書，（</a:t>
            </a:r>
            <a:r>
              <a:rPr lang="en-US" altLang="ja-JP" dirty="0"/>
              <a:t>1989/7/1</a:t>
            </a:r>
            <a:r>
              <a:rPr lang="ja-JP" altLang="ja-JP" dirty="0"/>
              <a:t>）．</a:t>
            </a:r>
          </a:p>
          <a:p>
            <a:pPr marL="385763" indent="-385763">
              <a:buFont typeface="+mj-ea"/>
              <a:buAutoNum type="circleNumDbPlain"/>
            </a:pPr>
            <a:r>
              <a:rPr lang="ja-JP" altLang="ja-JP" dirty="0"/>
              <a:t>道田康司：論理的思考とは何か？ </a:t>
            </a:r>
            <a:r>
              <a:rPr lang="ja-JP" altLang="ja-JP" dirty="0" err="1"/>
              <a:t>，</a:t>
            </a:r>
            <a:r>
              <a:rPr lang="ja-JP" altLang="ja-JP" dirty="0"/>
              <a:t>琉球大学教育学部紀要，</a:t>
            </a:r>
            <a:r>
              <a:rPr lang="en-US" altLang="ja-JP" dirty="0"/>
              <a:t>no.63</a:t>
            </a:r>
            <a:r>
              <a:rPr lang="ja-JP" altLang="ja-JP" dirty="0" err="1"/>
              <a:t>，</a:t>
            </a:r>
            <a:r>
              <a:rPr lang="en-US" altLang="ja-JP" dirty="0"/>
              <a:t>pp.181 -193</a:t>
            </a:r>
            <a:r>
              <a:rPr lang="ja-JP" altLang="ja-JP" dirty="0" err="1"/>
              <a:t>，</a:t>
            </a:r>
            <a:r>
              <a:rPr lang="en-US" altLang="ja-JP" dirty="0"/>
              <a:t>(2003/9)</a:t>
            </a:r>
            <a:r>
              <a:rPr lang="ja-JP" altLang="ja-JP" dirty="0" err="1" smtClean="0"/>
              <a:t>．</a:t>
            </a:r>
            <a:endParaRPr lang="ja-JP" altLang="ja-JP"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14</a:t>
            </a:fld>
            <a:endParaRPr kumimoji="1" lang="ja-JP" altLang="en-US"/>
          </a:p>
        </p:txBody>
      </p:sp>
    </p:spTree>
    <p:extLst>
      <p:ext uri="{BB962C8B-B14F-4D97-AF65-F5344CB8AC3E}">
        <p14:creationId xmlns:p14="http://schemas.microsoft.com/office/powerpoint/2010/main" val="3266067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a:t>
            </a:r>
            <a:r>
              <a:rPr lang="ja-JP" altLang="en-US" dirty="0" smtClean="0"/>
              <a:t>文献</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385763" indent="-385763">
              <a:buFont typeface="+mj-ea"/>
              <a:buAutoNum type="circleNumDbPlain" startAt="5"/>
            </a:pPr>
            <a:r>
              <a:rPr lang="ja-JP" altLang="ja-JP" dirty="0"/>
              <a:t>萱津理佳</a:t>
            </a:r>
            <a:r>
              <a:rPr lang="en-US" altLang="ja-JP" dirty="0"/>
              <a:t>, </a:t>
            </a:r>
            <a:r>
              <a:rPr lang="ja-JP" altLang="ja-JP" dirty="0"/>
              <a:t>香山瑞穂</a:t>
            </a:r>
            <a:r>
              <a:rPr lang="en-US" altLang="ja-JP" dirty="0"/>
              <a:t>, </a:t>
            </a:r>
            <a:r>
              <a:rPr lang="ja-JP" altLang="ja-JP" dirty="0"/>
              <a:t>國宗永佳</a:t>
            </a:r>
            <a:r>
              <a:rPr lang="en-US" altLang="ja-JP" dirty="0"/>
              <a:t>, </a:t>
            </a:r>
            <a:r>
              <a:rPr lang="ja-JP" altLang="ja-JP" dirty="0"/>
              <a:t>永井孝</a:t>
            </a:r>
            <a:r>
              <a:rPr lang="en-US" altLang="ja-JP" dirty="0"/>
              <a:t>, </a:t>
            </a:r>
            <a:r>
              <a:rPr lang="ja-JP" altLang="ja-JP" dirty="0"/>
              <a:t>不破泰：アルゴリズム的思考法に関する学習を取り入れた</a:t>
            </a:r>
            <a:r>
              <a:rPr lang="en-US" altLang="ja-JP" dirty="0"/>
              <a:t>C</a:t>
            </a:r>
            <a:r>
              <a:rPr lang="ja-JP" altLang="ja-JP" dirty="0"/>
              <a:t>言語によるプログラミング教育の実践と評価</a:t>
            </a:r>
            <a:r>
              <a:rPr lang="en-US" altLang="ja-JP" dirty="0"/>
              <a:t> : 2010</a:t>
            </a:r>
            <a:r>
              <a:rPr lang="ja-JP" altLang="ja-JP" dirty="0"/>
              <a:t>年度から</a:t>
            </a:r>
            <a:r>
              <a:rPr lang="en-US" altLang="ja-JP" dirty="0"/>
              <a:t>2013</a:t>
            </a:r>
            <a:r>
              <a:rPr lang="ja-JP" altLang="ja-JP" dirty="0"/>
              <a:t>年度の</a:t>
            </a:r>
            <a:r>
              <a:rPr lang="en-US" altLang="ja-JP" dirty="0"/>
              <a:t>4</a:t>
            </a:r>
            <a:r>
              <a:rPr lang="ja-JP" altLang="ja-JP" dirty="0"/>
              <a:t>年間の実践より</a:t>
            </a:r>
            <a:r>
              <a:rPr lang="en-US" altLang="ja-JP" dirty="0"/>
              <a:t> [</a:t>
            </a:r>
            <a:r>
              <a:rPr lang="ja-JP" altLang="ja-JP" dirty="0"/>
              <a:t>研究ノート</a:t>
            </a:r>
            <a:r>
              <a:rPr lang="en-US" altLang="ja-JP" dirty="0"/>
              <a:t>]</a:t>
            </a:r>
            <a:r>
              <a:rPr lang="ja-JP" altLang="ja-JP" dirty="0" err="1"/>
              <a:t>，</a:t>
            </a:r>
            <a:r>
              <a:rPr lang="ja-JP" altLang="ja-JP" dirty="0"/>
              <a:t>長野県短期大学紀要，</a:t>
            </a:r>
            <a:r>
              <a:rPr lang="en-US" altLang="ja-JP" dirty="0"/>
              <a:t>Vol.69</a:t>
            </a:r>
            <a:r>
              <a:rPr lang="ja-JP" altLang="ja-JP" dirty="0" err="1"/>
              <a:t>，</a:t>
            </a:r>
            <a:r>
              <a:rPr lang="en-US" altLang="ja-JP" dirty="0"/>
              <a:t>pp.69-78</a:t>
            </a:r>
            <a:r>
              <a:rPr lang="ja-JP" altLang="ja-JP" dirty="0" err="1"/>
              <a:t>，</a:t>
            </a:r>
            <a:r>
              <a:rPr lang="en-US" altLang="ja-JP" dirty="0"/>
              <a:t>(2015/02)</a:t>
            </a:r>
            <a:r>
              <a:rPr lang="ja-JP" altLang="ja-JP" dirty="0" err="1"/>
              <a:t>．</a:t>
            </a:r>
            <a:endParaRPr lang="ja-JP" altLang="ja-JP" dirty="0"/>
          </a:p>
          <a:p>
            <a:pPr marL="385763" indent="-385763">
              <a:buFont typeface="+mj-ea"/>
              <a:buAutoNum type="circleNumDbPlain" startAt="5"/>
            </a:pPr>
            <a:r>
              <a:rPr lang="ja-JP" altLang="ja-JP" dirty="0"/>
              <a:t>内田保雄：初級プログラミングのための自動作問システム，情報処理学会研究報告コンピュータと教育（</a:t>
            </a:r>
            <a:r>
              <a:rPr lang="en-US" altLang="ja-JP" dirty="0"/>
              <a:t>CE</a:t>
            </a:r>
            <a:r>
              <a:rPr lang="ja-JP" altLang="ja-JP" dirty="0"/>
              <a:t>），</a:t>
            </a:r>
            <a:r>
              <a:rPr lang="en-US" altLang="ja-JP" dirty="0"/>
              <a:t>Vol.2007</a:t>
            </a:r>
            <a:r>
              <a:rPr lang="ja-JP" altLang="ja-JP" dirty="0" err="1"/>
              <a:t>，</a:t>
            </a:r>
            <a:r>
              <a:rPr lang="en-US" altLang="ja-JP" dirty="0"/>
              <a:t>123(2007-CE-092)</a:t>
            </a:r>
            <a:r>
              <a:rPr lang="ja-JP" altLang="ja-JP" dirty="0" err="1"/>
              <a:t>，</a:t>
            </a:r>
            <a:r>
              <a:rPr lang="en-US" altLang="ja-JP" dirty="0"/>
              <a:t>pp.109-113</a:t>
            </a:r>
            <a:r>
              <a:rPr lang="ja-JP" altLang="ja-JP" dirty="0" err="1"/>
              <a:t>，</a:t>
            </a:r>
            <a:r>
              <a:rPr lang="en-US" altLang="ja-JP" dirty="0"/>
              <a:t>(2007/12/08).</a:t>
            </a:r>
            <a:endParaRPr lang="ja-JP" altLang="ja-JP" dirty="0"/>
          </a:p>
          <a:p>
            <a:pPr marL="385763" indent="-385763">
              <a:buFont typeface="+mj-ea"/>
              <a:buAutoNum type="circleNumDbPlain" startAt="5"/>
            </a:pPr>
            <a:r>
              <a:rPr lang="ja-JP" altLang="ja-JP" dirty="0"/>
              <a:t>野上裕二，納富一宏：プログラミング学習支援における問題自動生成に関する基礎的検討</a:t>
            </a:r>
            <a:r>
              <a:rPr lang="en-US" altLang="ja-JP" dirty="0"/>
              <a:t>, </a:t>
            </a:r>
            <a:r>
              <a:rPr lang="ja-JP" altLang="ja-JP" dirty="0"/>
              <a:t>情報処理学会 第</a:t>
            </a:r>
            <a:r>
              <a:rPr lang="en-US" altLang="ja-JP" dirty="0"/>
              <a:t>16</a:t>
            </a:r>
            <a:r>
              <a:rPr lang="ja-JP" altLang="ja-JP" dirty="0"/>
              <a:t>回情報科学技術フォーラム</a:t>
            </a:r>
            <a:r>
              <a:rPr lang="en-US" altLang="ja-JP" dirty="0"/>
              <a:t>(FIT2017)</a:t>
            </a:r>
            <a:r>
              <a:rPr lang="ja-JP" altLang="ja-JP" dirty="0"/>
              <a:t>講演論文集</a:t>
            </a:r>
            <a:r>
              <a:rPr lang="en-US" altLang="ja-JP" dirty="0"/>
              <a:t>, </a:t>
            </a:r>
            <a:r>
              <a:rPr lang="ja-JP" altLang="ja-JP" dirty="0"/>
              <a:t>第</a:t>
            </a:r>
            <a:r>
              <a:rPr lang="en-US" altLang="ja-JP" dirty="0"/>
              <a:t>3</a:t>
            </a:r>
            <a:r>
              <a:rPr lang="ja-JP" altLang="ja-JP" dirty="0"/>
              <a:t>分冊</a:t>
            </a:r>
            <a:r>
              <a:rPr lang="en-US" altLang="ja-JP" dirty="0"/>
              <a:t>, K-022, pp.465-466, (2017.09).</a:t>
            </a:r>
            <a:endParaRPr lang="ja-JP" altLang="ja-JP" dirty="0"/>
          </a:p>
          <a:p>
            <a:pPr marL="385763" indent="-385763">
              <a:buFont typeface="+mj-ea"/>
              <a:buAutoNum type="circleNumDbPlain" startAt="5"/>
            </a:pPr>
            <a:r>
              <a:rPr lang="ja-JP" altLang="ja-JP" dirty="0"/>
              <a:t>福坂祥基，高木正則，山田敬三，佐々木淳：問題自動生成システムを利用した作問演習の実践と評価，</a:t>
            </a:r>
            <a:r>
              <a:rPr lang="en-US" altLang="ja-JP" dirty="0" err="1"/>
              <a:t>JSiSE</a:t>
            </a:r>
            <a:r>
              <a:rPr lang="ja-JP" altLang="ja-JP" dirty="0"/>
              <a:t>研究会研究報告</a:t>
            </a:r>
            <a:r>
              <a:rPr lang="en-US" altLang="ja-JP" dirty="0"/>
              <a:t> 32(5)</a:t>
            </a:r>
            <a:r>
              <a:rPr lang="ja-JP" altLang="ja-JP" dirty="0" err="1"/>
              <a:t>，</a:t>
            </a:r>
            <a:r>
              <a:rPr lang="en-US" altLang="ja-JP" dirty="0"/>
              <a:t>pp.107-114</a:t>
            </a:r>
            <a:r>
              <a:rPr lang="ja-JP" altLang="ja-JP" dirty="0" err="1"/>
              <a:t>，</a:t>
            </a:r>
            <a:r>
              <a:rPr lang="ja-JP" altLang="ja-JP" dirty="0"/>
              <a:t>（</a:t>
            </a:r>
            <a:r>
              <a:rPr lang="en-US" altLang="ja-JP" dirty="0"/>
              <a:t>2018-01</a:t>
            </a:r>
            <a:r>
              <a:rPr lang="ja-JP" altLang="ja-JP" dirty="0"/>
              <a:t>）． </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15</a:t>
            </a:fld>
            <a:endParaRPr kumimoji="1" lang="ja-JP" altLang="en-US"/>
          </a:p>
        </p:txBody>
      </p:sp>
    </p:spTree>
    <p:extLst>
      <p:ext uri="{BB962C8B-B14F-4D97-AF65-F5344CB8AC3E}">
        <p14:creationId xmlns:p14="http://schemas.microsoft.com/office/powerpoint/2010/main" val="53297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ja-JP" dirty="0" smtClean="0"/>
              <a:t>プログラミング</a:t>
            </a:r>
            <a:r>
              <a:rPr lang="ja-JP" altLang="ja-JP" dirty="0"/>
              <a:t>教育必修の全面</a:t>
            </a:r>
            <a:r>
              <a:rPr lang="ja-JP" altLang="ja-JP" dirty="0" smtClean="0"/>
              <a:t>実施</a:t>
            </a:r>
            <a:endParaRPr lang="en-US" altLang="ja-JP" dirty="0" smtClean="0"/>
          </a:p>
          <a:p>
            <a:pPr algn="just"/>
            <a:r>
              <a:rPr lang="ja-JP" altLang="ja-JP" dirty="0" smtClean="0"/>
              <a:t>ブロックプログラミング</a:t>
            </a:r>
            <a:r>
              <a:rPr lang="ja-JP" altLang="ja-JP" dirty="0"/>
              <a:t>と呼ばれる，プログラミングの導入に利用されるシステムが存在</a:t>
            </a:r>
            <a:r>
              <a:rPr lang="ja-JP" altLang="ja-JP" dirty="0" smtClean="0"/>
              <a:t>する</a:t>
            </a:r>
            <a:endParaRPr lang="en-US" altLang="ja-JP" dirty="0" smtClean="0"/>
          </a:p>
          <a:p>
            <a:pPr algn="just"/>
            <a:r>
              <a:rPr lang="ja-JP" altLang="ja-JP" dirty="0" smtClean="0"/>
              <a:t>実際</a:t>
            </a:r>
            <a:r>
              <a:rPr lang="ja-JP" altLang="ja-JP" dirty="0"/>
              <a:t>に運用されるシステム開発などでは，プログラミング言語を</a:t>
            </a:r>
            <a:r>
              <a:rPr lang="ja-JP" altLang="ja-JP" dirty="0" smtClean="0"/>
              <a:t>用いた</a:t>
            </a:r>
            <a:r>
              <a:rPr lang="ja-JP" altLang="ja-JP" dirty="0"/>
              <a:t>コーディングが必要とされる</a:t>
            </a:r>
            <a:r>
              <a:rPr lang="ja-JP" altLang="ja-JP" dirty="0" smtClean="0"/>
              <a:t>．</a:t>
            </a:r>
            <a:endParaRPr lang="en-US" altLang="ja-JP" dirty="0" smtClean="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lang="ja-JP" altLang="en-US" sz="2100"/>
              <a:t>2</a:t>
            </a:fld>
            <a:endParaRPr lang="ja-JP" altLang="en-US" sz="2100" dirty="0"/>
          </a:p>
        </p:txBody>
      </p:sp>
      <p:sp>
        <p:nvSpPr>
          <p:cNvPr id="5" name="テキスト ボックス 4"/>
          <p:cNvSpPr txBox="1"/>
          <p:nvPr/>
        </p:nvSpPr>
        <p:spPr>
          <a:xfrm>
            <a:off x="628650" y="4854419"/>
            <a:ext cx="78867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ja-JP" sz="2800" dirty="0"/>
              <a:t>論理的思考力からコーディング力の養成に</a:t>
            </a:r>
            <a:r>
              <a:rPr lang="ja-JP" altLang="en-US" sz="2800" dirty="0"/>
              <a:t>，</a:t>
            </a:r>
            <a:endParaRPr lang="en-US" altLang="ja-JP" sz="2800" dirty="0"/>
          </a:p>
          <a:p>
            <a:r>
              <a:rPr lang="ja-JP" altLang="ja-JP" sz="2800" dirty="0"/>
              <a:t>円滑に移行できるような教育支援も考えていく必要がある</a:t>
            </a:r>
            <a:r>
              <a:rPr lang="ja-JP" altLang="ja-JP" sz="2800" dirty="0" smtClean="0"/>
              <a:t>．</a:t>
            </a:r>
            <a:endParaRPr lang="ja-JP" altLang="ja-JP" sz="2800" dirty="0"/>
          </a:p>
        </p:txBody>
      </p:sp>
    </p:spTree>
    <p:extLst>
      <p:ext uri="{BB962C8B-B14F-4D97-AF65-F5344CB8AC3E}">
        <p14:creationId xmlns:p14="http://schemas.microsoft.com/office/powerpoint/2010/main" val="3061576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a:xfrm>
            <a:off x="628649" y="1825625"/>
            <a:ext cx="8073561" cy="4351338"/>
          </a:xfrm>
        </p:spPr>
        <p:txBody>
          <a:bodyPr/>
          <a:lstStyle/>
          <a:p>
            <a:r>
              <a:rPr lang="ja-JP" altLang="ja-JP" dirty="0"/>
              <a:t>ブロックプログラミングと連携したソースコードの穴埋め問題生成システム</a:t>
            </a:r>
            <a:r>
              <a:rPr lang="ja-JP" altLang="ja-JP" dirty="0" smtClean="0"/>
              <a:t>を</a:t>
            </a:r>
            <a:r>
              <a:rPr lang="ja-JP" altLang="en-US" dirty="0" smtClean="0"/>
              <a:t>提案する．</a:t>
            </a:r>
            <a:endParaRPr lang="en-US" altLang="ja-JP" dirty="0" smtClean="0"/>
          </a:p>
          <a:p>
            <a:endParaRPr lang="en-US" altLang="ja-JP" dirty="0"/>
          </a:p>
          <a:p>
            <a:r>
              <a:rPr lang="ja-JP" altLang="ja-JP" dirty="0" smtClean="0"/>
              <a:t>学習</a:t>
            </a:r>
            <a:r>
              <a:rPr lang="ja-JP" altLang="ja-JP" dirty="0"/>
              <a:t>のために適切に問題を生成可能であるか</a:t>
            </a:r>
            <a:r>
              <a:rPr lang="ja-JP" altLang="ja-JP" dirty="0" smtClean="0"/>
              <a:t>を難易度</a:t>
            </a:r>
            <a:r>
              <a:rPr lang="ja-JP" altLang="ja-JP" dirty="0"/>
              <a:t>や出題基準の観点から評価すること</a:t>
            </a:r>
            <a:r>
              <a:rPr lang="ja-JP" altLang="ja-JP" dirty="0" smtClean="0"/>
              <a:t>で提案</a:t>
            </a:r>
            <a:r>
              <a:rPr lang="ja-JP" altLang="ja-JP" dirty="0"/>
              <a:t>システムの実現可能性を検証</a:t>
            </a:r>
            <a:r>
              <a:rPr lang="ja-JP" altLang="ja-JP"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3</a:t>
            </a:fld>
            <a:endParaRPr kumimoji="1" lang="ja-JP" altLang="en-US"/>
          </a:p>
        </p:txBody>
      </p:sp>
    </p:spTree>
    <p:extLst>
      <p:ext uri="{BB962C8B-B14F-4D97-AF65-F5344CB8AC3E}">
        <p14:creationId xmlns:p14="http://schemas.microsoft.com/office/powerpoint/2010/main" val="86287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endParaRPr kumimoji="1" lang="ja-JP" altLang="en-US" dirty="0"/>
          </a:p>
        </p:txBody>
      </p:sp>
      <p:sp>
        <p:nvSpPr>
          <p:cNvPr id="3" name="コンテンツ プレースホルダー 2"/>
          <p:cNvSpPr>
            <a:spLocks noGrp="1"/>
          </p:cNvSpPr>
          <p:nvPr>
            <p:ph idx="1"/>
          </p:nvPr>
        </p:nvSpPr>
        <p:spPr>
          <a:xfrm>
            <a:off x="628650" y="1808252"/>
            <a:ext cx="8312630" cy="3681721"/>
          </a:xfrm>
        </p:spPr>
        <p:txBody>
          <a:bodyPr>
            <a:normAutofit fontScale="92500" lnSpcReduction="20000"/>
          </a:bodyPr>
          <a:lstStyle/>
          <a:p>
            <a:r>
              <a:rPr lang="ja-JP" altLang="en-US" dirty="0" smtClean="0"/>
              <a:t>論理的</a:t>
            </a:r>
            <a:r>
              <a:rPr lang="ja-JP" altLang="en-US" dirty="0"/>
              <a:t>思考に関する</a:t>
            </a:r>
            <a:r>
              <a:rPr lang="ja-JP" altLang="en-US" dirty="0" smtClean="0"/>
              <a:t>研究：</a:t>
            </a:r>
            <a:endParaRPr lang="en-US" altLang="ja-JP" dirty="0" smtClean="0"/>
          </a:p>
          <a:p>
            <a:pPr marL="0" indent="0">
              <a:buNone/>
            </a:pPr>
            <a:r>
              <a:rPr lang="en-US" altLang="ja-JP" dirty="0" smtClean="0"/>
              <a:t> [1989 </a:t>
            </a:r>
            <a:r>
              <a:rPr lang="ja-JP" altLang="en-US" dirty="0" smtClean="0"/>
              <a:t>井上</a:t>
            </a:r>
            <a:r>
              <a:rPr lang="en-US" altLang="ja-JP" dirty="0" smtClean="0"/>
              <a:t>], [2003 </a:t>
            </a:r>
            <a:r>
              <a:rPr lang="ja-JP" altLang="en-US" dirty="0" smtClean="0"/>
              <a:t>道田</a:t>
            </a:r>
            <a:r>
              <a:rPr lang="en-US" altLang="ja-JP" dirty="0" smtClean="0"/>
              <a:t>]</a:t>
            </a:r>
          </a:p>
          <a:p>
            <a:pPr marL="0" indent="0">
              <a:buNone/>
            </a:pPr>
            <a:endParaRPr lang="en-US" altLang="ja-JP" dirty="0" smtClean="0"/>
          </a:p>
          <a:p>
            <a:r>
              <a:rPr lang="ja-JP" altLang="en-US" dirty="0" smtClean="0"/>
              <a:t>アルゴリズム的</a:t>
            </a:r>
            <a:r>
              <a:rPr lang="ja-JP" altLang="en-US" dirty="0"/>
              <a:t>思考に関する</a:t>
            </a:r>
            <a:r>
              <a:rPr lang="ja-JP" altLang="en-US" dirty="0" smtClean="0"/>
              <a:t>研究：</a:t>
            </a:r>
            <a:endParaRPr lang="en-US" altLang="ja-JP" dirty="0"/>
          </a:p>
          <a:p>
            <a:pPr marL="0" indent="0">
              <a:buNone/>
            </a:pPr>
            <a:r>
              <a:rPr lang="en-US" altLang="ja-JP" dirty="0" smtClean="0"/>
              <a:t> [2015 </a:t>
            </a:r>
            <a:r>
              <a:rPr lang="ja-JP" altLang="ja-JP" dirty="0" smtClean="0"/>
              <a:t>萱津</a:t>
            </a:r>
            <a:r>
              <a:rPr lang="en-US" altLang="ja-JP" dirty="0" smtClean="0"/>
              <a:t>, </a:t>
            </a:r>
            <a:r>
              <a:rPr lang="ja-JP" altLang="ja-JP" dirty="0" smtClean="0"/>
              <a:t>香山</a:t>
            </a:r>
            <a:r>
              <a:rPr lang="en-US" altLang="ja-JP" dirty="0" smtClean="0"/>
              <a:t>, </a:t>
            </a:r>
            <a:r>
              <a:rPr lang="ja-JP" altLang="ja-JP" dirty="0" smtClean="0"/>
              <a:t>國宗</a:t>
            </a:r>
            <a:r>
              <a:rPr lang="en-US" altLang="ja-JP" dirty="0" smtClean="0"/>
              <a:t>, </a:t>
            </a:r>
            <a:r>
              <a:rPr lang="ja-JP" altLang="ja-JP" dirty="0" smtClean="0"/>
              <a:t>永井</a:t>
            </a:r>
            <a:r>
              <a:rPr lang="en-US" altLang="ja-JP" dirty="0" smtClean="0"/>
              <a:t>, </a:t>
            </a:r>
            <a:r>
              <a:rPr lang="ja-JP" altLang="ja-JP" dirty="0" smtClean="0"/>
              <a:t>不破</a:t>
            </a:r>
            <a:r>
              <a:rPr lang="en-US" altLang="ja-JP" dirty="0" smtClean="0"/>
              <a:t>]</a:t>
            </a:r>
          </a:p>
          <a:p>
            <a:endParaRPr lang="en-US" altLang="ja-JP" dirty="0" smtClean="0"/>
          </a:p>
          <a:p>
            <a:r>
              <a:rPr lang="ja-JP" altLang="en-US" dirty="0" smtClean="0"/>
              <a:t>問題</a:t>
            </a:r>
            <a:r>
              <a:rPr lang="ja-JP" altLang="en-US" dirty="0"/>
              <a:t>自動生成システムに関する</a:t>
            </a:r>
            <a:r>
              <a:rPr lang="ja-JP" altLang="en-US" dirty="0" smtClean="0"/>
              <a:t>研究：</a:t>
            </a:r>
            <a:endParaRPr lang="en-US" altLang="ja-JP" dirty="0" smtClean="0"/>
          </a:p>
          <a:p>
            <a:pPr marL="0" indent="0">
              <a:buNone/>
            </a:pPr>
            <a:r>
              <a:rPr kumimoji="1" lang="en-US" altLang="ja-JP" dirty="0"/>
              <a:t> </a:t>
            </a:r>
            <a:r>
              <a:rPr kumimoji="1" lang="en-US" altLang="ja-JP" dirty="0" smtClean="0"/>
              <a:t>[2007 </a:t>
            </a:r>
            <a:r>
              <a:rPr kumimoji="1" lang="ja-JP" altLang="en-US" dirty="0" smtClean="0"/>
              <a:t>内田</a:t>
            </a:r>
            <a:r>
              <a:rPr kumimoji="1" lang="en-US" altLang="ja-JP" dirty="0" smtClean="0"/>
              <a:t>], [2017 </a:t>
            </a:r>
            <a:r>
              <a:rPr kumimoji="1" lang="ja-JP" altLang="en-US" dirty="0" smtClean="0"/>
              <a:t>野上</a:t>
            </a:r>
            <a:r>
              <a:rPr lang="ja-JP" altLang="en-US" dirty="0" smtClean="0"/>
              <a:t>，納富</a:t>
            </a:r>
            <a:r>
              <a:rPr lang="en-US" altLang="ja-JP" dirty="0" smtClean="0"/>
              <a:t>], [2018 </a:t>
            </a:r>
            <a:r>
              <a:rPr lang="ja-JP" altLang="ja-JP" dirty="0" smtClean="0"/>
              <a:t>福坂，高木，山田，佐々木</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4</a:t>
            </a:fld>
            <a:endParaRPr kumimoji="1" lang="ja-JP" altLang="en-US"/>
          </a:p>
        </p:txBody>
      </p:sp>
    </p:spTree>
    <p:extLst>
      <p:ext uri="{BB962C8B-B14F-4D97-AF65-F5344CB8AC3E}">
        <p14:creationId xmlns:p14="http://schemas.microsoft.com/office/powerpoint/2010/main" val="3314543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単純に問題を生成する機能を作成すると、ワンパターンな選択肢や単純な穴埋め問題</a:t>
            </a:r>
            <a:r>
              <a:rPr lang="ja-JP" altLang="en-US" dirty="0" smtClean="0"/>
              <a:t>に</a:t>
            </a:r>
            <a:r>
              <a:rPr lang="ja-JP" altLang="en-US" dirty="0"/>
              <a:t>なる</a:t>
            </a:r>
            <a:endParaRPr lang="en-US" altLang="ja-JP" dirty="0"/>
          </a:p>
          <a:p>
            <a:r>
              <a:rPr lang="ja-JP" altLang="en-US" dirty="0"/>
              <a:t>選択肢を自動で生成することで</a:t>
            </a:r>
            <a:r>
              <a:rPr lang="ja-JP" altLang="en-US" dirty="0" smtClean="0"/>
              <a:t>、</a:t>
            </a:r>
            <a:r>
              <a:rPr lang="ja-JP" altLang="ja-JP" dirty="0"/>
              <a:t>変化に富んだ問題を生成できる</a:t>
            </a:r>
            <a:endParaRPr lang="ja-JP" altLang="en-US" dirty="0"/>
          </a:p>
          <a:p>
            <a:r>
              <a:rPr lang="ja-JP" altLang="en-US" dirty="0" smtClean="0"/>
              <a:t>選択肢をどのように生成するかが課題となる</a:t>
            </a:r>
            <a:endParaRPr lang="en-US" altLang="ja-JP" dirty="0" smtClean="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t>5</a:t>
            </a:fld>
            <a:endParaRPr kumimoji="1" lang="ja-JP" altLang="en-US"/>
          </a:p>
        </p:txBody>
      </p:sp>
    </p:spTree>
    <p:extLst>
      <p:ext uri="{BB962C8B-B14F-4D97-AF65-F5344CB8AC3E}">
        <p14:creationId xmlns:p14="http://schemas.microsoft.com/office/powerpoint/2010/main" val="1363084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2" name="正方形/長方形 31"/>
          <p:cNvSpPr/>
          <p:nvPr/>
        </p:nvSpPr>
        <p:spPr>
          <a:xfrm>
            <a:off x="4361607" y="687823"/>
            <a:ext cx="4620552" cy="1521303"/>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r>
              <a:rPr lang="ja-JP" altLang="ja-JP" dirty="0"/>
              <a:t>ブロックプログラミングからコーディング用の練習問題を自動生成することに着目し，本研究ではブロックプログラミングと連携したソースコードの穴埋め問題生成システムを構築する．</a:t>
            </a:r>
          </a:p>
        </p:txBody>
      </p:sp>
      <p:pic>
        <p:nvPicPr>
          <p:cNvPr id="11" name="図 10"/>
          <p:cNvPicPr>
            <a:picLocks noChangeAspect="1"/>
          </p:cNvPicPr>
          <p:nvPr/>
        </p:nvPicPr>
        <p:blipFill>
          <a:blip r:embed="rId3"/>
          <a:stretch>
            <a:fillRect/>
          </a:stretch>
        </p:blipFill>
        <p:spPr>
          <a:xfrm>
            <a:off x="880340" y="2135337"/>
            <a:ext cx="7981322" cy="3983220"/>
          </a:xfrm>
          <a:prstGeom prst="rect">
            <a:avLst/>
          </a:prstGeom>
        </p:spPr>
      </p:pic>
    </p:spTree>
    <p:extLst>
      <p:ext uri="{BB962C8B-B14F-4D97-AF65-F5344CB8AC3E}">
        <p14:creationId xmlns:p14="http://schemas.microsoft.com/office/powerpoint/2010/main" val="61819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選択肢生成</a:t>
            </a:r>
            <a:endParaRPr kumimoji="1" lang="ja-JP" altLang="en-US" dirty="0"/>
          </a:p>
        </p:txBody>
      </p:sp>
      <p:graphicFrame>
        <p:nvGraphicFramePr>
          <p:cNvPr id="14" name="コンテンツ プレースホルダー 13"/>
          <p:cNvGraphicFramePr>
            <a:graphicFrameLocks noGrp="1"/>
          </p:cNvGraphicFramePr>
          <p:nvPr>
            <p:ph idx="1"/>
            <p:extLst>
              <p:ext uri="{D42A27DB-BD31-4B8C-83A1-F6EECF244321}">
                <p14:modId xmlns:p14="http://schemas.microsoft.com/office/powerpoint/2010/main" val="1495902852"/>
              </p:ext>
            </p:extLst>
          </p:nvPr>
        </p:nvGraphicFramePr>
        <p:xfrm>
          <a:off x="1845776" y="2321054"/>
          <a:ext cx="5483860" cy="1097280"/>
        </p:xfrm>
        <a:graphic>
          <a:graphicData uri="http://schemas.openxmlformats.org/drawingml/2006/table">
            <a:tbl>
              <a:tblPr firstRow="1" firstCol="1" bandRow="1"/>
              <a:tblGrid>
                <a:gridCol w="2741930">
                  <a:extLst>
                    <a:ext uri="{9D8B030D-6E8A-4147-A177-3AD203B41FA5}">
                      <a16:colId xmlns:a16="http://schemas.microsoft.com/office/drawing/2014/main" val="852515768"/>
                    </a:ext>
                  </a:extLst>
                </a:gridCol>
                <a:gridCol w="2741930">
                  <a:extLst>
                    <a:ext uri="{9D8B030D-6E8A-4147-A177-3AD203B41FA5}">
                      <a16:colId xmlns:a16="http://schemas.microsoft.com/office/drawing/2014/main" val="2046067211"/>
                    </a:ext>
                  </a:extLst>
                </a:gridCol>
              </a:tblGrid>
              <a:tr h="0">
                <a:tc>
                  <a:txBody>
                    <a:bodyPr/>
                    <a:lstStyle/>
                    <a:p>
                      <a:pPr algn="just">
                        <a:spcAft>
                          <a:spcPts val="0"/>
                        </a:spcAft>
                      </a:pPr>
                      <a:r>
                        <a:rPr 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グループ２</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a:t>
                      </a: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932297"/>
                  </a:ext>
                </a:extLst>
              </a:tr>
              <a:tr h="0">
                <a:tc>
                  <a:txBody>
                    <a:bodyPr/>
                    <a:lstStyle/>
                    <a:p>
                      <a:pPr algn="just">
                        <a:spcAft>
                          <a:spcPts val="0"/>
                        </a:spcAft>
                      </a:pPr>
                      <a:r>
                        <a:rPr 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グループ３</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'for', 'while', 'do'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624758"/>
                  </a:ext>
                </a:extLst>
              </a:tr>
              <a:tr h="0">
                <a:tc>
                  <a:txBody>
                    <a:bodyPr/>
                    <a:lstStyle/>
                    <a:p>
                      <a:pPr algn="just">
                        <a:spcAft>
                          <a:spcPts val="0"/>
                        </a:spcAft>
                      </a:pPr>
                      <a:r>
                        <a:rPr lang="ja-JP" sz="1800" kern="100" dirty="0">
                          <a:effectLst/>
                          <a:latin typeface="Century" panose="02040604050505020304" pitchFamily="18" charset="0"/>
                          <a:ea typeface="ＭＳ 明朝" panose="02020609040205080304" pitchFamily="17" charset="-128"/>
                          <a:cs typeface="Times New Roman" panose="02020603050405020304" pitchFamily="18" charset="0"/>
                        </a:rPr>
                        <a:t>グループ４</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'if', 'else', 'switch'</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9542225"/>
                  </a:ext>
                </a:extLst>
              </a:tr>
              <a:tr h="0">
                <a:tc>
                  <a:txBody>
                    <a:bodyPr/>
                    <a:lstStyle/>
                    <a:p>
                      <a:pPr algn="just">
                        <a:spcAft>
                          <a:spcPts val="0"/>
                        </a:spcAft>
                      </a:pPr>
                      <a:r>
                        <a:rPr lang="ja-JP" sz="1800" kern="100">
                          <a:effectLst/>
                          <a:latin typeface="Century" panose="02040604050505020304" pitchFamily="18" charset="0"/>
                          <a:ea typeface="ＭＳ 明朝" panose="02020609040205080304" pitchFamily="17" charset="-128"/>
                          <a:cs typeface="Times New Roman" panose="02020603050405020304" pitchFamily="18" charset="0"/>
                        </a:rPr>
                        <a:t>グループ５</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'break‘, 'continue</a:t>
                      </a: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0562010"/>
                  </a:ext>
                </a:extLst>
              </a:tr>
            </a:tbl>
          </a:graphicData>
        </a:graphic>
      </p:graphicFrame>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7</a:t>
            </a:fld>
            <a:endParaRPr kumimoji="1"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2190623018"/>
              </p:ext>
            </p:extLst>
          </p:nvPr>
        </p:nvGraphicFramePr>
        <p:xfrm>
          <a:off x="1106150" y="4618831"/>
          <a:ext cx="3048913" cy="274320"/>
        </p:xfrm>
        <a:graphic>
          <a:graphicData uri="http://schemas.openxmlformats.org/drawingml/2006/table">
            <a:tbl>
              <a:tblPr firstRow="1" firstCol="1" bandRow="1"/>
              <a:tblGrid>
                <a:gridCol w="1016087">
                  <a:extLst>
                    <a:ext uri="{9D8B030D-6E8A-4147-A177-3AD203B41FA5}">
                      <a16:colId xmlns:a16="http://schemas.microsoft.com/office/drawing/2014/main" val="3686369095"/>
                    </a:ext>
                  </a:extLst>
                </a:gridCol>
                <a:gridCol w="1016413">
                  <a:extLst>
                    <a:ext uri="{9D8B030D-6E8A-4147-A177-3AD203B41FA5}">
                      <a16:colId xmlns:a16="http://schemas.microsoft.com/office/drawing/2014/main" val="1284934244"/>
                    </a:ext>
                  </a:extLst>
                </a:gridCol>
                <a:gridCol w="1016413">
                  <a:extLst>
                    <a:ext uri="{9D8B030D-6E8A-4147-A177-3AD203B41FA5}">
                      <a16:colId xmlns:a16="http://schemas.microsoft.com/office/drawing/2014/main" val="3947855738"/>
                    </a:ext>
                  </a:extLst>
                </a:gridCol>
              </a:tblGrid>
              <a:tr h="0">
                <a:tc>
                  <a:txBody>
                    <a:bodyPr/>
                    <a:lstStyle/>
                    <a:p>
                      <a:pPr algn="just">
                        <a:spcAft>
                          <a:spcPts val="0"/>
                        </a:spcAft>
                      </a:pPr>
                      <a:r>
                        <a:rPr lang="en-US"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while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effectLst/>
                          <a:latin typeface="Century" panose="02040604050505020304" pitchFamily="18" charset="0"/>
                          <a:ea typeface="ＭＳ 明朝" panose="02020609040205080304" pitchFamily="17" charset="-128"/>
                          <a:cs typeface="Times New Roman" panose="02020603050405020304" pitchFamily="18" charset="0"/>
                        </a:rPr>
                        <a:t>do</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846803"/>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3152856240"/>
              </p:ext>
            </p:extLst>
          </p:nvPr>
        </p:nvGraphicFramePr>
        <p:xfrm>
          <a:off x="4769720" y="4618831"/>
          <a:ext cx="3410104" cy="274320"/>
        </p:xfrm>
        <a:graphic>
          <a:graphicData uri="http://schemas.openxmlformats.org/drawingml/2006/table">
            <a:tbl>
              <a:tblPr firstRow="1" firstCol="1" bandRow="1"/>
              <a:tblGrid>
                <a:gridCol w="1136458">
                  <a:extLst>
                    <a:ext uri="{9D8B030D-6E8A-4147-A177-3AD203B41FA5}">
                      <a16:colId xmlns:a16="http://schemas.microsoft.com/office/drawing/2014/main" val="3458815489"/>
                    </a:ext>
                  </a:extLst>
                </a:gridCol>
                <a:gridCol w="1136823">
                  <a:extLst>
                    <a:ext uri="{9D8B030D-6E8A-4147-A177-3AD203B41FA5}">
                      <a16:colId xmlns:a16="http://schemas.microsoft.com/office/drawing/2014/main" val="3357885173"/>
                    </a:ext>
                  </a:extLst>
                </a:gridCol>
                <a:gridCol w="1136823">
                  <a:extLst>
                    <a:ext uri="{9D8B030D-6E8A-4147-A177-3AD203B41FA5}">
                      <a16:colId xmlns:a16="http://schemas.microsoft.com/office/drawing/2014/main" val="2911256622"/>
                    </a:ext>
                  </a:extLst>
                </a:gridCol>
              </a:tblGrid>
              <a:tr h="66664">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for</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Century" panose="02040604050505020304" pitchFamily="18" charset="0"/>
                          <a:ea typeface="ＭＳ 明朝" panose="02020609040205080304" pitchFamily="17" charset="-128"/>
                          <a:cs typeface="Times New Roman" panose="02020603050405020304" pitchFamily="18" charset="0"/>
                        </a:rPr>
                        <a:t>if</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ja-JP" sz="1800" kern="100" dirty="0" smtClean="0">
                          <a:effectLst/>
                          <a:latin typeface="Century" panose="02040604050505020304" pitchFamily="18" charset="0"/>
                          <a:ea typeface="ＭＳ 明朝" panose="02020609040205080304" pitchFamily="17" charset="-128"/>
                          <a:cs typeface="Times New Roman" panose="02020603050405020304" pitchFamily="18" charset="0"/>
                        </a:rPr>
                        <a:t>continue</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200520"/>
                  </a:ext>
                </a:extLst>
              </a:tr>
            </a:tbl>
          </a:graphicData>
        </a:graphic>
      </p:graphicFrame>
      <p:sp>
        <p:nvSpPr>
          <p:cNvPr id="19" name="正方形/長方形 18"/>
          <p:cNvSpPr/>
          <p:nvPr/>
        </p:nvSpPr>
        <p:spPr>
          <a:xfrm>
            <a:off x="3702534" y="1860541"/>
            <a:ext cx="1338828" cy="369332"/>
          </a:xfrm>
          <a:prstGeom prst="rect">
            <a:avLst/>
          </a:prstGeom>
        </p:spPr>
        <p:txBody>
          <a:bodyPr wrap="none">
            <a:spAutoFit/>
          </a:bodyPr>
          <a:lstStyle/>
          <a:p>
            <a:pPr algn="ctr">
              <a:spcAft>
                <a:spcPts val="0"/>
              </a:spcAft>
            </a:pP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グループ例</a:t>
            </a:r>
          </a:p>
        </p:txBody>
      </p:sp>
      <p:sp>
        <p:nvSpPr>
          <p:cNvPr id="20" name="正方形/長方形 19"/>
          <p:cNvSpPr/>
          <p:nvPr/>
        </p:nvSpPr>
        <p:spPr>
          <a:xfrm>
            <a:off x="1845776" y="4953938"/>
            <a:ext cx="156966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同じ</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グループ</a:t>
            </a:r>
            <a:endParaRPr lang="ja-JP" altLang="en-US" dirty="0"/>
          </a:p>
        </p:txBody>
      </p:sp>
      <p:sp>
        <p:nvSpPr>
          <p:cNvPr id="21" name="正方形/長方形 20"/>
          <p:cNvSpPr/>
          <p:nvPr/>
        </p:nvSpPr>
        <p:spPr>
          <a:xfrm>
            <a:off x="5499997" y="4984332"/>
            <a:ext cx="1800493"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異なる</a:t>
            </a:r>
            <a:r>
              <a:rPr lang="ja-JP" altLang="ja-JP" dirty="0" smtClean="0">
                <a:latin typeface="Century" panose="02040604050505020304" pitchFamily="18" charset="0"/>
                <a:ea typeface="ＭＳ 明朝" panose="02020609040205080304" pitchFamily="17" charset="-128"/>
                <a:cs typeface="Times New Roman" panose="02020603050405020304" pitchFamily="18" charset="0"/>
              </a:rPr>
              <a:t>グループ</a:t>
            </a:r>
            <a:endParaRPr lang="ja-JP" altLang="en-US" dirty="0"/>
          </a:p>
        </p:txBody>
      </p:sp>
      <p:sp>
        <p:nvSpPr>
          <p:cNvPr id="3" name="正方形/長方形 2"/>
          <p:cNvSpPr/>
          <p:nvPr/>
        </p:nvSpPr>
        <p:spPr>
          <a:xfrm>
            <a:off x="3222765" y="4107102"/>
            <a:ext cx="2492990" cy="369332"/>
          </a:xfrm>
          <a:prstGeom prst="rect">
            <a:avLst/>
          </a:prstGeom>
        </p:spPr>
        <p:txBody>
          <a:bodyPr wrap="none">
            <a:spAutoFit/>
          </a:bodyPr>
          <a:lstStyle/>
          <a:p>
            <a:r>
              <a:rPr lang="ja-JP" altLang="ja-JP" dirty="0">
                <a:latin typeface="Century" panose="02040604050505020304" pitchFamily="18" charset="0"/>
                <a:ea typeface="ＭＳ 明朝" panose="02020609040205080304" pitchFamily="17" charset="-128"/>
                <a:cs typeface="Times New Roman" panose="02020603050405020304" pitchFamily="18" charset="0"/>
              </a:rPr>
              <a:t>選択肢が決定された例</a:t>
            </a:r>
            <a:endParaRPr lang="ja-JP" altLang="en-US" dirty="0"/>
          </a:p>
        </p:txBody>
      </p:sp>
    </p:spTree>
    <p:extLst>
      <p:ext uri="{BB962C8B-B14F-4D97-AF65-F5344CB8AC3E}">
        <p14:creationId xmlns:p14="http://schemas.microsoft.com/office/powerpoint/2010/main" val="3934619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UI</a:t>
            </a:r>
            <a:r>
              <a:rPr kumimoji="1" lang="ja-JP" altLang="en-US" dirty="0" smtClean="0"/>
              <a:t>図</a:t>
            </a:r>
            <a:endParaRPr kumimoji="1" lang="ja-JP" altLang="en-US" dirty="0"/>
          </a:p>
        </p:txBody>
      </p:sp>
      <p:sp>
        <p:nvSpPr>
          <p:cNvPr id="4" name="スライド番号プレースホルダー 3"/>
          <p:cNvSpPr>
            <a:spLocks noGrp="1"/>
          </p:cNvSpPr>
          <p:nvPr>
            <p:ph type="sldNum" sz="quarter" idx="12"/>
          </p:nvPr>
        </p:nvSpPr>
        <p:spPr/>
        <p:txBody>
          <a:bodyPr/>
          <a:lstStyle/>
          <a:p>
            <a:fld id="{7A0C0510-5AD5-45F8-B3F1-46CC91AC00B1}" type="slidenum">
              <a:rPr kumimoji="1" lang="ja-JP" altLang="en-US" smtClean="0"/>
              <a:pPr/>
              <a:t>8</a:t>
            </a:fld>
            <a:endParaRPr kumimoji="1" lang="ja-JP" altLang="en-US" dirty="0"/>
          </a:p>
        </p:txBody>
      </p:sp>
      <p:pic>
        <p:nvPicPr>
          <p:cNvPr id="5" name="図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2049465"/>
            <a:ext cx="7886700" cy="4306886"/>
          </a:xfrm>
          <a:prstGeom prst="rect">
            <a:avLst/>
          </a:prstGeom>
          <a:noFill/>
          <a:ln>
            <a:noFill/>
          </a:ln>
        </p:spPr>
      </p:pic>
    </p:spTree>
    <p:extLst>
      <p:ext uri="{BB962C8B-B14F-4D97-AF65-F5344CB8AC3E}">
        <p14:creationId xmlns:p14="http://schemas.microsoft.com/office/powerpoint/2010/main" val="4006035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本システムの問題自動生成機能によって生成される穴埋め選択問題は学習のために適切に問題を生成することができているのか，複数の問題ファイルと難易度における実際の出題内容</a:t>
            </a:r>
            <a:r>
              <a:rPr lang="ja-JP" altLang="ja-JP" dirty="0" smtClean="0"/>
              <a:t>を</a:t>
            </a:r>
            <a:r>
              <a:rPr lang="ja-JP" altLang="en-US" dirty="0"/>
              <a:t>以下</a:t>
            </a:r>
            <a:r>
              <a:rPr lang="ja-JP" altLang="ja-JP" dirty="0" smtClean="0"/>
              <a:t>の</a:t>
            </a:r>
            <a:r>
              <a:rPr lang="ja-JP" altLang="ja-JP" dirty="0"/>
              <a:t>判断基準ごとに評価する．</a:t>
            </a:r>
          </a:p>
        </p:txBody>
      </p:sp>
      <p:graphicFrame>
        <p:nvGraphicFramePr>
          <p:cNvPr id="5" name="表 4"/>
          <p:cNvGraphicFramePr>
            <a:graphicFrameLocks noGrp="1"/>
          </p:cNvGraphicFramePr>
          <p:nvPr>
            <p:extLst>
              <p:ext uri="{D42A27DB-BD31-4B8C-83A1-F6EECF244321}">
                <p14:modId xmlns:p14="http://schemas.microsoft.com/office/powerpoint/2010/main" val="1092956108"/>
              </p:ext>
            </p:extLst>
          </p:nvPr>
        </p:nvGraphicFramePr>
        <p:xfrm>
          <a:off x="1262359" y="3929243"/>
          <a:ext cx="6918688" cy="2535247"/>
        </p:xfrm>
        <a:graphic>
          <a:graphicData uri="http://schemas.openxmlformats.org/drawingml/2006/table">
            <a:tbl>
              <a:tblPr firstRow="1" firstCol="1" bandRow="1"/>
              <a:tblGrid>
                <a:gridCol w="521270">
                  <a:extLst>
                    <a:ext uri="{9D8B030D-6E8A-4147-A177-3AD203B41FA5}">
                      <a16:colId xmlns:a16="http://schemas.microsoft.com/office/drawing/2014/main" val="301573555"/>
                    </a:ext>
                  </a:extLst>
                </a:gridCol>
                <a:gridCol w="3988761">
                  <a:extLst>
                    <a:ext uri="{9D8B030D-6E8A-4147-A177-3AD203B41FA5}">
                      <a16:colId xmlns:a16="http://schemas.microsoft.com/office/drawing/2014/main" val="2763908087"/>
                    </a:ext>
                  </a:extLst>
                </a:gridCol>
                <a:gridCol w="2408657">
                  <a:extLst>
                    <a:ext uri="{9D8B030D-6E8A-4147-A177-3AD203B41FA5}">
                      <a16:colId xmlns:a16="http://schemas.microsoft.com/office/drawing/2014/main" val="1970008419"/>
                    </a:ext>
                  </a:extLst>
                </a:gridCol>
              </a:tblGrid>
              <a:tr h="335088">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 </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基準</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評価</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061721"/>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１</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正解となる解答が選択肢に入っている．</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187520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２</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設問内で選択肢が複数かぶっていない．</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76843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３</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ブロックプログラミングより解答が推測できる．</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86025"/>
                  </a:ext>
                </a:extLst>
              </a:tr>
              <a:tr h="707215">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４</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出題内容の種類</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（予約語，不等号</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p>
                      <a:pPr algn="just">
                        <a:spcAft>
                          <a:spcPts val="0"/>
                        </a:spcAft>
                      </a:pP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四則</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演算， </a:t>
                      </a:r>
                      <a:r>
                        <a:rPr lang="ja-JP" sz="1600" kern="100" dirty="0" smtClean="0">
                          <a:effectLst/>
                          <a:latin typeface="Century" panose="02040604050505020304" pitchFamily="18" charset="0"/>
                          <a:ea typeface="ＭＳ 明朝" panose="02020609040205080304" pitchFamily="17" charset="-128"/>
                          <a:cs typeface="Times New Roman" panose="02020603050405020304" pitchFamily="18" charset="0"/>
                        </a:rPr>
                        <a:t>特殊</a:t>
                      </a: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記号）</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54857"/>
                  </a:ext>
                </a:extLst>
              </a:tr>
              <a:tr h="335088">
                <a:tc>
                  <a:txBody>
                    <a:bodyPr/>
                    <a:lstStyle/>
                    <a:p>
                      <a:pPr algn="ctr">
                        <a:spcAft>
                          <a:spcPts val="0"/>
                        </a:spcAft>
                      </a:pPr>
                      <a:r>
                        <a:rPr lang="ja-JP" sz="1600" kern="100">
                          <a:effectLst/>
                          <a:latin typeface="Century" panose="02040604050505020304" pitchFamily="18" charset="0"/>
                          <a:ea typeface="ＭＳ 明朝" panose="02020609040205080304" pitchFamily="17" charset="-128"/>
                          <a:cs typeface="Times New Roman" panose="02020603050405020304" pitchFamily="18" charset="0"/>
                        </a:rPr>
                        <a:t>５</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sz="1600" kern="100" dirty="0">
                          <a:effectLst/>
                          <a:latin typeface="Century" panose="02040604050505020304" pitchFamily="18" charset="0"/>
                          <a:ea typeface="ＭＳ 明朝" panose="02020609040205080304" pitchFamily="17" charset="-128"/>
                          <a:cs typeface="Times New Roman" panose="02020603050405020304" pitchFamily="18" charset="0"/>
                        </a:rPr>
                        <a:t>選択肢のみから正解が推測できない． </a:t>
                      </a:r>
                    </a:p>
                  </a:txBody>
                  <a:tcPr marL="51435" marR="5143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Century" panose="02040604050505020304" pitchFamily="18" charset="0"/>
                          <a:ea typeface="ＭＳ 明朝" panose="02020609040205080304" pitchFamily="17" charset="-128"/>
                          <a:cs typeface="Times New Roman" panose="02020603050405020304" pitchFamily="18" charset="0"/>
                        </a:rPr>
                        <a:t>Yes / No</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839382"/>
                  </a:ext>
                </a:extLst>
              </a:tr>
            </a:tbl>
          </a:graphicData>
        </a:graphic>
      </p:graphicFrame>
      <p:sp>
        <p:nvSpPr>
          <p:cNvPr id="6" name="スライド番号プレースホルダー 5"/>
          <p:cNvSpPr>
            <a:spLocks noGrp="1"/>
          </p:cNvSpPr>
          <p:nvPr>
            <p:ph type="sldNum" sz="quarter" idx="12"/>
          </p:nvPr>
        </p:nvSpPr>
        <p:spPr/>
        <p:txBody>
          <a:bodyPr/>
          <a:lstStyle/>
          <a:p>
            <a:fld id="{7A0C0510-5AD5-45F8-B3F1-46CC91AC00B1}" type="slidenum">
              <a:rPr kumimoji="1" lang="ja-JP" altLang="en-US" smtClean="0"/>
              <a:t>9</a:t>
            </a:fld>
            <a:endParaRPr kumimoji="1" lang="ja-JP" altLang="en-US"/>
          </a:p>
        </p:txBody>
      </p:sp>
    </p:spTree>
    <p:extLst>
      <p:ext uri="{BB962C8B-B14F-4D97-AF65-F5344CB8AC3E}">
        <p14:creationId xmlns:p14="http://schemas.microsoft.com/office/powerpoint/2010/main" val="668627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7059</TotalTime>
  <Words>1738</Words>
  <Application>Microsoft Office PowerPoint</Application>
  <PresentationFormat>画面に合わせる (4:3)</PresentationFormat>
  <Paragraphs>226</Paragraphs>
  <Slides>15</Slides>
  <Notes>9</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ＭＳ 明朝</vt:lpstr>
      <vt:lpstr>游ゴシック</vt:lpstr>
      <vt:lpstr>游ゴシック Light</vt:lpstr>
      <vt:lpstr>Arial</vt:lpstr>
      <vt:lpstr>Calibri</vt:lpstr>
      <vt:lpstr>Calibri Light</vt:lpstr>
      <vt:lpstr>Century</vt:lpstr>
      <vt:lpstr>Times New Roman</vt:lpstr>
      <vt:lpstr>Office テーマ</vt:lpstr>
      <vt:lpstr>日本語環境ブロックプログラミングと連携したソースコードの 穴埋め選択問題生成システム</vt:lpstr>
      <vt:lpstr>研究背景</vt:lpstr>
      <vt:lpstr>研究目的</vt:lpstr>
      <vt:lpstr>関連研究</vt:lpstr>
      <vt:lpstr>研究課題</vt:lpstr>
      <vt:lpstr>提案方式</vt:lpstr>
      <vt:lpstr>選択肢生成</vt:lpstr>
      <vt:lpstr>UI図</vt:lpstr>
      <vt:lpstr>実験</vt:lpstr>
      <vt:lpstr>実験結果</vt:lpstr>
      <vt:lpstr>考察</vt:lpstr>
      <vt:lpstr>まとめ</vt:lpstr>
      <vt:lpstr>今後の展望</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日本語環境ブロックプログラミングと連携したソースコードの穴埋め選択問題生成システム</dc:title>
  <dc:creator>s1821121 Shinya Shimaoka</dc:creator>
  <cp:lastModifiedBy>s1821121 Shinya Shimaoka</cp:lastModifiedBy>
  <cp:revision>61</cp:revision>
  <dcterms:created xsi:type="dcterms:W3CDTF">2021-12-19T23:47:53Z</dcterms:created>
  <dcterms:modified xsi:type="dcterms:W3CDTF">2022-01-17T00:10:57Z</dcterms:modified>
</cp:coreProperties>
</file>