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70" r:id="rId5"/>
    <p:sldId id="263" r:id="rId6"/>
    <p:sldId id="269" r:id="rId7"/>
    <p:sldId id="302" r:id="rId8"/>
    <p:sldId id="311" r:id="rId9"/>
    <p:sldId id="310" r:id="rId10"/>
    <p:sldId id="279" r:id="rId11"/>
    <p:sldId id="288" r:id="rId12"/>
    <p:sldId id="313" r:id="rId13"/>
    <p:sldId id="312" r:id="rId14"/>
    <p:sldId id="273" r:id="rId15"/>
    <p:sldId id="276" r:id="rId16"/>
    <p:sldId id="285" r:id="rId17"/>
    <p:sldId id="286" r:id="rId18"/>
    <p:sldId id="277" r:id="rId19"/>
    <p:sldId id="274" r:id="rId20"/>
    <p:sldId id="275" r:id="rId21"/>
    <p:sldId id="294" r:id="rId22"/>
    <p:sldId id="295" r:id="rId23"/>
    <p:sldId id="303" r:id="rId24"/>
    <p:sldId id="304" r:id="rId25"/>
    <p:sldId id="306" r:id="rId26"/>
    <p:sldId id="307" r:id="rId27"/>
    <p:sldId id="308" r:id="rId28"/>
    <p:sldId id="309" r:id="rId29"/>
    <p:sldId id="30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2110" autoAdjust="0"/>
  </p:normalViewPr>
  <p:slideViewPr>
    <p:cSldViewPr snapToGrid="0">
      <p:cViewPr varScale="1">
        <p:scale>
          <a:sx n="79" d="100"/>
          <a:sy n="79" d="100"/>
        </p:scale>
        <p:origin x="800" y="72"/>
      </p:cViewPr>
      <p:guideLst/>
    </p:cSldViewPr>
  </p:slideViewPr>
  <p:notesTextViewPr>
    <p:cViewPr>
      <p:scale>
        <a:sx n="1" d="1"/>
        <a:sy n="1" d="1"/>
      </p:scale>
      <p:origin x="0" y="0"/>
    </p:cViewPr>
  </p:notesTextViewPr>
  <p:sorterViewPr>
    <p:cViewPr>
      <p:scale>
        <a:sx n="100" d="100"/>
        <a:sy n="100" d="100"/>
      </p:scale>
      <p:origin x="0" y="-7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11</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r>
              <a:rPr lang="ja-JP" altLang="en-US" dirty="0" smtClean="0"/>
              <a:t>。</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a:t>
            </a:r>
            <a:r>
              <a:rPr lang="ja-JP" altLang="en-US" dirty="0" smtClean="0"/>
              <a:t>では</a:t>
            </a:r>
            <a:r>
              <a:rPr lang="ja-JP" altLang="en-US" dirty="0" smtClean="0"/>
              <a:t>、</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250474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19</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a:t>
            </a:r>
            <a:r>
              <a:rPr lang="ja-JP" altLang="en-US" dirty="0" smtClean="0"/>
              <a:t>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a:t>
            </a:r>
            <a:r>
              <a:rPr kumimoji="1" lang="ja-JP" altLang="en-US" dirty="0" smtClean="0"/>
              <a:t>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t>現在指定しているキーワードがかなり少ないので増やす</a:t>
            </a:r>
            <a:endParaRPr lang="en-US" altLang="ja-JP" dirty="0"/>
          </a:p>
          <a:p>
            <a:r>
              <a:rPr kumimoji="1" lang="ja-JP" altLang="en-US" dirty="0" smtClean="0"/>
              <a:t>キーワードを配置している場所が</a:t>
            </a:r>
            <a:r>
              <a:rPr kumimoji="1" lang="en-US" altLang="ja-JP" dirty="0" err="1" smtClean="0"/>
              <a:t>Javascript</a:t>
            </a:r>
            <a:r>
              <a:rPr lang="ja-JP" altLang="en-US" dirty="0" smtClean="0"/>
              <a:t>のファイルに直書きなので、どこか別の場所を考えたい</a:t>
            </a:r>
            <a:r>
              <a:rPr lang="ja-JP" altLang="en-US" dirty="0" smtClean="0"/>
              <a:t>（</a:t>
            </a:r>
            <a:r>
              <a:rPr lang="en-US" altLang="ja-JP" dirty="0" smtClean="0"/>
              <a:t>MongoDB</a:t>
            </a:r>
            <a:r>
              <a:rPr lang="ja-JP" altLang="en-US" dirty="0" smtClean="0"/>
              <a:t>）</a:t>
            </a:r>
            <a:endParaRPr lang="en-US" altLang="ja-JP" dirty="0" smtClean="0"/>
          </a:p>
          <a:p>
            <a:r>
              <a:rPr lang="ja-JP" altLang="en-US" dirty="0" smtClean="0"/>
              <a:t>解説があるとうれしいらしい、なんらかの形を考えたい</a:t>
            </a:r>
            <a:endParaRPr kumimoji="1" lang="en-US" altLang="ja-JP" dirty="0" smtClean="0"/>
          </a:p>
          <a:p>
            <a:r>
              <a:rPr kumimoji="1" lang="ja-JP" altLang="en-US" dirty="0" smtClean="0"/>
              <a:t>タブの枠のサイズなどが</a:t>
            </a:r>
            <a:r>
              <a:rPr lang="ja-JP" altLang="en-US" dirty="0"/>
              <a:t>適正</a:t>
            </a:r>
            <a:r>
              <a:rPr kumimoji="1" lang="ja-JP" altLang="en-US" dirty="0" smtClean="0"/>
              <a:t>でないので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問題にたいして、正解となるブロックを表示できるようにしたい</a:t>
            </a:r>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3804189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a:t>
            </a:r>
            <a:r>
              <a:rPr lang="ja-JP" altLang="en-US" dirty="0" smtClean="0"/>
              <a:t>より，プログラミング</a:t>
            </a:r>
            <a:r>
              <a:rPr lang="ja-JP" altLang="en-US" dirty="0"/>
              <a:t>の論理的思考を身に</a:t>
            </a:r>
            <a:r>
              <a:rPr lang="ja-JP" altLang="en-US" dirty="0" smtClean="0"/>
              <a:t>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a:xfrm>
            <a:off x="628649" y="1825625"/>
            <a:ext cx="8288773" cy="4351338"/>
          </a:xfrm>
        </p:spPr>
        <p:txBody>
          <a:bodyPr/>
          <a:lstStyle/>
          <a:p>
            <a:r>
              <a:rPr kumimoji="1" lang="ja-JP" altLang="en-US" dirty="0" smtClean="0"/>
              <a:t>どのレベルまでのコードが学習によって理解できるようになればいいのか</a:t>
            </a:r>
            <a:endParaRPr kumimoji="1" lang="en-US" altLang="ja-JP" dirty="0" smtClean="0"/>
          </a:p>
          <a:p>
            <a:endParaRPr kumimoji="1" lang="en-US" altLang="ja-JP" dirty="0" smtClean="0"/>
          </a:p>
          <a:p>
            <a:r>
              <a:rPr lang="ja-JP" altLang="en-US" dirty="0" smtClean="0"/>
              <a:t>生成されたコードからどのように学習者に提示するのか</a:t>
            </a:r>
            <a:endParaRPr lang="en-US" altLang="ja-JP" dirty="0"/>
          </a:p>
          <a:p>
            <a:pPr lvl="1"/>
            <a:r>
              <a:rPr lang="ja-JP" altLang="en-US" dirty="0" smtClean="0"/>
              <a:t>コードを覚えるには，何度もコードを見ることが近道</a:t>
            </a:r>
            <a:endParaRPr lang="en-US" altLang="ja-JP" dirty="0" smtClean="0"/>
          </a:p>
          <a:p>
            <a:pPr lvl="1"/>
            <a:r>
              <a:rPr kumimoji="1" lang="ja-JP" altLang="en-US" dirty="0" smtClean="0"/>
              <a:t>穴埋め問題</a:t>
            </a:r>
            <a:r>
              <a:rPr lang="ja-JP" altLang="en-US" dirty="0" smtClean="0"/>
              <a:t>を繰り返し解くことで覚える</a:t>
            </a:r>
            <a:endParaRPr lang="en-US" altLang="ja-JP" dirty="0"/>
          </a:p>
          <a:p>
            <a:pPr lvl="1"/>
            <a:r>
              <a:rPr kumimoji="1" lang="ja-JP" altLang="en-US" dirty="0" smtClean="0"/>
              <a:t>選択肢の内容から似ている関数名にも触れる</a:t>
            </a:r>
            <a:endParaRPr kumimoji="1" lang="en-US" altLang="ja-JP" dirty="0" smtClean="0"/>
          </a:p>
          <a:p>
            <a:pPr lvl="1"/>
            <a:r>
              <a:rPr lang="ja-JP" altLang="en-US" dirty="0" smtClean="0"/>
              <a:t>自動で穴埋め問題が生成されることで，暗記だけでは覚えきれないように</a:t>
            </a:r>
            <a:r>
              <a:rPr lang="ja-JP" altLang="en-US" dirty="0"/>
              <a:t>なり</a:t>
            </a:r>
            <a:r>
              <a:rPr lang="ja-JP" altLang="en-US" dirty="0" smtClean="0"/>
              <a:t>、理解が深まる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187274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提案する</a:t>
            </a:r>
            <a:r>
              <a:rPr lang="ja-JP" altLang="en-US" dirty="0" smtClean="0"/>
              <a:t>学習の流れ</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smtClean="0"/>
              <a:t>ブロックプログラムに慣れる</a:t>
            </a:r>
            <a:endParaRPr kumimoji="1" lang="en-US" altLang="ja-JP" dirty="0" smtClean="0"/>
          </a:p>
          <a:p>
            <a:pPr marL="514350" indent="-514350">
              <a:buFont typeface="+mj-lt"/>
              <a:buAutoNum type="arabicPeriod"/>
            </a:pPr>
            <a:endParaRPr kumimoji="1" lang="en-US" altLang="ja-JP" dirty="0" smtClean="0"/>
          </a:p>
          <a:p>
            <a:pPr marL="514350" indent="-514350">
              <a:buFont typeface="+mj-lt"/>
              <a:buAutoNum type="arabicPeriod"/>
            </a:pPr>
            <a:r>
              <a:rPr kumimoji="1" lang="ja-JP" altLang="en-US" dirty="0" smtClean="0"/>
              <a:t>プログラム言語の雰囲気に慣れる</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プログラム言語を読める、穴埋めができる</a:t>
            </a:r>
            <a:endParaRPr lang="en-US" altLang="ja-JP" dirty="0" smtClean="0"/>
          </a:p>
          <a:p>
            <a:pPr marL="514350" indent="-514350">
              <a:buFont typeface="+mj-lt"/>
              <a:buAutoNum type="arabicPeriod"/>
            </a:pPr>
            <a:endParaRPr kumimoji="1" lang="en-US" altLang="ja-JP" dirty="0"/>
          </a:p>
          <a:p>
            <a:pPr marL="514350" indent="-514350">
              <a:buFont typeface="+mj-lt"/>
              <a:buAutoNum type="arabicPeriod"/>
            </a:pPr>
            <a:r>
              <a:rPr lang="ja-JP" altLang="en-US" dirty="0" smtClean="0"/>
              <a:t>プログラミング言語が書ける</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08555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提案する学習環境について</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pPr marL="0" indent="0">
              <a:buNone/>
            </a:pPr>
            <a:r>
              <a:rPr lang="en-US" altLang="ja-JP" sz="1600" dirty="0"/>
              <a:t>1.</a:t>
            </a:r>
            <a:r>
              <a:rPr lang="ja-JP" altLang="en-US" sz="1600" dirty="0"/>
              <a:t> 問題文とブロックプログラミングから、プログラミングに触れる</a:t>
            </a:r>
          </a:p>
          <a:p>
            <a:pPr marL="0" indent="0">
              <a:buNone/>
            </a:pPr>
            <a:r>
              <a:rPr lang="en-US" altLang="ja-JP" sz="1600" dirty="0"/>
              <a:t>-</a:t>
            </a:r>
            <a:r>
              <a:rPr lang="ja-JP" altLang="en-US" sz="1600" dirty="0"/>
              <a:t> 問題となる文章に合わせて、ブロックを動かしてみて、システムの動きをみる（</a:t>
            </a:r>
            <a:r>
              <a:rPr lang="ja-JP" altLang="en-US" sz="1600" dirty="0" smtClean="0"/>
              <a:t>既存</a:t>
            </a:r>
            <a:r>
              <a:rPr lang="ja-JP" altLang="en-US" sz="1600" dirty="0"/>
              <a:t>研究</a:t>
            </a:r>
            <a:r>
              <a:rPr lang="ja-JP" altLang="en-US" sz="1600" dirty="0" smtClean="0"/>
              <a:t>）</a:t>
            </a:r>
            <a:endParaRPr lang="ja-JP" altLang="en-US" sz="1600" dirty="0"/>
          </a:p>
          <a:p>
            <a:pPr marL="0" indent="0">
              <a:buNone/>
            </a:pPr>
            <a:r>
              <a:rPr lang="ja-JP" altLang="en-US" sz="1600" dirty="0"/>
              <a:t/>
            </a:r>
            <a:br>
              <a:rPr lang="ja-JP" altLang="en-US" sz="1600" dirty="0"/>
            </a:br>
            <a:r>
              <a:rPr lang="en-US" altLang="ja-JP" sz="1600" dirty="0"/>
              <a:t>2.</a:t>
            </a:r>
            <a:r>
              <a:rPr lang="ja-JP" altLang="en-US" sz="1600" dirty="0"/>
              <a:t> ブロックからコードに変換されることで、実際に自分のプログラムはどのように書くのか、構文に触れる</a:t>
            </a:r>
          </a:p>
          <a:p>
            <a:pPr marL="0" indent="0">
              <a:buNone/>
            </a:pPr>
            <a:r>
              <a:rPr lang="en-US" altLang="ja-JP" sz="1600" dirty="0"/>
              <a:t>-</a:t>
            </a:r>
            <a:r>
              <a:rPr lang="ja-JP" altLang="en-US" sz="1600" dirty="0"/>
              <a:t> </a:t>
            </a:r>
            <a:r>
              <a:rPr lang="ja-JP" altLang="en-US" sz="1600" dirty="0" smtClean="0"/>
              <a:t>プレイグラウンド</a:t>
            </a:r>
            <a:r>
              <a:rPr lang="ja-JP" altLang="en-US" sz="1600" dirty="0"/>
              <a:t>など</a:t>
            </a:r>
            <a:r>
              <a:rPr lang="ja-JP" altLang="en-US" sz="1600" dirty="0" smtClean="0"/>
              <a:t>、</a:t>
            </a:r>
            <a:r>
              <a:rPr lang="ja-JP" altLang="en-US" sz="1600" dirty="0"/>
              <a:t>例となるコード</a:t>
            </a:r>
            <a:r>
              <a:rPr lang="ja-JP" altLang="en-US" sz="1600" dirty="0" smtClean="0"/>
              <a:t>を見て、</a:t>
            </a:r>
            <a:r>
              <a:rPr lang="ja-JP" altLang="en-US" sz="1600" dirty="0"/>
              <a:t>どのように</a:t>
            </a:r>
            <a:r>
              <a:rPr lang="ja-JP" altLang="en-US" sz="1600" dirty="0" smtClean="0"/>
              <a:t>ブロック</a:t>
            </a:r>
            <a:r>
              <a:rPr lang="ja-JP" altLang="en-US" sz="1600" dirty="0"/>
              <a:t>を</a:t>
            </a:r>
            <a:r>
              <a:rPr lang="ja-JP" altLang="en-US" sz="1600" dirty="0" smtClean="0"/>
              <a:t>組み合わせれば</a:t>
            </a:r>
            <a:r>
              <a:rPr lang="ja-JP" altLang="en-US" sz="1600" dirty="0"/>
              <a:t>作れるのか学ぶ</a:t>
            </a:r>
          </a:p>
          <a:p>
            <a:pPr marL="0" indent="0">
              <a:buNone/>
            </a:pPr>
            <a:r>
              <a:rPr lang="en-US" altLang="ja-JP" sz="1600" dirty="0"/>
              <a:t>-</a:t>
            </a:r>
            <a:r>
              <a:rPr lang="ja-JP" altLang="en-US" sz="1600" dirty="0"/>
              <a:t> 問題となる文章に合わせて、</a:t>
            </a:r>
            <a:r>
              <a:rPr lang="ja-JP" altLang="en-US" sz="1600" dirty="0" smtClean="0"/>
              <a:t>ブロックによって動かして</a:t>
            </a:r>
            <a:r>
              <a:rPr lang="ja-JP" altLang="en-US" sz="1600" dirty="0"/>
              <a:t>みて、システムの動きをみる（完成したあと</a:t>
            </a:r>
            <a:r>
              <a:rPr lang="ja-JP" altLang="en-US" sz="1600" dirty="0" smtClean="0"/>
              <a:t>に実際にコードで書くとこうなるというシステムは既存研究）</a:t>
            </a:r>
            <a:endParaRPr lang="ja-JP" altLang="en-US" sz="1600" dirty="0"/>
          </a:p>
          <a:p>
            <a:pPr marL="0" indent="0">
              <a:buNone/>
            </a:pPr>
            <a:r>
              <a:rPr lang="ja-JP" altLang="en-US" sz="1600" dirty="0"/>
              <a:t/>
            </a:r>
            <a:br>
              <a:rPr lang="ja-JP" altLang="en-US" sz="1600" dirty="0"/>
            </a:br>
            <a:r>
              <a:rPr lang="en-US" altLang="ja-JP" sz="1600" dirty="0"/>
              <a:t>3.</a:t>
            </a:r>
            <a:r>
              <a:rPr lang="ja-JP" altLang="en-US" sz="1600" dirty="0"/>
              <a:t> プログラミング言語の穴埋め問題</a:t>
            </a:r>
          </a:p>
          <a:p>
            <a:pPr marL="0" indent="0">
              <a:buNone/>
            </a:pPr>
            <a:r>
              <a:rPr lang="en-US" altLang="ja-JP" sz="1600" dirty="0"/>
              <a:t>-</a:t>
            </a:r>
            <a:r>
              <a:rPr lang="ja-JP" altLang="en-US" sz="1600" dirty="0"/>
              <a:t> プログラム</a:t>
            </a:r>
            <a:r>
              <a:rPr lang="ja-JP" altLang="en-US" sz="1600" dirty="0" smtClean="0"/>
              <a:t>の文章を穴埋め</a:t>
            </a:r>
            <a:r>
              <a:rPr lang="ja-JP" altLang="en-US" sz="1600" dirty="0"/>
              <a:t>をするシステムは</a:t>
            </a:r>
            <a:r>
              <a:rPr lang="ja-JP" altLang="en-US" sz="1600" dirty="0" smtClean="0"/>
              <a:t>存在する（既存研究）</a:t>
            </a:r>
            <a:endParaRPr lang="ja-JP" altLang="en-US" sz="1600" dirty="0"/>
          </a:p>
          <a:p>
            <a:pPr marL="0" indent="0">
              <a:buNone/>
            </a:pPr>
            <a:r>
              <a:rPr lang="en-US" altLang="ja-JP" sz="1600" dirty="0"/>
              <a:t>-</a:t>
            </a:r>
            <a:r>
              <a:rPr lang="ja-JP" altLang="en-US" sz="1600" dirty="0"/>
              <a:t> 穴埋めになっている問題文がだされた時</a:t>
            </a:r>
            <a:r>
              <a:rPr lang="ja-JP" altLang="en-US" sz="1600" dirty="0" smtClean="0"/>
              <a:t>に、選択肢から選んだ解答の場合にどのような結果になるのかをみれるようにしたい</a:t>
            </a:r>
            <a:endParaRPr lang="en-US" altLang="ja-JP" sz="1600" dirty="0" smtClean="0"/>
          </a:p>
          <a:p>
            <a:pPr marL="0" indent="0">
              <a:buNone/>
            </a:pPr>
            <a:r>
              <a:rPr lang="en-US" altLang="ja-JP" sz="1600" dirty="0" smtClean="0"/>
              <a:t>-</a:t>
            </a:r>
            <a:r>
              <a:rPr lang="ja-JP" altLang="en-US" sz="1600" dirty="0" smtClean="0"/>
              <a:t>コードがうまく動くのか、エラーをはくのか、想定と違う動きをするのか</a:t>
            </a:r>
            <a:r>
              <a:rPr lang="ja-JP" altLang="en-US" sz="1600" dirty="0"/>
              <a:t/>
            </a:r>
            <a:br>
              <a:rPr lang="ja-JP" altLang="en-US" sz="1600" dirty="0"/>
            </a:br>
            <a:endParaRPr lang="ja-JP" altLang="en-US"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76608905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18168</TotalTime>
  <Words>1979</Words>
  <Application>Microsoft Office PowerPoint</Application>
  <PresentationFormat>画面に合わせる (4:3)</PresentationFormat>
  <Paragraphs>220</Paragraphs>
  <Slides>29</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vt:lpstr>
      <vt:lpstr>解決すべき課題</vt:lpstr>
      <vt:lpstr>提案する学習の流れ</vt:lpstr>
      <vt:lpstr>提案する学習環境について</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290</cp:revision>
  <dcterms:created xsi:type="dcterms:W3CDTF">2021-05-14T04:47:49Z</dcterms:created>
  <dcterms:modified xsi:type="dcterms:W3CDTF">2021-10-31T23:09:27Z</dcterms:modified>
</cp:coreProperties>
</file>