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65" r:id="rId3"/>
    <p:sldId id="271" r:id="rId4"/>
    <p:sldId id="263" r:id="rId5"/>
    <p:sldId id="269" r:id="rId6"/>
    <p:sldId id="270" r:id="rId7"/>
    <p:sldId id="310" r:id="rId8"/>
    <p:sldId id="314" r:id="rId9"/>
    <p:sldId id="315" r:id="rId10"/>
    <p:sldId id="316" r:id="rId11"/>
    <p:sldId id="279" r:id="rId12"/>
    <p:sldId id="288" r:id="rId13"/>
    <p:sldId id="313" r:id="rId14"/>
    <p:sldId id="312" r:id="rId15"/>
    <p:sldId id="273" r:id="rId16"/>
    <p:sldId id="276" r:id="rId17"/>
    <p:sldId id="285" r:id="rId18"/>
    <p:sldId id="286" r:id="rId19"/>
    <p:sldId id="277" r:id="rId20"/>
    <p:sldId id="274" r:id="rId21"/>
    <p:sldId id="275" r:id="rId22"/>
    <p:sldId id="294" r:id="rId23"/>
    <p:sldId id="295" r:id="rId24"/>
    <p:sldId id="303" r:id="rId25"/>
    <p:sldId id="304" r:id="rId26"/>
    <p:sldId id="306" r:id="rId27"/>
    <p:sldId id="307" r:id="rId28"/>
    <p:sldId id="308" r:id="rId29"/>
    <p:sldId id="30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1225" autoAdjust="0"/>
    <p:restoredTop sz="96470" autoAdjust="0"/>
  </p:normalViewPr>
  <p:slideViewPr>
    <p:cSldViewPr snapToGrid="0">
      <p:cViewPr varScale="1">
        <p:scale>
          <a:sx n="118" d="100"/>
          <a:sy n="118" d="100"/>
        </p:scale>
        <p:origin x="1096" y="72"/>
      </p:cViewPr>
      <p:guideLst/>
    </p:cSldViewPr>
  </p:slideViewPr>
  <p:notesTextViewPr>
    <p:cViewPr>
      <p:scale>
        <a:sx n="1" d="1"/>
        <a:sy n="1" d="1"/>
      </p:scale>
      <p:origin x="0" y="0"/>
    </p:cViewPr>
  </p:notesTextViewPr>
  <p:sorterViewPr>
    <p:cViewPr>
      <p:scale>
        <a:sx n="176" d="100"/>
        <a:sy n="176" d="100"/>
      </p:scale>
      <p:origin x="0" y="-37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pPr algn="just"/>
            <a:r>
              <a:rPr lang="ja-JP" altLang="en-US" dirty="0" smtClean="0"/>
              <a:t>論理的思考がすでに培われていることを前提として問題が提示される教育環境となっている．</a:t>
            </a:r>
            <a:endParaRPr lang="en-US" altLang="ja-JP" dirty="0" smtClean="0"/>
          </a:p>
          <a:p>
            <a:pPr lvl="1" algn="just">
              <a:buFont typeface="Wingdings" panose="05000000000000000000" pitchFamily="2" charset="2"/>
              <a:buChar char="Ø"/>
            </a:pPr>
            <a:r>
              <a:rPr lang="ja-JP" altLang="en-US" dirty="0" smtClean="0"/>
              <a:t>学習者が論理的な思考をもって問題文を読み取ることができる必要がある．</a:t>
            </a:r>
            <a:endParaRPr lang="en-US" altLang="ja-JP" dirty="0" smtClean="0"/>
          </a:p>
          <a:p>
            <a:pPr algn="just"/>
            <a:r>
              <a:rPr lang="ja-JP" altLang="en-US" dirty="0" smtClean="0"/>
              <a:t>プログラミング言語における構文を理解するには，コーディング経験も重要</a:t>
            </a:r>
            <a:endParaRPr lang="en-US" altLang="ja-JP" dirty="0" smtClean="0"/>
          </a:p>
          <a:p>
            <a:pPr lvl="1" algn="just">
              <a:buFont typeface="Wingdings" panose="05000000000000000000" pitchFamily="2" charset="2"/>
              <a:buChar char="Ø"/>
            </a:pPr>
            <a:r>
              <a:rPr lang="en-US" altLang="ja-JP" dirty="0" err="1" smtClean="0"/>
              <a:t>Blockly</a:t>
            </a:r>
            <a:r>
              <a:rPr lang="ja-JP" altLang="en-US" dirty="0" smtClean="0"/>
              <a:t>によって生成されたコードを見るだけではなく</a:t>
            </a:r>
            <a:r>
              <a:rPr lang="en-US" altLang="ja-JP" dirty="0" smtClean="0"/>
              <a:t>,</a:t>
            </a:r>
            <a:r>
              <a:rPr lang="ja-JP" altLang="en-US" dirty="0" smtClean="0"/>
              <a:t>実際に学習者がコーディングする環境でないと，プログラミング言語の構文への理解の定着にはつながらない．</a:t>
            </a:r>
            <a:endParaRPr lang="en-US" altLang="ja-JP" dirty="0" smtClean="0"/>
          </a:p>
          <a:p>
            <a:endParaRPr kumimoji="1" lang="en-US" altLang="ja-JP" dirty="0" smtClean="0"/>
          </a:p>
          <a:p>
            <a:endParaRPr kumimoji="1" lang="en-US" altLang="ja-JP" dirty="0" smtClean="0"/>
          </a:p>
          <a:p>
            <a:r>
              <a:rPr kumimoji="1" lang="ja-JP" altLang="en-US" dirty="0" smtClean="0"/>
              <a:t>コードをユーザが理解できる</a:t>
            </a:r>
            <a:r>
              <a:rPr lang="ja-JP" altLang="en-US" dirty="0" smtClean="0"/>
              <a:t>ようにしたい</a:t>
            </a:r>
            <a:endParaRPr kumimoji="1" lang="en-US" altLang="ja-JP" dirty="0" smtClean="0"/>
          </a:p>
          <a:p>
            <a:pPr lvl="1"/>
            <a:r>
              <a:rPr kumimoji="1" lang="ja-JP" altLang="en-US" dirty="0" smtClean="0"/>
              <a:t>どのレベルまでのコードが本研究によって理解できるようになればいいのか</a:t>
            </a:r>
            <a:endParaRPr kumimoji="1" lang="en-US" altLang="ja-JP" dirty="0" smtClean="0"/>
          </a:p>
          <a:p>
            <a:r>
              <a:rPr lang="ja-JP" altLang="en-US" dirty="0" smtClean="0"/>
              <a:t>生成されたコードからどのように学習者に提示するのか</a:t>
            </a:r>
            <a:endParaRPr lang="en-US" altLang="ja-JP" dirty="0" smtClean="0"/>
          </a:p>
          <a:p>
            <a:pPr lvl="1"/>
            <a:r>
              <a:rPr lang="ja-JP" altLang="en-US" dirty="0" smtClean="0"/>
              <a:t>コードを覚えるには，何度もコードを見ることが近道</a:t>
            </a:r>
            <a:endParaRPr lang="en-US" altLang="ja-JP" dirty="0" smtClean="0"/>
          </a:p>
          <a:p>
            <a:pPr lvl="1"/>
            <a:r>
              <a:rPr kumimoji="1" lang="ja-JP" altLang="en-US" dirty="0" smtClean="0"/>
              <a:t>穴埋め問題</a:t>
            </a:r>
            <a:r>
              <a:rPr lang="ja-JP" altLang="en-US" dirty="0" smtClean="0"/>
              <a:t>を繰り返し解くことで覚える</a:t>
            </a:r>
            <a:endParaRPr lang="en-US" altLang="ja-JP" dirty="0" smtClean="0"/>
          </a:p>
          <a:p>
            <a:pPr lvl="1"/>
            <a:r>
              <a:rPr kumimoji="1" lang="ja-JP" altLang="en-US" dirty="0" smtClean="0"/>
              <a:t>選択肢の内容から似ている関数名にも触れる</a:t>
            </a:r>
            <a:endParaRPr kumimoji="1" lang="en-US" altLang="ja-JP" dirty="0" smtClean="0"/>
          </a:p>
          <a:p>
            <a:pPr lvl="1"/>
            <a:r>
              <a:rPr lang="ja-JP" altLang="en-US" dirty="0" smtClean="0"/>
              <a:t>自動で穴埋め問題が生成されることで，暗記だけでは覚えきれない→理解ができていないと解けない</a:t>
            </a:r>
            <a:endParaRPr kumimoji="1" lang="en-US" altLang="ja-JP" dirty="0" smtClean="0"/>
          </a:p>
          <a:p>
            <a:endParaRPr kumimoji="1" lang="en-US" altLang="ja-JP" dirty="0" smtClean="0"/>
          </a:p>
          <a:p>
            <a:endParaRPr kumimoji="1" lang="ja-JP" altLang="en-US" dirty="0" smtClean="0"/>
          </a:p>
          <a:p>
            <a:r>
              <a:rPr kumimoji="1" lang="ja-JP" altLang="en-US" dirty="0" smtClean="0"/>
              <a:t>問題提供の学習環境と、本研究では問題の整合性について</a:t>
            </a:r>
            <a:endParaRPr kumimoji="1" lang="en-US" altLang="ja-JP" dirty="0" smtClean="0"/>
          </a:p>
          <a:p>
            <a:r>
              <a:rPr kumimoji="1" lang="ja-JP" altLang="en-US" dirty="0" smtClean="0"/>
              <a:t>穴埋め問題（既存）を分ける</a:t>
            </a:r>
            <a:endParaRPr kumimoji="1" lang="en-US" altLang="ja-JP" dirty="0" smtClean="0"/>
          </a:p>
          <a:p>
            <a:endParaRPr kumimoji="1" lang="en-US" altLang="ja-JP" dirty="0" smtClean="0"/>
          </a:p>
          <a:p>
            <a:r>
              <a:rPr lang="ja-JP" altLang="en-US" dirty="0" smtClean="0"/>
              <a:t>設計と比べて正しいかどうか　について詳しくスライドを作成</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ステップ３</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（ステップ３は既存研究）</a:t>
            </a:r>
            <a:endParaRPr lang="en-US" altLang="ja-JP" dirty="0" smtClean="0"/>
          </a:p>
          <a:p>
            <a:endParaRPr lang="en-US" altLang="ja-JP" dirty="0"/>
          </a:p>
          <a:p>
            <a:r>
              <a:rPr lang="ja-JP" altLang="en-US" dirty="0" smtClean="0"/>
              <a:t>問題</a:t>
            </a:r>
            <a:r>
              <a:rPr lang="ja-JP" altLang="en-US" dirty="0"/>
              <a:t>から自動で穴埋め問題を生成する</a:t>
            </a:r>
          </a:p>
          <a:p>
            <a:r>
              <a:rPr lang="ja-JP" altLang="en-US" dirty="0"/>
              <a:t>穴埋め問題が生成された後に、学習者が選んだ解答の場合にどのような結果になるの</a:t>
            </a:r>
            <a:r>
              <a:rPr lang="ja-JP" altLang="en-US" dirty="0" smtClean="0"/>
              <a:t>か２項目</a:t>
            </a:r>
            <a:r>
              <a:rPr lang="ja-JP" altLang="en-US" dirty="0"/>
              <a:t>を評価</a:t>
            </a:r>
            <a:r>
              <a:rPr lang="ja-JP" altLang="en-US" dirty="0" smtClean="0"/>
              <a:t>する</a:t>
            </a:r>
            <a:endParaRPr lang="ja-JP" altLang="en-US" dirty="0"/>
          </a:p>
          <a:p>
            <a:pPr lvl="1"/>
            <a:r>
              <a:rPr lang="ja-JP" altLang="en-US" dirty="0" smtClean="0"/>
              <a:t>プログラムが構文上正しいか</a:t>
            </a:r>
            <a:endParaRPr lang="en-US" altLang="ja-JP" dirty="0" smtClean="0"/>
          </a:p>
          <a:p>
            <a:pPr lvl="1"/>
            <a:r>
              <a:rPr kumimoji="1" lang="ja-JP" altLang="en-US" dirty="0"/>
              <a:t>設計</a:t>
            </a:r>
            <a:r>
              <a:rPr kumimoji="1" lang="ja-JP" altLang="en-US" dirty="0" smtClean="0"/>
              <a:t>と比べて正しく動作しているか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891479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プログラムを書く際に大事なことは、設計通りに動作するコードが完成することである。</a:t>
            </a:r>
          </a:p>
          <a:p>
            <a:r>
              <a:rPr lang="en-US" altLang="ja-JP" dirty="0" err="1"/>
              <a:t>Blockly</a:t>
            </a:r>
            <a:r>
              <a:rPr lang="ja-JP" altLang="en-US" dirty="0"/>
              <a:t>によるコード生成は、ブロックから、構文上正しいコードが確実に生成され、そのコードをそのまま実行することで、確実に動作するコードが生成できる。</a:t>
            </a:r>
          </a:p>
          <a:p>
            <a:r>
              <a:rPr lang="ja-JP" altLang="en-US" dirty="0"/>
              <a:t>しかし、ブロックをつけ間違えた場合などに、構文上ではエラーが発生しないが、設計通りに動作しない状態が予想される。</a:t>
            </a:r>
          </a:p>
          <a:p>
            <a:r>
              <a:rPr lang="ja-JP" altLang="en-US" dirty="0"/>
              <a:t>本研究では、プログラムが構文上正しいかどうか、そして設計と比べて正しいかどうかの</a:t>
            </a:r>
            <a:r>
              <a:rPr lang="en-US" altLang="ja-JP" dirty="0"/>
              <a:t>2</a:t>
            </a:r>
            <a:r>
              <a:rPr lang="ja-JP" altLang="en-US" dirty="0"/>
              <a:t>点を評価することで、プログラムへの理解が深められるようになるシステムを設計する。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直観的に理解のしやすいブロックプログラミングとコードの比較により，プログラミングの書き方を学ぶ</a:t>
            </a:r>
          </a:p>
          <a:p>
            <a:r>
              <a:rPr lang="ja-JP" altLang="en-US" dirty="0" smtClean="0"/>
              <a:t>問題</a:t>
            </a:r>
            <a:r>
              <a:rPr lang="ja-JP" altLang="en-US" dirty="0"/>
              <a:t>と解答から、構文上正しいかどうか、問題文と比べ正しいかどうかを評価することで、論理的思考力を</a:t>
            </a:r>
            <a:r>
              <a:rPr lang="ja-JP" altLang="en-US" dirty="0" smtClean="0"/>
              <a:t>培う</a:t>
            </a:r>
            <a:endParaRPr lang="en-US" altLang="ja-JP" dirty="0" smtClean="0"/>
          </a:p>
          <a:p>
            <a:r>
              <a:rPr lang="ja-JP" altLang="en-US" dirty="0" smtClean="0"/>
              <a:t>（穴埋め</a:t>
            </a:r>
            <a:r>
              <a:rPr lang="ja-JP" altLang="en-US" dirty="0"/>
              <a:t>問題を利用し，プログラミング言語に理解を</a:t>
            </a:r>
            <a:r>
              <a:rPr lang="ja-JP" altLang="en-US" dirty="0" smtClean="0"/>
              <a:t>深める）</a:t>
            </a: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6</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に対して、以下のステップで学習を</a:t>
            </a:r>
            <a:r>
              <a:rPr lang="ja-JP" altLang="en-US" dirty="0" smtClean="0"/>
              <a:t>行う</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514350" indent="-514350">
              <a:buFont typeface="+mj-lt"/>
              <a:buAutoNum type="arabicPeriod"/>
            </a:pPr>
            <a:r>
              <a:rPr lang="ja-JP" altLang="en-US" dirty="0" smtClean="0"/>
              <a:t>（プログラミング</a:t>
            </a:r>
            <a:r>
              <a:rPr lang="ja-JP" altLang="en-US" dirty="0"/>
              <a:t>言語の穴埋め</a:t>
            </a:r>
            <a:r>
              <a:rPr lang="ja-JP" altLang="en-US" dirty="0" smtClean="0"/>
              <a:t>問題）</a:t>
            </a:r>
            <a:endParaRPr lang="ja-JP" altLang="en-US" dirty="0"/>
          </a:p>
          <a:p>
            <a:pPr marL="514350" indent="-514350">
              <a:buFont typeface="+mj-lt"/>
              <a:buAutoNum type="arabicPeriod"/>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19426</TotalTime>
  <Words>2306</Words>
  <Application>Microsoft Office PowerPoint</Application>
  <PresentationFormat>画面に合わせる (4:3)</PresentationFormat>
  <Paragraphs>245</Paragraphs>
  <Slides>29</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315</cp:revision>
  <dcterms:created xsi:type="dcterms:W3CDTF">2021-05-14T04:47:49Z</dcterms:created>
  <dcterms:modified xsi:type="dcterms:W3CDTF">2021-11-09T04:42:33Z</dcterms:modified>
</cp:coreProperties>
</file>