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7" r:id="rId2"/>
    <p:sldId id="272" r:id="rId3"/>
    <p:sldId id="292" r:id="rId4"/>
    <p:sldId id="293" r:id="rId5"/>
    <p:sldId id="265" r:id="rId6"/>
    <p:sldId id="271" r:id="rId7"/>
    <p:sldId id="270" r:id="rId8"/>
    <p:sldId id="263" r:id="rId9"/>
    <p:sldId id="269" r:id="rId10"/>
    <p:sldId id="279" r:id="rId11"/>
    <p:sldId id="280" r:id="rId12"/>
    <p:sldId id="288" r:id="rId13"/>
    <p:sldId id="273" r:id="rId14"/>
    <p:sldId id="278" r:id="rId15"/>
    <p:sldId id="276" r:id="rId16"/>
    <p:sldId id="285" r:id="rId17"/>
    <p:sldId id="286" r:id="rId18"/>
    <p:sldId id="277" r:id="rId19"/>
    <p:sldId id="274" r:id="rId20"/>
    <p:sldId id="275" r:id="rId21"/>
    <p:sldId id="281" r:id="rId22"/>
    <p:sldId id="282" r:id="rId23"/>
    <p:sldId id="290" r:id="rId24"/>
    <p:sldId id="289" r:id="rId25"/>
    <p:sldId id="291"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79" d="100"/>
          <a:sy n="79" d="100"/>
        </p:scale>
        <p:origin x="9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2021/9/24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2021/9/24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2021/9/24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2021/9/24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2021/9/24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rmAutofit fontScale="90000"/>
          </a:bodyPr>
          <a:lstStyle/>
          <a:p>
            <a:r>
              <a:rPr lang="ja-JP" altLang="en-US" dirty="0" smtClean="0"/>
              <a:t>ブロックプログラミングを用いたプログラムの論理的思考・コーディングを身に着けるための研究</a:t>
            </a:r>
            <a:endParaRPr kumimoji="1" lang="ja-JP" altLang="en-US"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Node.js</a:t>
            </a:r>
            <a:r>
              <a:rPr lang="ja-JP" altLang="en-US" dirty="0"/>
              <a:t>（ノード・ジェイエス） は</a:t>
            </a:r>
            <a:r>
              <a:rPr lang="en-US" altLang="ja-JP" dirty="0"/>
              <a:t>V8 JavaScript</a:t>
            </a:r>
            <a:r>
              <a:rPr lang="ja-JP" altLang="en-US" dirty="0"/>
              <a:t>エンジン上に構築された</a:t>
            </a:r>
            <a:r>
              <a:rPr lang="en-US" altLang="ja-JP" dirty="0"/>
              <a:t>JavaScript</a:t>
            </a:r>
            <a:r>
              <a:rPr lang="ja-JP" altLang="en-US" dirty="0"/>
              <a:t>実行環境の</a:t>
            </a:r>
            <a:r>
              <a:rPr lang="en-US" altLang="ja-JP" dirty="0"/>
              <a:t>1</a:t>
            </a:r>
            <a:r>
              <a:rPr lang="ja-JP" altLang="en-US" dirty="0"/>
              <a:t>つで</a:t>
            </a:r>
            <a:r>
              <a:rPr lang="ja-JP" altLang="en-US" dirty="0" smtClean="0"/>
              <a:t>ある。</a:t>
            </a:r>
            <a:r>
              <a:rPr lang="ja-JP" altLang="en-US" dirty="0"/>
              <a:t>イベント化された入出力を扱うサーバサイド</a:t>
            </a:r>
            <a:r>
              <a:rPr lang="en-US" altLang="ja-JP" dirty="0"/>
              <a:t>JavaScript</a:t>
            </a:r>
            <a:r>
              <a:rPr lang="ja-JP" altLang="en-US" dirty="0"/>
              <a:t>環境であり、</a:t>
            </a:r>
            <a:r>
              <a:rPr lang="en-US" altLang="ja-JP" dirty="0"/>
              <a:t>Web</a:t>
            </a:r>
            <a:r>
              <a:rPr lang="ja-JP" altLang="en-US" dirty="0"/>
              <a:t>サーバなどのスケーラブルなネットワークプログラムの記述を意図して</a:t>
            </a:r>
            <a:r>
              <a:rPr lang="ja-JP" altLang="en-US" dirty="0" smtClean="0"/>
              <a:t>いる。</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https://ja.wikipedia.org/wiki/Node.js</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10</a:t>
            </a:fld>
            <a:endParaRPr kumimoji="1" lang="ja-JP" altLang="en-US"/>
          </a:p>
        </p:txBody>
      </p:sp>
    </p:spTree>
    <p:extLst>
      <p:ext uri="{BB962C8B-B14F-4D97-AF65-F5344CB8AC3E}">
        <p14:creationId xmlns:p14="http://schemas.microsoft.com/office/powerpoint/2010/main" val="4200382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システム構成図</a:t>
            </a:r>
            <a:r>
              <a:rPr kumimoji="1" lang="ja-JP" altLang="en-US" dirty="0" smtClean="0"/>
              <a:t>（予想図）</a:t>
            </a:r>
            <a:endParaRPr kumimoji="1" lang="ja-JP" altLang="en-US" dirty="0"/>
          </a:p>
        </p:txBody>
      </p:sp>
      <p:sp>
        <p:nvSpPr>
          <p:cNvPr id="3" name="スライド番号プレースホルダー 2"/>
          <p:cNvSpPr>
            <a:spLocks noGrp="1"/>
          </p:cNvSpPr>
          <p:nvPr>
            <p:ph type="sldNum" sz="quarter" idx="12"/>
          </p:nvPr>
        </p:nvSpPr>
        <p:spPr/>
        <p:txBody>
          <a:bodyPr/>
          <a:lstStyle/>
          <a:p>
            <a:fld id="{4A32CB03-0843-4AF8-BFB2-C9917854BC7E}" type="slidenum">
              <a:rPr kumimoji="1" lang="ja-JP" altLang="en-US" smtClean="0"/>
              <a:t>11</a:t>
            </a:fld>
            <a:endParaRPr kumimoji="1" lang="ja-JP" altLang="en-US"/>
          </a:p>
        </p:txBody>
      </p:sp>
      <p:sp>
        <p:nvSpPr>
          <p:cNvPr id="4" name="正方形/長方形 3"/>
          <p:cNvSpPr/>
          <p:nvPr/>
        </p:nvSpPr>
        <p:spPr>
          <a:xfrm>
            <a:off x="2233402" y="2147945"/>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err="1" smtClean="0"/>
              <a:t>Blockly</a:t>
            </a:r>
            <a:endParaRPr kumimoji="1" lang="ja-JP" altLang="en-US" sz="2800" dirty="0"/>
          </a:p>
        </p:txBody>
      </p:sp>
      <p:sp>
        <p:nvSpPr>
          <p:cNvPr id="5" name="正方形/長方形 4"/>
          <p:cNvSpPr/>
          <p:nvPr/>
        </p:nvSpPr>
        <p:spPr>
          <a:xfrm>
            <a:off x="3437267" y="5449566"/>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Node.js</a:t>
            </a:r>
            <a:endParaRPr kumimoji="1" lang="ja-JP" altLang="en-US" sz="2800" dirty="0"/>
          </a:p>
        </p:txBody>
      </p:sp>
      <p:sp>
        <p:nvSpPr>
          <p:cNvPr id="6" name="正方形/長方形 5"/>
          <p:cNvSpPr/>
          <p:nvPr/>
        </p:nvSpPr>
        <p:spPr>
          <a:xfrm>
            <a:off x="5593114" y="2793264"/>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PHP</a:t>
            </a:r>
            <a:endParaRPr kumimoji="1" lang="ja-JP" altLang="en-US" sz="2800" dirty="0"/>
          </a:p>
        </p:txBody>
      </p:sp>
      <p:sp>
        <p:nvSpPr>
          <p:cNvPr id="7" name="正方形/長方形 6"/>
          <p:cNvSpPr/>
          <p:nvPr/>
        </p:nvSpPr>
        <p:spPr>
          <a:xfrm>
            <a:off x="5593114" y="1603735"/>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Python</a:t>
            </a:r>
            <a:endParaRPr kumimoji="1" lang="ja-JP" altLang="en-US" sz="2800" dirty="0"/>
          </a:p>
        </p:txBody>
      </p:sp>
      <p:cxnSp>
        <p:nvCxnSpPr>
          <p:cNvPr id="9" name="直線コネクタ 8"/>
          <p:cNvCxnSpPr/>
          <p:nvPr/>
        </p:nvCxnSpPr>
        <p:spPr>
          <a:xfrm flipV="1">
            <a:off x="628650" y="4256411"/>
            <a:ext cx="7827527" cy="1"/>
          </a:xfrm>
          <a:prstGeom prst="line">
            <a:avLst/>
          </a:prstGeom>
        </p:spPr>
        <p:style>
          <a:lnRef idx="3">
            <a:schemeClr val="dk1"/>
          </a:lnRef>
          <a:fillRef idx="0">
            <a:schemeClr val="dk1"/>
          </a:fillRef>
          <a:effectRef idx="2">
            <a:schemeClr val="dk1"/>
          </a:effectRef>
          <a:fontRef idx="minor">
            <a:schemeClr val="tx1"/>
          </a:fontRef>
        </p:style>
      </p:cxnSp>
      <p:sp>
        <p:nvSpPr>
          <p:cNvPr id="12" name="テキスト ボックス 11"/>
          <p:cNvSpPr txBox="1"/>
          <p:nvPr/>
        </p:nvSpPr>
        <p:spPr>
          <a:xfrm>
            <a:off x="242761" y="3627010"/>
            <a:ext cx="2492990" cy="400110"/>
          </a:xfrm>
          <a:prstGeom prst="rect">
            <a:avLst/>
          </a:prstGeom>
          <a:noFill/>
        </p:spPr>
        <p:txBody>
          <a:bodyPr wrap="none" rtlCol="0">
            <a:spAutoFit/>
          </a:bodyPr>
          <a:lstStyle/>
          <a:p>
            <a:r>
              <a:rPr kumimoji="1" lang="ja-JP" altLang="en-US" sz="2000" dirty="0" smtClean="0"/>
              <a:t>クライアントサイド</a:t>
            </a:r>
            <a:endParaRPr kumimoji="1" lang="ja-JP" altLang="en-US" sz="2000" dirty="0"/>
          </a:p>
        </p:txBody>
      </p:sp>
      <p:sp>
        <p:nvSpPr>
          <p:cNvPr id="13" name="テキスト ボックス 12"/>
          <p:cNvSpPr txBox="1"/>
          <p:nvPr/>
        </p:nvSpPr>
        <p:spPr>
          <a:xfrm>
            <a:off x="242761" y="4507942"/>
            <a:ext cx="1723549" cy="400110"/>
          </a:xfrm>
          <a:prstGeom prst="rect">
            <a:avLst/>
          </a:prstGeom>
          <a:noFill/>
        </p:spPr>
        <p:txBody>
          <a:bodyPr wrap="none" rtlCol="0">
            <a:spAutoFit/>
          </a:bodyPr>
          <a:lstStyle/>
          <a:p>
            <a:r>
              <a:rPr kumimoji="1" lang="ja-JP" altLang="en-US" sz="2000" dirty="0" smtClean="0"/>
              <a:t>サーバサイド</a:t>
            </a:r>
            <a:endParaRPr kumimoji="1" lang="ja-JP" altLang="en-US" sz="2000" dirty="0"/>
          </a:p>
        </p:txBody>
      </p:sp>
      <p:cxnSp>
        <p:nvCxnSpPr>
          <p:cNvPr id="15" name="カギ線コネクタ 14"/>
          <p:cNvCxnSpPr/>
          <p:nvPr/>
        </p:nvCxnSpPr>
        <p:spPr>
          <a:xfrm rot="5400000">
            <a:off x="4883184" y="4135156"/>
            <a:ext cx="1285786" cy="1069714"/>
          </a:xfrm>
          <a:prstGeom prst="bentConnector3">
            <a:avLst>
              <a:gd name="adj1" fmla="val 50000"/>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8" name="直線矢印コネクタ 27"/>
          <p:cNvCxnSpPr/>
          <p:nvPr/>
        </p:nvCxnSpPr>
        <p:spPr>
          <a:xfrm flipH="1">
            <a:off x="3641416" y="3524986"/>
            <a:ext cx="13594" cy="1726745"/>
          </a:xfrm>
          <a:prstGeom prst="straightConnector1">
            <a:avLst/>
          </a:prstGeom>
          <a:ln>
            <a:solidFill>
              <a:srgbClr val="FF0000"/>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29" name="正方形/長方形 28"/>
          <p:cNvSpPr/>
          <p:nvPr/>
        </p:nvSpPr>
        <p:spPr>
          <a:xfrm>
            <a:off x="3614550" y="4413754"/>
            <a:ext cx="1419235" cy="461665"/>
          </a:xfrm>
          <a:prstGeom prst="rect">
            <a:avLst/>
          </a:prstGeom>
        </p:spPr>
        <p:txBody>
          <a:bodyPr wrap="none">
            <a:spAutoFit/>
          </a:bodyPr>
          <a:lstStyle/>
          <a:p>
            <a:r>
              <a:rPr kumimoji="1" lang="en-US" altLang="ja-JP" sz="2400" dirty="0"/>
              <a:t>JavaScript</a:t>
            </a:r>
            <a:endParaRPr kumimoji="1" lang="ja-JP" altLang="en-US" dirty="0"/>
          </a:p>
        </p:txBody>
      </p:sp>
      <p:cxnSp>
        <p:nvCxnSpPr>
          <p:cNvPr id="33" name="直線矢印コネクタ 32"/>
          <p:cNvCxnSpPr/>
          <p:nvPr/>
        </p:nvCxnSpPr>
        <p:spPr>
          <a:xfrm flipH="1">
            <a:off x="4324167" y="2793264"/>
            <a:ext cx="120191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テキスト ボックス 33"/>
          <p:cNvSpPr txBox="1"/>
          <p:nvPr/>
        </p:nvSpPr>
        <p:spPr>
          <a:xfrm>
            <a:off x="4324167" y="2435703"/>
            <a:ext cx="877163" cy="369332"/>
          </a:xfrm>
          <a:prstGeom prst="rect">
            <a:avLst/>
          </a:prstGeom>
          <a:noFill/>
        </p:spPr>
        <p:txBody>
          <a:bodyPr wrap="none" rtlCol="0">
            <a:spAutoFit/>
          </a:bodyPr>
          <a:lstStyle/>
          <a:p>
            <a:r>
              <a:rPr kumimoji="1" lang="ja-JP" altLang="en-US" dirty="0" smtClean="0"/>
              <a:t>データ</a:t>
            </a:r>
            <a:endParaRPr kumimoji="1" lang="ja-JP" altLang="en-US" dirty="0"/>
          </a:p>
        </p:txBody>
      </p:sp>
    </p:spTree>
    <p:extLst>
      <p:ext uri="{BB962C8B-B14F-4D97-AF65-F5344CB8AC3E}">
        <p14:creationId xmlns:p14="http://schemas.microsoft.com/office/powerpoint/2010/main" val="109026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Node.js</a:t>
            </a:r>
            <a:r>
              <a:rPr lang="ja-JP" altLang="en-US" dirty="0" smtClean="0"/>
              <a:t>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で</a:t>
            </a:r>
            <a:r>
              <a:rPr lang="ja-JP" altLang="en-US" dirty="0" smtClean="0"/>
              <a:t>は、</a:t>
            </a:r>
            <a:r>
              <a:rPr kumimoji="1" lang="en-US" altLang="ja-JP" dirty="0" smtClean="0"/>
              <a:t>Node</a:t>
            </a:r>
            <a:r>
              <a:rPr lang="en-US" altLang="ja-JP" dirty="0" smtClean="0"/>
              <a:t>.js</a:t>
            </a:r>
            <a:r>
              <a:rPr lang="ja-JP" altLang="en-US" dirty="0" smtClean="0"/>
              <a:t>を利用してコードの実行をしているように思えたが、実際には</a:t>
            </a:r>
            <a:r>
              <a:rPr lang="en-US" altLang="ja-JP" dirty="0" err="1" smtClean="0"/>
              <a:t>npm</a:t>
            </a:r>
            <a:r>
              <a:rPr lang="ja-JP" altLang="en-US" dirty="0" smtClean="0"/>
              <a:t>というパッケージ管理のために利用しているだけで、サーバとして利用しているわけでは</a:t>
            </a:r>
            <a:r>
              <a:rPr lang="ja-JP" altLang="en-US" dirty="0"/>
              <a:t>ないように</a:t>
            </a:r>
            <a:r>
              <a:rPr lang="ja-JP" altLang="en-US" dirty="0" smtClean="0"/>
              <a:t>も見える</a:t>
            </a:r>
            <a:endParaRPr lang="en-US" altLang="ja-JP" dirty="0" smtClean="0"/>
          </a:p>
          <a:p>
            <a:r>
              <a:rPr kumimoji="1" lang="ja-JP" altLang="en-US" dirty="0" smtClean="0"/>
              <a:t>あまり理解できていないため、公式の情報を見直したい</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12</a:t>
            </a:fld>
            <a:endParaRPr kumimoji="1" lang="ja-JP" altLang="en-US"/>
          </a:p>
        </p:txBody>
      </p:sp>
    </p:spTree>
    <p:extLst>
      <p:ext uri="{BB962C8B-B14F-4D97-AF65-F5344CB8AC3E}">
        <p14:creationId xmlns:p14="http://schemas.microsoft.com/office/powerpoint/2010/main" val="3535867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a:t>
            </a:r>
            <a:r>
              <a:rPr lang="ja-JP" altLang="en-US" dirty="0" smtClean="0"/>
              <a:t>コマンドプロンプトにて</a:t>
            </a:r>
            <a:r>
              <a:rPr kumimoji="1" lang="ja-JP" altLang="en-US" dirty="0" smtClean="0"/>
              <a:t>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13</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Node_modules</a:t>
            </a:r>
            <a:r>
              <a:rPr lang="en-US" altLang="ja-JP" dirty="0"/>
              <a:t> install</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14</a:t>
            </a:fld>
            <a:endParaRPr kumimoji="1" lang="ja-JP" altLang="en-US"/>
          </a:p>
        </p:txBody>
      </p:sp>
      <p:pic>
        <p:nvPicPr>
          <p:cNvPr id="5" name="図 4"/>
          <p:cNvPicPr>
            <a:picLocks noChangeAspect="1"/>
          </p:cNvPicPr>
          <p:nvPr/>
        </p:nvPicPr>
        <p:blipFill>
          <a:blip r:embed="rId2"/>
          <a:stretch>
            <a:fillRect/>
          </a:stretch>
        </p:blipFill>
        <p:spPr>
          <a:xfrm>
            <a:off x="628650" y="2176758"/>
            <a:ext cx="7970195" cy="2031100"/>
          </a:xfrm>
          <a:prstGeom prst="rect">
            <a:avLst/>
          </a:prstGeom>
        </p:spPr>
      </p:pic>
    </p:spTree>
    <p:extLst>
      <p:ext uri="{BB962C8B-B14F-4D97-AF65-F5344CB8AC3E}">
        <p14:creationId xmlns:p14="http://schemas.microsoft.com/office/powerpoint/2010/main" val="2400612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15</a:t>
            </a:fld>
            <a:endParaRPr kumimoji="1" lang="ja-JP" altLang="en-US"/>
          </a:p>
        </p:txBody>
      </p:sp>
    </p:spTree>
    <p:extLst>
      <p:ext uri="{BB962C8B-B14F-4D97-AF65-F5344CB8AC3E}">
        <p14:creationId xmlns:p14="http://schemas.microsoft.com/office/powerpoint/2010/main" val="559910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4834" y="365126"/>
            <a:ext cx="7886700" cy="1325563"/>
          </a:xfrm>
        </p:spPr>
        <p:txBody>
          <a:bodyPr/>
          <a:lstStyle/>
          <a:p>
            <a:r>
              <a:rPr kumimoji="1" lang="en-US" altLang="ja-JP" dirty="0" err="1" smtClean="0"/>
              <a:t>Lua</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en-US" altLang="ja-JP" dirty="0" err="1"/>
              <a:t>Lua</a:t>
            </a:r>
            <a:r>
              <a:rPr lang="ja-JP" altLang="en-US" dirty="0"/>
              <a:t>（ルア）はスクリプト言語およびその処理系の実装で、主にリオデジャネイロ・カトリカ大学（英語版）のコンピュータ科学科 </a:t>
            </a:r>
            <a:r>
              <a:rPr lang="en-US" altLang="ja-JP" dirty="0"/>
              <a:t>(Department of Computer Science) </a:t>
            </a:r>
            <a:r>
              <a:rPr lang="ja-JP" altLang="en-US" dirty="0"/>
              <a:t>および</a:t>
            </a:r>
            <a:r>
              <a:rPr lang="en-US" altLang="ja-JP" dirty="0"/>
              <a:t>/</a:t>
            </a:r>
            <a:r>
              <a:rPr lang="ja-JP" altLang="en-US" dirty="0"/>
              <a:t>または同大学附属研究所の</a:t>
            </a:r>
            <a:r>
              <a:rPr lang="en-US" altLang="ja-JP" dirty="0" err="1" smtClean="0"/>
              <a:t>Tecgraf</a:t>
            </a:r>
            <a:r>
              <a:rPr lang="en-US" altLang="ja-JP" dirty="0" smtClean="0"/>
              <a:t>/PUC-Rio</a:t>
            </a:r>
            <a:r>
              <a:rPr lang="ja-JP" altLang="en-US" dirty="0" smtClean="0"/>
              <a:t>に</a:t>
            </a:r>
            <a:r>
              <a:rPr lang="ja-JP" altLang="en-US" dirty="0"/>
              <a:t>所属する、</a:t>
            </a:r>
            <a:r>
              <a:rPr lang="en-US" altLang="ja-JP" dirty="0"/>
              <a:t>Roberto </a:t>
            </a:r>
            <a:r>
              <a:rPr lang="en-US" altLang="ja-JP" dirty="0" err="1"/>
              <a:t>Ierusalimschy</a:t>
            </a:r>
            <a:r>
              <a:rPr lang="ja-JP" altLang="en-US" dirty="0" err="1"/>
              <a:t>、</a:t>
            </a:r>
            <a:r>
              <a:rPr lang="en-US" altLang="ja-JP" dirty="0" err="1"/>
              <a:t>Waldemar</a:t>
            </a:r>
            <a:r>
              <a:rPr lang="en-US" altLang="ja-JP" dirty="0"/>
              <a:t> </a:t>
            </a:r>
            <a:r>
              <a:rPr lang="en-US" altLang="ja-JP" dirty="0" err="1" smtClean="0"/>
              <a:t>Celes</a:t>
            </a:r>
            <a:r>
              <a:rPr lang="ja-JP" altLang="en-US" dirty="0" err="1" smtClean="0"/>
              <a:t>、</a:t>
            </a:r>
            <a:r>
              <a:rPr lang="en-US" altLang="ja-JP" dirty="0"/>
              <a:t>Luiz Henrique de </a:t>
            </a:r>
            <a:r>
              <a:rPr lang="en-US" altLang="ja-JP" dirty="0" err="1" smtClean="0"/>
              <a:t>Figueiredo</a:t>
            </a:r>
            <a:r>
              <a:rPr lang="ja-JP" altLang="en-US" dirty="0" err="1" smtClean="0"/>
              <a:t>らに</a:t>
            </a:r>
            <a:r>
              <a:rPr lang="ja-JP" altLang="en-US" dirty="0"/>
              <a:t>よって設計開発</a:t>
            </a:r>
            <a:r>
              <a:rPr lang="ja-JP" altLang="en-US" dirty="0" smtClean="0"/>
              <a:t>された。</a:t>
            </a:r>
            <a:endParaRPr lang="ja-JP" altLang="en-US" dirty="0"/>
          </a:p>
          <a:p>
            <a:pPr marL="0" indent="0">
              <a:buNone/>
            </a:pPr>
            <a:endParaRPr lang="ja-JP" altLang="en-US" dirty="0"/>
          </a:p>
          <a:p>
            <a:pPr marL="0" indent="0">
              <a:buNone/>
            </a:pPr>
            <a:r>
              <a:rPr lang="ja-JP" altLang="en-US" dirty="0"/>
              <a:t>手続き型言語として、またプロトタイプベースのオブジェクト指向言語としても利用することができ、関数型言語、データ駆動型としての要素も併せ持っている。</a:t>
            </a:r>
          </a:p>
          <a:p>
            <a:pPr marL="0" indent="0">
              <a:buNone/>
            </a:pPr>
            <a:endParaRPr lang="ja-JP" altLang="en-US" dirty="0"/>
          </a:p>
          <a:p>
            <a:pPr marL="0" indent="0">
              <a:buNone/>
            </a:pPr>
            <a:r>
              <a:rPr lang="en-US" altLang="ja-JP" dirty="0" err="1"/>
              <a:t>Lua</a:t>
            </a:r>
            <a:r>
              <a:rPr lang="ja-JP" altLang="en-US" dirty="0"/>
              <a:t>という名前は、ポルトガル語の「月」に由来する</a:t>
            </a:r>
            <a:r>
              <a:rPr lang="ja-JP" altLang="en-US" dirty="0" smtClean="0"/>
              <a:t>。</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https://ja.wikipedia.org/wiki/Lua</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16</a:t>
            </a:fld>
            <a:endParaRPr kumimoji="1" lang="ja-JP" altLang="en-US"/>
          </a:p>
        </p:txBody>
      </p:sp>
    </p:spTree>
    <p:extLst>
      <p:ext uri="{BB962C8B-B14F-4D97-AF65-F5344CB8AC3E}">
        <p14:creationId xmlns:p14="http://schemas.microsoft.com/office/powerpoint/2010/main" val="843265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Dart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Dart</a:t>
            </a:r>
            <a:r>
              <a:rPr lang="ja-JP" altLang="en-US" dirty="0"/>
              <a:t>（ダートもしくはダーツ。当初は </a:t>
            </a:r>
            <a:r>
              <a:rPr lang="en-US" altLang="ja-JP" dirty="0"/>
              <a:t>Dash </a:t>
            </a:r>
            <a:r>
              <a:rPr lang="ja-JP" altLang="en-US" dirty="0"/>
              <a:t>と呼ばれていた）は</a:t>
            </a:r>
            <a:r>
              <a:rPr lang="en-US" altLang="ja-JP" dirty="0"/>
              <a:t>Google</a:t>
            </a:r>
            <a:r>
              <a:rPr lang="ja-JP" altLang="en-US" dirty="0"/>
              <a:t>によって開発されたウェブ向けのプログラミング言語である。</a:t>
            </a:r>
            <a:r>
              <a:rPr lang="en-US" altLang="ja-JP" dirty="0"/>
              <a:t>2011</a:t>
            </a:r>
            <a:r>
              <a:rPr lang="ja-JP" altLang="en-US" dirty="0"/>
              <a:t>年</a:t>
            </a:r>
            <a:r>
              <a:rPr lang="en-US" altLang="ja-JP" dirty="0"/>
              <a:t>10</a:t>
            </a:r>
            <a:r>
              <a:rPr lang="ja-JP" altLang="en-US" dirty="0"/>
              <a:t>月</a:t>
            </a:r>
            <a:r>
              <a:rPr lang="en-US" altLang="ja-JP" dirty="0"/>
              <a:t>10</a:t>
            </a:r>
            <a:r>
              <a:rPr lang="ja-JP" altLang="en-US" dirty="0"/>
              <a:t>日 </a:t>
            </a:r>
            <a:r>
              <a:rPr lang="en-US" altLang="ja-JP" dirty="0"/>
              <a:t>- 12</a:t>
            </a:r>
            <a:r>
              <a:rPr lang="ja-JP" altLang="en-US" dirty="0"/>
              <a:t>日に開催された デンマークのオーフスで開催された「</a:t>
            </a:r>
            <a:r>
              <a:rPr lang="en-US" altLang="ja-JP" dirty="0"/>
              <a:t>GOTO</a:t>
            </a:r>
            <a:r>
              <a:rPr lang="ja-JP" altLang="en-US" dirty="0"/>
              <a:t>カンファレンス</a:t>
            </a:r>
            <a:r>
              <a:rPr lang="ja-JP" altLang="en-US" dirty="0" smtClean="0"/>
              <a:t>」で</a:t>
            </a:r>
            <a:r>
              <a:rPr lang="ja-JP" altLang="en-US" dirty="0"/>
              <a:t>公開</a:t>
            </a:r>
            <a:r>
              <a:rPr lang="ja-JP" altLang="en-US" dirty="0" smtClean="0"/>
              <a:t>された。</a:t>
            </a:r>
            <a:r>
              <a:rPr lang="ja-JP" altLang="en-US" dirty="0"/>
              <a:t>この言語は、ウェブブラウザ組み込みのスクリプト言語である</a:t>
            </a:r>
            <a:r>
              <a:rPr lang="en-US" altLang="ja-JP" dirty="0"/>
              <a:t>JavaScript</a:t>
            </a:r>
            <a:r>
              <a:rPr lang="ja-JP" altLang="en-US" dirty="0"/>
              <a:t>の代替となることを目的に作られた</a:t>
            </a:r>
            <a:r>
              <a:rPr lang="ja-JP" altLang="en-US" dirty="0" smtClean="0"/>
              <a:t>。</a:t>
            </a:r>
            <a:endParaRPr lang="en-US" altLang="ja-JP" dirty="0"/>
          </a:p>
          <a:p>
            <a:pPr marL="0" indent="0">
              <a:buNone/>
            </a:pPr>
            <a:endParaRPr kumimoji="1" lang="en-US" altLang="ja-JP" dirty="0" smtClean="0"/>
          </a:p>
          <a:p>
            <a:pPr marL="0" indent="0">
              <a:buNone/>
            </a:pPr>
            <a:r>
              <a:rPr kumimoji="1" lang="ja-JP" altLang="en-US" dirty="0" smtClean="0"/>
              <a:t>引用：</a:t>
            </a:r>
            <a:endParaRPr kumimoji="1" lang="en-US" altLang="ja-JP" dirty="0" smtClean="0"/>
          </a:p>
          <a:p>
            <a:pPr marL="0" indent="0">
              <a:buNone/>
            </a:pPr>
            <a:r>
              <a:rPr lang="en-US" altLang="ja-JP" dirty="0"/>
              <a:t>https://ja.wikipedia.org/wiki/Dart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17</a:t>
            </a:fld>
            <a:endParaRPr kumimoji="1" lang="ja-JP" altLang="en-US"/>
          </a:p>
        </p:txBody>
      </p:sp>
    </p:spTree>
    <p:extLst>
      <p:ext uri="{BB962C8B-B14F-4D97-AF65-F5344CB8AC3E}">
        <p14:creationId xmlns:p14="http://schemas.microsoft.com/office/powerpoint/2010/main" val="3121424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Generator</a:t>
            </a:r>
            <a:r>
              <a:rPr kumimoji="1" lang="ja-JP" altLang="en-US" dirty="0" smtClean="0"/>
              <a:t>を利用する際には、前のスライドの通りに実行し、</a:t>
            </a:r>
            <a:r>
              <a:rPr kumimoji="1" lang="en-US" altLang="ja-JP" dirty="0" err="1" smtClean="0"/>
              <a:t>Node_modules</a:t>
            </a:r>
            <a:r>
              <a:rPr kumimoji="1" lang="ja-JP" altLang="en-US" dirty="0" smtClean="0"/>
              <a:t>内のファイルを呼び出す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18</a:t>
            </a:fld>
            <a:endParaRPr kumimoji="1" lang="ja-JP" altLang="en-US"/>
          </a:p>
        </p:txBody>
      </p:sp>
    </p:spTree>
    <p:extLst>
      <p:ext uri="{BB962C8B-B14F-4D97-AF65-F5344CB8AC3E}">
        <p14:creationId xmlns:p14="http://schemas.microsoft.com/office/powerpoint/2010/main" val="2142560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19</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今週の進捗</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選択肢から正誤を判定するプログラムを作成した</a:t>
            </a:r>
            <a:endParaRPr kumimoji="1" lang="en-US" altLang="ja-JP" dirty="0" smtClean="0"/>
          </a:p>
          <a:p>
            <a:pPr marL="0" indent="0">
              <a:buNone/>
            </a:pPr>
            <a:r>
              <a:rPr lang="ja-JP" altLang="en-US" dirty="0" smtClean="0"/>
              <a:t>今回作成したプログラムは文章、問題を事前に用意しているため、</a:t>
            </a:r>
            <a:r>
              <a:rPr lang="en-US" altLang="ja-JP" dirty="0" err="1" smtClean="0"/>
              <a:t>Blockly</a:t>
            </a:r>
            <a:r>
              <a:rPr lang="ja-JP" altLang="en-US" dirty="0" smtClean="0"/>
              <a:t>によって生成されたコードを利用して問題を作成できるかはわからない</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a:t>
            </a:fld>
            <a:endParaRPr kumimoji="1" lang="ja-JP" altLang="en-US" dirty="0"/>
          </a:p>
        </p:txBody>
      </p:sp>
    </p:spTree>
    <p:extLst>
      <p:ext uri="{BB962C8B-B14F-4D97-AF65-F5344CB8AC3E}">
        <p14:creationId xmlns:p14="http://schemas.microsoft.com/office/powerpoint/2010/main" val="3564727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20</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正誤</a:t>
            </a:r>
            <a:r>
              <a:rPr lang="ja-JP" altLang="en-US" dirty="0" smtClean="0"/>
              <a:t>を判定するプログラム</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事前に用意した解答例と、</a:t>
            </a:r>
            <a:r>
              <a:rPr kumimoji="1" lang="en-US" altLang="ja-JP" dirty="0" err="1" smtClean="0"/>
              <a:t>Generater</a:t>
            </a:r>
            <a:r>
              <a:rPr kumimoji="1" lang="ja-JP" altLang="en-US" dirty="0" smtClean="0"/>
              <a:t>によって作成されたコードが等しいかどうか（完全一致）を判定するサンプルプログラムを作成した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21</a:t>
            </a:fld>
            <a:endParaRPr kumimoji="1" lang="ja-JP" altLang="en-US"/>
          </a:p>
        </p:txBody>
      </p:sp>
    </p:spTree>
    <p:extLst>
      <p:ext uri="{BB962C8B-B14F-4D97-AF65-F5344CB8AC3E}">
        <p14:creationId xmlns:p14="http://schemas.microsoft.com/office/powerpoint/2010/main" val="2287831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正誤</a:t>
            </a:r>
            <a:r>
              <a:rPr lang="ja-JP" altLang="en-US" dirty="0" smtClean="0"/>
              <a:t>判定</a:t>
            </a:r>
            <a:r>
              <a:rPr kumimoji="1" lang="ja-JP" altLang="en-US" dirty="0" smtClean="0"/>
              <a:t>デモ</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22</a:t>
            </a:fld>
            <a:endParaRPr kumimoji="1" lang="ja-JP" altLang="en-US"/>
          </a:p>
        </p:txBody>
      </p:sp>
      <p:pic>
        <p:nvPicPr>
          <p:cNvPr id="5" name="図 4"/>
          <p:cNvPicPr>
            <a:picLocks noChangeAspect="1"/>
          </p:cNvPicPr>
          <p:nvPr/>
        </p:nvPicPr>
        <p:blipFill>
          <a:blip r:embed="rId2"/>
          <a:stretch>
            <a:fillRect/>
          </a:stretch>
        </p:blipFill>
        <p:spPr>
          <a:xfrm>
            <a:off x="207586" y="2087744"/>
            <a:ext cx="8844617" cy="4378340"/>
          </a:xfrm>
          <a:prstGeom prst="rect">
            <a:avLst/>
          </a:prstGeom>
        </p:spPr>
      </p:pic>
    </p:spTree>
    <p:extLst>
      <p:ext uri="{BB962C8B-B14F-4D97-AF65-F5344CB8AC3E}">
        <p14:creationId xmlns:p14="http://schemas.microsoft.com/office/powerpoint/2010/main" val="1473290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穴あき問題を作成する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23</a:t>
            </a:fld>
            <a:endParaRPr kumimoji="1" lang="ja-JP" altLang="en-US"/>
          </a:p>
        </p:txBody>
      </p:sp>
      <p:pic>
        <p:nvPicPr>
          <p:cNvPr id="5" name="図 4"/>
          <p:cNvPicPr>
            <a:picLocks noChangeAspect="1"/>
          </p:cNvPicPr>
          <p:nvPr/>
        </p:nvPicPr>
        <p:blipFill>
          <a:blip r:embed="rId2"/>
          <a:stretch>
            <a:fillRect/>
          </a:stretch>
        </p:blipFill>
        <p:spPr>
          <a:xfrm>
            <a:off x="472810" y="1825625"/>
            <a:ext cx="8612668" cy="4243402"/>
          </a:xfrm>
          <a:prstGeom prst="rect">
            <a:avLst/>
          </a:prstGeom>
        </p:spPr>
      </p:pic>
    </p:spTree>
    <p:extLst>
      <p:ext uri="{BB962C8B-B14F-4D97-AF65-F5344CB8AC3E}">
        <p14:creationId xmlns:p14="http://schemas.microsoft.com/office/powerpoint/2010/main" val="4017269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穴あき問題の作成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画面（</a:t>
            </a:r>
            <a:r>
              <a:rPr lang="en-US" altLang="ja-JP" dirty="0" smtClean="0"/>
              <a:t>7/9</a:t>
            </a:r>
            <a:r>
              <a:rPr lang="ja-JP" altLang="en-US" dirty="0" smtClean="0"/>
              <a:t>時点）の</a:t>
            </a:r>
            <a:r>
              <a:rPr lang="en-US" altLang="ja-JP" dirty="0" smtClean="0"/>
              <a:t>question2</a:t>
            </a:r>
            <a:r>
              <a:rPr lang="ja-JP" altLang="en-US" dirty="0" smtClean="0"/>
              <a:t>のボタンを押すとランダムで一か所を隠す</a:t>
            </a:r>
            <a:endParaRPr lang="en-US" altLang="ja-JP" dirty="0" smtClean="0"/>
          </a:p>
          <a:p>
            <a:r>
              <a:rPr lang="ja-JP" altLang="en-US" dirty="0"/>
              <a:t>複</a:t>
            </a:r>
            <a:r>
              <a:rPr lang="ja-JP" altLang="en-US" dirty="0" smtClean="0"/>
              <a:t>数回押した場合は場所が変わる（隠れる場所は一か所）</a:t>
            </a:r>
            <a:endParaRPr lang="en-US" altLang="ja-JP" dirty="0" smtClean="0"/>
          </a:p>
          <a:p>
            <a:r>
              <a:rPr lang="ja-JP" altLang="en-US" dirty="0"/>
              <a:t>これ</a:t>
            </a:r>
            <a:r>
              <a:rPr lang="ja-JP" altLang="en-US" dirty="0" smtClean="0"/>
              <a:t>はプログラムを変えれば複数個所を隠すことも可能</a:t>
            </a:r>
            <a:endParaRPr lang="en-US" altLang="ja-JP" dirty="0" smtClean="0"/>
          </a:p>
          <a:p>
            <a:r>
              <a:rPr lang="en-US" altLang="ja-JP" dirty="0" smtClean="0"/>
              <a:t>Question1</a:t>
            </a:r>
            <a:r>
              <a:rPr lang="ja-JP" altLang="en-US" dirty="0" smtClean="0"/>
              <a:t>のボタンを押すと隠れていない状態のコードを表示</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24</a:t>
            </a:fld>
            <a:endParaRPr kumimoji="1" lang="ja-JP" altLang="en-US"/>
          </a:p>
        </p:txBody>
      </p:sp>
    </p:spTree>
    <p:extLst>
      <p:ext uri="{BB962C8B-B14F-4D97-AF65-F5344CB8AC3E}">
        <p14:creationId xmlns:p14="http://schemas.microsoft.com/office/powerpoint/2010/main" val="755709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穴あき問題作成の問題点</a:t>
            </a:r>
            <a:endParaRPr kumimoji="1" lang="ja-JP" altLang="en-US" dirty="0"/>
          </a:p>
        </p:txBody>
      </p:sp>
      <p:sp>
        <p:nvSpPr>
          <p:cNvPr id="3" name="コンテンツ プレースホルダー 2"/>
          <p:cNvSpPr>
            <a:spLocks noGrp="1"/>
          </p:cNvSpPr>
          <p:nvPr>
            <p:ph idx="1"/>
          </p:nvPr>
        </p:nvSpPr>
        <p:spPr>
          <a:xfrm>
            <a:off x="628650" y="1825625"/>
            <a:ext cx="8135024" cy="4351338"/>
          </a:xfrm>
        </p:spPr>
        <p:txBody>
          <a:bodyPr>
            <a:normAutofit fontScale="85000" lnSpcReduction="20000"/>
          </a:bodyPr>
          <a:lstStyle/>
          <a:p>
            <a:pPr marL="0" indent="0">
              <a:buNone/>
            </a:pPr>
            <a:r>
              <a:rPr lang="ja-JP" altLang="en-US" dirty="0"/>
              <a:t>現在の問題点：</a:t>
            </a:r>
          </a:p>
          <a:p>
            <a:pPr marL="0" indent="0">
              <a:buNone/>
            </a:pPr>
            <a:r>
              <a:rPr lang="ja-JP" altLang="en-US" dirty="0" smtClean="0"/>
              <a:t>    現在</a:t>
            </a:r>
            <a:r>
              <a:rPr lang="ja-JP" altLang="en-US" dirty="0"/>
              <a:t>半角スペースを区切り文字として文字列を配列に変換している関係上、改行では区切られない</a:t>
            </a:r>
          </a:p>
          <a:p>
            <a:pPr marL="0" indent="0">
              <a:buNone/>
            </a:pPr>
            <a:r>
              <a:rPr lang="ja-JP" altLang="en-US" dirty="0"/>
              <a:t>    →例えば</a:t>
            </a:r>
            <a:r>
              <a:rPr lang="en-US" altLang="ja-JP" dirty="0"/>
              <a:t>else:</a:t>
            </a:r>
            <a:r>
              <a:rPr lang="ja-JP" altLang="en-US" dirty="0"/>
              <a:t>などの次に改行し、次の行で書き始めた最後の単語までを一つとして分かれている</a:t>
            </a:r>
          </a:p>
          <a:p>
            <a:pPr marL="0" indent="0">
              <a:buNone/>
            </a:pPr>
            <a:r>
              <a:rPr lang="ja-JP" altLang="en-US" dirty="0"/>
              <a:t>    →改行を区切り文字として含めるとインデントが消える</a:t>
            </a:r>
          </a:p>
          <a:p>
            <a:pPr marL="0" indent="0">
              <a:buNone/>
            </a:pPr>
            <a:r>
              <a:rPr lang="ja-JP" altLang="en-US" dirty="0"/>
              <a:t>    </a:t>
            </a:r>
            <a:r>
              <a:rPr lang="en-US" altLang="ja-JP" dirty="0"/>
              <a:t>print()</a:t>
            </a:r>
            <a:r>
              <a:rPr lang="ja-JP" altLang="en-US" dirty="0" err="1"/>
              <a:t>のように</a:t>
            </a:r>
            <a:r>
              <a:rPr lang="ja-JP" altLang="en-US" dirty="0"/>
              <a:t>関数が含まれる場合に、</a:t>
            </a:r>
            <a:r>
              <a:rPr lang="en-US" altLang="ja-JP" dirty="0"/>
              <a:t>print("hello world")</a:t>
            </a:r>
            <a:r>
              <a:rPr lang="ja-JP" altLang="en-US" dirty="0"/>
              <a:t>の”</a:t>
            </a:r>
            <a:r>
              <a:rPr lang="en-US" altLang="ja-JP" dirty="0"/>
              <a:t>print("hello”</a:t>
            </a:r>
            <a:r>
              <a:rPr lang="ja-JP" altLang="en-US" dirty="0" err="1"/>
              <a:t>までを</a:t>
            </a:r>
            <a:r>
              <a:rPr lang="ja-JP" altLang="en-US" dirty="0"/>
              <a:t>単語として認識している</a:t>
            </a:r>
          </a:p>
          <a:p>
            <a:pPr marL="0" indent="0">
              <a:buNone/>
            </a:pPr>
            <a:r>
              <a:rPr lang="ja-JP" altLang="en-US" dirty="0"/>
              <a:t>    →穴埋めを生成するにあたって、</a:t>
            </a:r>
            <a:r>
              <a:rPr lang="en-US" altLang="ja-JP" dirty="0"/>
              <a:t>()</a:t>
            </a:r>
            <a:r>
              <a:rPr lang="ja-JP" altLang="en-US" dirty="0"/>
              <a:t>などを認識して区切りたい</a:t>
            </a:r>
          </a:p>
          <a:p>
            <a:pPr marL="0" indent="0">
              <a:buNone/>
            </a:pPr>
            <a:r>
              <a:rPr lang="ja-JP" altLang="en-US" dirty="0"/>
              <a:t>    →（）は配列（文章）に</a:t>
            </a:r>
            <a:r>
              <a:rPr lang="ja-JP" altLang="en-US"/>
              <a:t>残して</a:t>
            </a:r>
            <a:r>
              <a:rPr lang="ja-JP" altLang="en-US" smtClean="0"/>
              <a:t>おきたい</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25</a:t>
            </a:fld>
            <a:endParaRPr kumimoji="1" lang="ja-JP" altLang="en-US"/>
          </a:p>
        </p:txBody>
      </p:sp>
    </p:spTree>
    <p:extLst>
      <p:ext uri="{BB962C8B-B14F-4D97-AF65-F5344CB8AC3E}">
        <p14:creationId xmlns:p14="http://schemas.microsoft.com/office/powerpoint/2010/main" val="2927240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選択式から選んで正誤を判定するプログラム</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a:t>
            </a:fld>
            <a:endParaRPr kumimoji="1" lang="ja-JP" altLang="en-US"/>
          </a:p>
        </p:txBody>
      </p:sp>
      <p:pic>
        <p:nvPicPr>
          <p:cNvPr id="5" name="図 4"/>
          <p:cNvPicPr>
            <a:picLocks noChangeAspect="1"/>
          </p:cNvPicPr>
          <p:nvPr/>
        </p:nvPicPr>
        <p:blipFill>
          <a:blip r:embed="rId2"/>
          <a:stretch>
            <a:fillRect/>
          </a:stretch>
        </p:blipFill>
        <p:spPr>
          <a:xfrm>
            <a:off x="2797316" y="1808157"/>
            <a:ext cx="2972306" cy="4730756"/>
          </a:xfrm>
          <a:prstGeom prst="rect">
            <a:avLst/>
          </a:prstGeom>
        </p:spPr>
      </p:pic>
    </p:spTree>
    <p:extLst>
      <p:ext uri="{BB962C8B-B14F-4D97-AF65-F5344CB8AC3E}">
        <p14:creationId xmlns:p14="http://schemas.microsoft.com/office/powerpoint/2010/main" val="1471446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利用方法の模索</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に</a:t>
            </a:r>
            <a:r>
              <a:rPr lang="ja-JP" altLang="en-US" dirty="0" smtClean="0"/>
              <a:t>よって生成したコードは一つの文字列として利用できる、これを単語ごとに区切ることで、コードの一部を選択肢として利用できるかもしれない</a:t>
            </a:r>
            <a:endParaRPr lang="en-US" altLang="ja-JP" dirty="0" smtClean="0"/>
          </a:p>
          <a:p>
            <a:pPr lvl="1"/>
            <a:r>
              <a:rPr kumimoji="1" lang="ja-JP" altLang="en-US" dirty="0" smtClean="0"/>
              <a:t>文字列から単語として認識した</a:t>
            </a:r>
            <a:r>
              <a:rPr kumimoji="1" lang="en-US" altLang="ja-JP" dirty="0" smtClean="0"/>
              <a:t>”</a:t>
            </a:r>
            <a:r>
              <a:rPr kumimoji="1" lang="en-US" altLang="ja-JP" dirty="0" err="1" smtClean="0"/>
              <a:t>int</a:t>
            </a:r>
            <a:r>
              <a:rPr kumimoji="1" lang="en-US" altLang="ja-JP" dirty="0" smtClean="0"/>
              <a:t>”</a:t>
            </a:r>
            <a:r>
              <a:rPr kumimoji="1" lang="ja-JP" altLang="en-US" dirty="0" smtClean="0"/>
              <a:t>などの</a:t>
            </a:r>
            <a:r>
              <a:rPr lang="ja-JP" altLang="en-US" dirty="0" smtClean="0"/>
              <a:t>単語を</a:t>
            </a:r>
            <a:r>
              <a:rPr lang="en-US" altLang="ja-JP" dirty="0" smtClean="0"/>
              <a:t>html</a:t>
            </a:r>
            <a:r>
              <a:rPr lang="ja-JP" altLang="en-US" dirty="0" smtClean="0"/>
              <a:t>で利用できる文字列に変換するなど</a:t>
            </a:r>
            <a:endParaRPr lang="en-US" altLang="ja-JP" dirty="0" smtClean="0"/>
          </a:p>
          <a:p>
            <a:r>
              <a:rPr lang="ja-JP" altLang="en-US" dirty="0" smtClean="0"/>
              <a:t>今回は</a:t>
            </a:r>
            <a:r>
              <a:rPr lang="en-US" altLang="ja-JP" dirty="0" smtClean="0"/>
              <a:t>html</a:t>
            </a:r>
            <a:r>
              <a:rPr lang="ja-JP" altLang="en-US" dirty="0" smtClean="0"/>
              <a:t>の</a:t>
            </a:r>
            <a:r>
              <a:rPr lang="en-US" altLang="ja-JP" dirty="0" smtClean="0"/>
              <a:t>select</a:t>
            </a:r>
            <a:r>
              <a:rPr lang="ja-JP" altLang="en-US" dirty="0" smtClean="0"/>
              <a:t>タグを使って選択肢を生成しているが、</a:t>
            </a:r>
            <a:r>
              <a:rPr lang="en-US" altLang="ja-JP" dirty="0" err="1" smtClean="0"/>
              <a:t>Javascript</a:t>
            </a:r>
            <a:r>
              <a:rPr lang="ja-JP" altLang="en-US" smtClean="0"/>
              <a:t>で選択肢の生成もできると、上の方法より簡単かもしれない</a:t>
            </a:r>
            <a:endParaRPr lang="en-US" altLang="ja-JP"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a:t>
            </a:fld>
            <a:endParaRPr kumimoji="1" lang="ja-JP" altLang="en-US"/>
          </a:p>
        </p:txBody>
      </p:sp>
    </p:spTree>
    <p:extLst>
      <p:ext uri="{BB962C8B-B14F-4D97-AF65-F5344CB8AC3E}">
        <p14:creationId xmlns:p14="http://schemas.microsoft.com/office/powerpoint/2010/main" val="3837190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5</a:t>
            </a:fld>
            <a:endParaRPr kumimoji="1" lang="ja-JP" altLang="en-US" sz="2400" dirty="0"/>
          </a:p>
        </p:txBody>
      </p:sp>
      <p:pic>
        <p:nvPicPr>
          <p:cNvPr id="6" name="図 5"/>
          <p:cNvPicPr>
            <a:picLocks noChangeAspect="1"/>
          </p:cNvPicPr>
          <p:nvPr/>
        </p:nvPicPr>
        <p:blipFill>
          <a:blip r:embed="rId2"/>
          <a:stretch>
            <a:fillRect/>
          </a:stretch>
        </p:blipFill>
        <p:spPr>
          <a:xfrm>
            <a:off x="1169330" y="2592109"/>
            <a:ext cx="6929652" cy="3860449"/>
          </a:xfrm>
          <a:prstGeom prst="rect">
            <a:avLst/>
          </a:prstGeom>
        </p:spPr>
      </p:pic>
      <p:sp>
        <p:nvSpPr>
          <p:cNvPr id="7" name="テキスト ボックス 6"/>
          <p:cNvSpPr txBox="1"/>
          <p:nvPr/>
        </p:nvSpPr>
        <p:spPr>
          <a:xfrm>
            <a:off x="751959" y="1980429"/>
            <a:ext cx="8392041" cy="707886"/>
          </a:xfrm>
          <a:prstGeom prst="rect">
            <a:avLst/>
          </a:prstGeom>
          <a:noFill/>
        </p:spPr>
        <p:txBody>
          <a:bodyPr wrap="none" rtlCol="0">
            <a:spAutoFit/>
          </a:bodyPr>
          <a:lstStyle/>
          <a:p>
            <a:r>
              <a:rPr kumimoji="1" lang="ja-JP" altLang="en-US" sz="2000" dirty="0" smtClean="0"/>
              <a:t>ビジュアルプログラミングとも呼ばれる</a:t>
            </a:r>
            <a:endParaRPr kumimoji="1" lang="en-US" altLang="ja-JP" sz="2000" dirty="0" smtClean="0"/>
          </a:p>
          <a:p>
            <a:r>
              <a:rPr kumimoji="1" lang="ja-JP" altLang="en-US" sz="2000" dirty="0" smtClean="0"/>
              <a:t>命令を埋め込まれたブロックを組み合わせるプログラミング手法のこと</a:t>
            </a:r>
            <a:endParaRPr kumimoji="1" lang="ja-JP" altLang="en-US" sz="2000" dirty="0"/>
          </a:p>
        </p:txBody>
      </p:sp>
    </p:spTree>
    <p:extLst>
      <p:ext uri="{BB962C8B-B14F-4D97-AF65-F5344CB8AC3E}">
        <p14:creationId xmlns:p14="http://schemas.microsoft.com/office/powerpoint/2010/main" val="1081448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必修化</a:t>
            </a:r>
            <a:r>
              <a:rPr lang="ja-JP" altLang="en-US" dirty="0"/>
              <a:t>となって</a:t>
            </a:r>
            <a:r>
              <a:rPr lang="ja-JP" altLang="en-US" dirty="0" smtClean="0"/>
              <a:t>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6</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直観的に理解のしやすいブロックプログラミングにより、プログラミングの論理的思考を身に</a:t>
            </a:r>
            <a:r>
              <a:rPr lang="ja-JP" altLang="en-US" dirty="0" smtClean="0"/>
              <a:t>着けられるシステムを提案する</a:t>
            </a:r>
            <a:endParaRPr lang="en-US" altLang="ja-JP" dirty="0" smtClean="0"/>
          </a:p>
          <a:p>
            <a:r>
              <a:rPr lang="ja-JP" altLang="en-US" dirty="0" smtClean="0"/>
              <a:t>ブロックプログラミングからブロックリーによるコードへの変換を利用し、プログラミング言語への理解を深められるシステムを提案</a:t>
            </a:r>
            <a:endParaRPr lang="en-US" altLang="ja-JP" dirty="0" smtClean="0"/>
          </a:p>
          <a:p>
            <a:r>
              <a:rPr lang="ja-JP" altLang="en-US" dirty="0"/>
              <a:t>穴埋め</a:t>
            </a:r>
            <a:r>
              <a:rPr lang="ja-JP" altLang="en-US" dirty="0" smtClean="0"/>
              <a:t>問題などを利用し、よりプログラミングにユーザが慣れていける環境を提案</a:t>
            </a:r>
            <a:endParaRPr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7</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に</a:t>
            </a:r>
            <a:r>
              <a:rPr lang="ja-JP" altLang="en-US" dirty="0" smtClean="0"/>
              <a:t>よるブロックプログラムとプログラミング言語によるコーディングへの変換により、学習環境を作成</a:t>
            </a:r>
            <a:endParaRPr lang="en-US" altLang="ja-JP" dirty="0" smtClean="0"/>
          </a:p>
          <a:p>
            <a:pPr marL="0" indent="0">
              <a:buNone/>
            </a:pPr>
            <a:endParaRPr lang="en-US" altLang="ja-JP" dirty="0" smtClean="0"/>
          </a:p>
          <a:p>
            <a:r>
              <a:rPr kumimoji="1" lang="ja-JP" altLang="en-US" dirty="0" smtClean="0"/>
              <a:t>穴埋め問題にするアルゴリズム</a:t>
            </a:r>
            <a:r>
              <a:rPr lang="ja-JP" altLang="en-US" dirty="0" smtClean="0"/>
              <a:t>を提案することで学習の幅を広げる</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8</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研究課題について</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現在ブロックプログラムからプログラミング言語に変換の原理を理解し、自分で扱えるようにする</a:t>
            </a:r>
            <a:endParaRPr kumimoji="1" lang="en-US" altLang="ja-JP" dirty="0" smtClean="0"/>
          </a:p>
          <a:p>
            <a:pPr lvl="1"/>
            <a:r>
              <a:rPr lang="ja-JP" altLang="en-US" dirty="0" smtClean="0"/>
              <a:t>言語ジェネレータというものがブロックリーでは用意されているので、勉強する</a:t>
            </a:r>
            <a:endParaRPr kumimoji="1" lang="en-US" altLang="ja-JP" dirty="0" smtClean="0"/>
          </a:p>
          <a:p>
            <a:pPr lvl="1"/>
            <a:endParaRPr kumimoji="1" lang="en-US" altLang="ja-JP" dirty="0" smtClean="0"/>
          </a:p>
          <a:p>
            <a:r>
              <a:rPr lang="ja-JP" altLang="en-US" dirty="0" smtClean="0"/>
              <a:t>穴埋めにするアルゴリズムの考案</a:t>
            </a:r>
            <a:r>
              <a:rPr kumimoji="1" lang="ja-JP" altLang="en-US" dirty="0" smtClean="0"/>
              <a:t>関数名、変数名などを優先的に穴埋めにしたいと考えている</a:t>
            </a:r>
            <a:endParaRPr kumimoji="1" lang="en-US" altLang="ja-JP" dirty="0" smtClean="0"/>
          </a:p>
          <a:p>
            <a:pPr lvl="1"/>
            <a:r>
              <a:rPr kumimoji="1" lang="ja-JP" altLang="en-US" dirty="0" smtClean="0"/>
              <a:t>どの部分が穴埋めにしたい部分なのかを判断する方法を思いついていない</a:t>
            </a:r>
            <a:endParaRPr kumimoji="1" lang="en-US" altLang="ja-JP" dirty="0" smtClean="0"/>
          </a:p>
          <a:p>
            <a:pPr lvl="1"/>
            <a:r>
              <a:rPr lang="ja-JP" altLang="en-US" dirty="0" smtClean="0"/>
              <a:t>一部のプログラミングをランダムに抜いて、その部分を穴埋め</a:t>
            </a:r>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9</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16974</TotalTime>
  <Words>1161</Words>
  <Application>Microsoft Office PowerPoint</Application>
  <PresentationFormat>画面に合わせる (4:3)</PresentationFormat>
  <Paragraphs>124</Paragraphs>
  <Slides>25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25</vt:i4>
      </vt:variant>
    </vt:vector>
  </HeadingPairs>
  <TitlesOfParts>
    <vt:vector size="31" baseType="lpstr">
      <vt:lpstr>游ゴシック</vt:lpstr>
      <vt:lpstr>游ゴシック Light</vt:lpstr>
      <vt:lpstr>Arial</vt:lpstr>
      <vt:lpstr>Calibri</vt:lpstr>
      <vt:lpstr>Calibri Light</vt:lpstr>
      <vt:lpstr>Office テーマ</vt:lpstr>
      <vt:lpstr>ブロックプログラミングを用いたプログラムの論理的思考・コーディングを身に着けるための研究</vt:lpstr>
      <vt:lpstr>今週の進捗</vt:lpstr>
      <vt:lpstr>選択式から選んで正誤を判定するプログラム</vt:lpstr>
      <vt:lpstr>利用方法の模索</vt:lpstr>
      <vt:lpstr>ブロックプログラミングとは何か</vt:lpstr>
      <vt:lpstr>研究背景</vt:lpstr>
      <vt:lpstr>提案内容</vt:lpstr>
      <vt:lpstr>研究動機</vt:lpstr>
      <vt:lpstr>研究課題について</vt:lpstr>
      <vt:lpstr>Node.js</vt:lpstr>
      <vt:lpstr>システム構成図（予想図）</vt:lpstr>
      <vt:lpstr>Node.jsについて</vt:lpstr>
      <vt:lpstr>Node_modules install</vt:lpstr>
      <vt:lpstr>Node_modules install</vt:lpstr>
      <vt:lpstr>Generator</vt:lpstr>
      <vt:lpstr>Lua</vt:lpstr>
      <vt:lpstr>Dart</vt:lpstr>
      <vt:lpstr>Generator</vt:lpstr>
      <vt:lpstr>Genearatorの実行テスト</vt:lpstr>
      <vt:lpstr>Genearatorの実行テスト</vt:lpstr>
      <vt:lpstr>正誤を判定するプログラム</vt:lpstr>
      <vt:lpstr>正誤判定デモ</vt:lpstr>
      <vt:lpstr>穴あき問題を作成する</vt:lpstr>
      <vt:lpstr>穴あき問題の作成</vt:lpstr>
      <vt:lpstr>穴あき問題作成の問題点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176</cp:revision>
  <dcterms:created xsi:type="dcterms:W3CDTF">2021-05-14T04:47:49Z</dcterms:created>
  <dcterms:modified xsi:type="dcterms:W3CDTF">2021-09-24T04:59:38Z</dcterms:modified>
</cp:coreProperties>
</file>