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7" r:id="rId2"/>
    <p:sldId id="265" r:id="rId3"/>
    <p:sldId id="271" r:id="rId4"/>
    <p:sldId id="270" r:id="rId5"/>
    <p:sldId id="263" r:id="rId6"/>
    <p:sldId id="269" r:id="rId7"/>
    <p:sldId id="310" r:id="rId8"/>
    <p:sldId id="314" r:id="rId9"/>
    <p:sldId id="315" r:id="rId10"/>
    <p:sldId id="316" r:id="rId11"/>
    <p:sldId id="279" r:id="rId12"/>
    <p:sldId id="288" r:id="rId13"/>
    <p:sldId id="313" r:id="rId14"/>
    <p:sldId id="312" r:id="rId15"/>
    <p:sldId id="273" r:id="rId16"/>
    <p:sldId id="276" r:id="rId17"/>
    <p:sldId id="285" r:id="rId18"/>
    <p:sldId id="286" r:id="rId19"/>
    <p:sldId id="277" r:id="rId20"/>
    <p:sldId id="274" r:id="rId21"/>
    <p:sldId id="275" r:id="rId22"/>
    <p:sldId id="294" r:id="rId23"/>
    <p:sldId id="295" r:id="rId24"/>
    <p:sldId id="303" r:id="rId25"/>
    <p:sldId id="304" r:id="rId26"/>
    <p:sldId id="306" r:id="rId27"/>
    <p:sldId id="307" r:id="rId28"/>
    <p:sldId id="308" r:id="rId29"/>
    <p:sldId id="309"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04" autoAdjust="0"/>
    <p:restoredTop sz="94790" autoAdjust="0"/>
  </p:normalViewPr>
  <p:slideViewPr>
    <p:cSldViewPr snapToGrid="0">
      <p:cViewPr varScale="1">
        <p:scale>
          <a:sx n="79" d="100"/>
          <a:sy n="79" d="100"/>
        </p:scale>
        <p:origin x="800" y="72"/>
      </p:cViewPr>
      <p:guideLst/>
    </p:cSldViewPr>
  </p:slideViewPr>
  <p:notesTextViewPr>
    <p:cViewPr>
      <p:scale>
        <a:sx n="1" d="1"/>
        <a:sy n="1" d="1"/>
      </p:scale>
      <p:origin x="0" y="0"/>
    </p:cViewPr>
  </p:notesTextViewPr>
  <p:sorterViewPr>
    <p:cViewPr>
      <p:scale>
        <a:sx n="100" d="100"/>
        <a:sy n="100" d="100"/>
      </p:scale>
      <p:origin x="0" y="-73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A3D4C-FB20-486F-A33D-02A27AB85120}" type="datetimeFigureOut">
              <a:rPr kumimoji="1" lang="ja-JP" altLang="en-US" smtClean="0"/>
              <a:t>2021/11/8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05BA8-D78C-4C59-98CB-0E1E713D5795}" type="slidenum">
              <a:rPr kumimoji="1" lang="ja-JP" altLang="en-US" smtClean="0"/>
              <a:t>‹#›</a:t>
            </a:fld>
            <a:endParaRPr kumimoji="1" lang="ja-JP" altLang="en-US"/>
          </a:p>
        </p:txBody>
      </p:sp>
    </p:spTree>
    <p:extLst>
      <p:ext uri="{BB962C8B-B14F-4D97-AF65-F5344CB8AC3E}">
        <p14:creationId xmlns:p14="http://schemas.microsoft.com/office/powerpoint/2010/main" val="8237024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システムよりのけんきゅうになっているので、そういうタイトルを考える</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a:t>
            </a:fld>
            <a:endParaRPr kumimoji="1" lang="ja-JP" altLang="en-US"/>
          </a:p>
        </p:txBody>
      </p:sp>
    </p:spTree>
    <p:extLst>
      <p:ext uri="{BB962C8B-B14F-4D97-AF65-F5344CB8AC3E}">
        <p14:creationId xmlns:p14="http://schemas.microsoft.com/office/powerpoint/2010/main" val="1990769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t>必修化となっていくプログラミングについて、中高生が勉強するために、教科書を読むだけでは難しい方が考えられる。そのような方が実際にプログラミングに触れてみれるような環境を作成したい</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3</a:t>
            </a:fld>
            <a:endParaRPr kumimoji="1" lang="ja-JP" altLang="en-US"/>
          </a:p>
        </p:txBody>
      </p:sp>
    </p:spTree>
    <p:extLst>
      <p:ext uri="{BB962C8B-B14F-4D97-AF65-F5344CB8AC3E}">
        <p14:creationId xmlns:p14="http://schemas.microsoft.com/office/powerpoint/2010/main" val="638475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Blockly</a:t>
            </a:r>
            <a:r>
              <a:rPr lang="ja-JP" altLang="en-US" dirty="0" smtClean="0"/>
              <a:t>によるブロックプログラムとプログラミング言語によるコーディングへの変換により、学習環境を作成</a:t>
            </a:r>
            <a:endParaRPr lang="en-US" altLang="ja-JP" dirty="0" smtClean="0"/>
          </a:p>
          <a:p>
            <a:pPr marL="0" indent="0">
              <a:buNone/>
            </a:pPr>
            <a:endParaRPr lang="en-US" altLang="ja-JP" dirty="0" smtClean="0"/>
          </a:p>
          <a:p>
            <a:r>
              <a:rPr kumimoji="1" lang="ja-JP" altLang="en-US" dirty="0" smtClean="0"/>
              <a:t>穴埋め問題にするアルゴリズム</a:t>
            </a:r>
            <a:r>
              <a:rPr lang="ja-JP" altLang="en-US" dirty="0" smtClean="0"/>
              <a:t>を提案することで学習の幅を広げる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5</a:t>
            </a:fld>
            <a:endParaRPr kumimoji="1" lang="ja-JP" altLang="en-US"/>
          </a:p>
        </p:txBody>
      </p:sp>
    </p:spTree>
    <p:extLst>
      <p:ext uri="{BB962C8B-B14F-4D97-AF65-F5344CB8AC3E}">
        <p14:creationId xmlns:p14="http://schemas.microsoft.com/office/powerpoint/2010/main" val="2776696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現在ブロックプログラムからプログラミング言語に変換の原理を理解し、自分で扱えるようにする</a:t>
            </a:r>
            <a:endParaRPr kumimoji="1" lang="en-US" altLang="ja-JP" dirty="0" smtClean="0"/>
          </a:p>
          <a:p>
            <a:pPr lvl="1"/>
            <a:r>
              <a:rPr lang="ja-JP" altLang="en-US" dirty="0" smtClean="0"/>
              <a:t>言語ジェネレータというものがブロックリーでは用意されているので、勉強する</a:t>
            </a:r>
            <a:endParaRPr kumimoji="1" lang="en-US" altLang="ja-JP" dirty="0" smtClean="0"/>
          </a:p>
          <a:p>
            <a:pPr lvl="1"/>
            <a:endParaRPr kumimoji="1" lang="en-US" altLang="ja-JP" dirty="0" smtClean="0"/>
          </a:p>
          <a:p>
            <a:r>
              <a:rPr lang="ja-JP" altLang="en-US" dirty="0" smtClean="0"/>
              <a:t>穴埋めにするアルゴリズムの考案</a:t>
            </a:r>
            <a:r>
              <a:rPr kumimoji="1" lang="ja-JP" altLang="en-US" dirty="0" smtClean="0"/>
              <a:t>関数名、変数名などを優先的に穴埋めにしたいと考えている</a:t>
            </a:r>
            <a:endParaRPr kumimoji="1" lang="en-US" altLang="ja-JP" dirty="0" smtClean="0"/>
          </a:p>
          <a:p>
            <a:pPr lvl="1"/>
            <a:r>
              <a:rPr kumimoji="1" lang="ja-JP" altLang="en-US" dirty="0" smtClean="0"/>
              <a:t>どの部分が穴埋めにしたい部分なのかを判断する方法を思いついていない</a:t>
            </a:r>
            <a:endParaRPr kumimoji="1" lang="en-US" altLang="ja-JP" dirty="0" smtClean="0"/>
          </a:p>
          <a:p>
            <a:pPr lvl="1"/>
            <a:r>
              <a:rPr lang="ja-JP" altLang="en-US" dirty="0" smtClean="0"/>
              <a:t>一部のプログラミングをランダムに抜いて、その部分を穴埋め</a:t>
            </a:r>
            <a:endParaRPr lang="en-US" altLang="ja-JP" dirty="0" smtClean="0"/>
          </a:p>
          <a:p>
            <a:endParaRPr lang="en-US" altLang="ja-JP" dirty="0" smtClean="0"/>
          </a:p>
          <a:p>
            <a:pPr algn="just"/>
            <a:r>
              <a:rPr lang="ja-JP" altLang="en-US" dirty="0" smtClean="0"/>
              <a:t>論理的思考がすでに培われていることを前提として問題が提示される教育環境となっている．</a:t>
            </a:r>
            <a:endParaRPr lang="en-US" altLang="ja-JP" dirty="0" smtClean="0"/>
          </a:p>
          <a:p>
            <a:pPr lvl="1" algn="just">
              <a:buFont typeface="Wingdings" panose="05000000000000000000" pitchFamily="2" charset="2"/>
              <a:buChar char="Ø"/>
            </a:pPr>
            <a:r>
              <a:rPr lang="ja-JP" altLang="en-US" dirty="0" smtClean="0"/>
              <a:t>学習者が論理的な思考をもって問題文を読み取ることができる必要がある．</a:t>
            </a:r>
            <a:endParaRPr lang="en-US" altLang="ja-JP" dirty="0" smtClean="0"/>
          </a:p>
          <a:p>
            <a:pPr algn="just"/>
            <a:r>
              <a:rPr lang="ja-JP" altLang="en-US" dirty="0" smtClean="0"/>
              <a:t>プログラミング言語における構文を理解するには，コーディング経験も重要</a:t>
            </a:r>
            <a:endParaRPr lang="en-US" altLang="ja-JP" dirty="0" smtClean="0"/>
          </a:p>
          <a:p>
            <a:pPr lvl="1" algn="just">
              <a:buFont typeface="Wingdings" panose="05000000000000000000" pitchFamily="2" charset="2"/>
              <a:buChar char="Ø"/>
            </a:pPr>
            <a:r>
              <a:rPr lang="en-US" altLang="ja-JP" dirty="0" err="1" smtClean="0"/>
              <a:t>Blockly</a:t>
            </a:r>
            <a:r>
              <a:rPr lang="ja-JP" altLang="en-US" dirty="0" smtClean="0"/>
              <a:t>によって生成されたコードを見るだけではなく</a:t>
            </a:r>
            <a:r>
              <a:rPr lang="en-US" altLang="ja-JP" dirty="0" smtClean="0"/>
              <a:t>,</a:t>
            </a:r>
            <a:r>
              <a:rPr lang="ja-JP" altLang="en-US" dirty="0" smtClean="0"/>
              <a:t>実際に学習者がコーディングする環境でないと，プログラミング言語の構文への理解の定着にはつながらない．</a:t>
            </a:r>
            <a:endParaRPr lang="en-US" altLang="ja-JP" dirty="0" smtClean="0"/>
          </a:p>
          <a:p>
            <a:endParaRPr kumimoji="1" lang="en-US" altLang="ja-JP" dirty="0" smtClean="0"/>
          </a:p>
          <a:p>
            <a:endParaRPr kumimoji="1" lang="en-US" altLang="ja-JP" dirty="0" smtClean="0"/>
          </a:p>
          <a:p>
            <a:r>
              <a:rPr kumimoji="1" lang="ja-JP" altLang="en-US" dirty="0" smtClean="0"/>
              <a:t>コードをユーザが理解できる</a:t>
            </a:r>
            <a:r>
              <a:rPr lang="ja-JP" altLang="en-US" dirty="0" smtClean="0"/>
              <a:t>ようにしたい</a:t>
            </a:r>
            <a:endParaRPr kumimoji="1" lang="en-US" altLang="ja-JP" dirty="0" smtClean="0"/>
          </a:p>
          <a:p>
            <a:pPr lvl="1"/>
            <a:r>
              <a:rPr kumimoji="1" lang="ja-JP" altLang="en-US" dirty="0" smtClean="0"/>
              <a:t>どのレベルまでのコードが本研究によって理解できるようになればいいのか</a:t>
            </a:r>
            <a:endParaRPr kumimoji="1" lang="en-US" altLang="ja-JP" dirty="0" smtClean="0"/>
          </a:p>
          <a:p>
            <a:r>
              <a:rPr lang="ja-JP" altLang="en-US" dirty="0" smtClean="0"/>
              <a:t>生成されたコードからどのように学習者に提示するのか</a:t>
            </a:r>
            <a:endParaRPr lang="en-US" altLang="ja-JP" dirty="0" smtClean="0"/>
          </a:p>
          <a:p>
            <a:pPr lvl="1"/>
            <a:r>
              <a:rPr lang="ja-JP" altLang="en-US" dirty="0" smtClean="0"/>
              <a:t>コードを覚えるには，何度もコードを見ることが近道</a:t>
            </a:r>
            <a:endParaRPr lang="en-US" altLang="ja-JP" dirty="0" smtClean="0"/>
          </a:p>
          <a:p>
            <a:pPr lvl="1"/>
            <a:r>
              <a:rPr kumimoji="1" lang="ja-JP" altLang="en-US" dirty="0" smtClean="0"/>
              <a:t>穴埋め問題</a:t>
            </a:r>
            <a:r>
              <a:rPr lang="ja-JP" altLang="en-US" dirty="0" smtClean="0"/>
              <a:t>を繰り返し解くことで覚える</a:t>
            </a:r>
            <a:endParaRPr lang="en-US" altLang="ja-JP" dirty="0" smtClean="0"/>
          </a:p>
          <a:p>
            <a:pPr lvl="1"/>
            <a:r>
              <a:rPr kumimoji="1" lang="ja-JP" altLang="en-US" dirty="0" smtClean="0"/>
              <a:t>選択肢の内容から似ている関数名にも触れる</a:t>
            </a:r>
            <a:endParaRPr kumimoji="1" lang="en-US" altLang="ja-JP" dirty="0" smtClean="0"/>
          </a:p>
          <a:p>
            <a:pPr lvl="1"/>
            <a:r>
              <a:rPr lang="ja-JP" altLang="en-US" dirty="0" smtClean="0"/>
              <a:t>自動で穴埋め問題が生成されることで，暗記だけでは覚えきれない→理解ができていないと解けない</a:t>
            </a:r>
            <a:endParaRPr kumimoji="1" lang="en-US" altLang="ja-JP" dirty="0" smtClean="0"/>
          </a:p>
          <a:p>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6</a:t>
            </a:fld>
            <a:endParaRPr kumimoji="1" lang="ja-JP" altLang="en-US"/>
          </a:p>
        </p:txBody>
      </p:sp>
    </p:spTree>
    <p:extLst>
      <p:ext uri="{BB962C8B-B14F-4D97-AF65-F5344CB8AC3E}">
        <p14:creationId xmlns:p14="http://schemas.microsoft.com/office/powerpoint/2010/main" val="3773121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どのように実験していくか</a:t>
            </a:r>
            <a:endParaRPr kumimoji="1" lang="en-US" altLang="ja-JP" dirty="0" smtClean="0"/>
          </a:p>
          <a:p>
            <a:r>
              <a:rPr kumimoji="1" lang="ja-JP" altLang="en-US" dirty="0" smtClean="0"/>
              <a:t>研究内容は</a:t>
            </a:r>
            <a:endParaRPr kumimoji="1" lang="en-US" altLang="ja-JP" dirty="0" smtClean="0"/>
          </a:p>
          <a:p>
            <a:r>
              <a:rPr kumimoji="1" lang="ja-JP" altLang="en-US" dirty="0" smtClean="0"/>
              <a:t>・インターフェイス</a:t>
            </a:r>
            <a:endParaRPr kumimoji="1" lang="en-US" altLang="ja-JP" dirty="0" smtClean="0"/>
          </a:p>
          <a:p>
            <a:r>
              <a:rPr kumimoji="1" lang="ja-JP" altLang="en-US" dirty="0" smtClean="0"/>
              <a:t>・ユーザビリティ　</a:t>
            </a:r>
            <a:endParaRPr kumimoji="1" lang="en-US" altLang="ja-JP" dirty="0" smtClean="0"/>
          </a:p>
          <a:p>
            <a:r>
              <a:rPr kumimoji="1" lang="ja-JP" altLang="en-US" dirty="0" smtClean="0"/>
              <a:t>・機能を作って評価</a:t>
            </a:r>
            <a:endParaRPr kumimoji="1" lang="en-US" altLang="ja-JP" dirty="0" smtClean="0"/>
          </a:p>
          <a:p>
            <a:r>
              <a:rPr kumimoji="1" lang="ja-JP" altLang="en-US" dirty="0" smtClean="0"/>
              <a:t>・穴埋め箇所の場所や選択肢の内容は適切？</a:t>
            </a:r>
            <a:endParaRPr kumimoji="1" lang="en-US" altLang="ja-JP" dirty="0" smtClean="0">
              <a:solidFill>
                <a:srgbClr val="FF0000"/>
              </a:solidFill>
            </a:endParaRPr>
          </a:p>
          <a:p>
            <a:r>
              <a:rPr kumimoji="1" lang="ja-JP" altLang="en-US" dirty="0" smtClean="0">
                <a:solidFill>
                  <a:srgbClr val="FF0000"/>
                </a:solidFill>
              </a:rPr>
              <a:t>・構文としては正しいけど、意図していない場合など評価できるか</a:t>
            </a:r>
            <a:endParaRPr kumimoji="1" lang="en-US" altLang="ja-JP" dirty="0" smtClean="0">
              <a:solidFill>
                <a:srgbClr val="FF0000"/>
              </a:solidFill>
            </a:endParaRPr>
          </a:p>
          <a:p>
            <a:r>
              <a:rPr kumimoji="1" lang="ja-JP" altLang="en-US" dirty="0" smtClean="0">
                <a:solidFill>
                  <a:srgbClr val="FF0000"/>
                </a:solidFill>
              </a:rPr>
              <a:t>・実行結果が一致する</a:t>
            </a:r>
            <a:endParaRPr kumimoji="1" lang="en-US" altLang="ja-JP" dirty="0" smtClean="0">
              <a:solidFill>
                <a:srgbClr val="FF0000"/>
              </a:solidFill>
            </a:endParaRPr>
          </a:p>
          <a:p>
            <a:pPr marL="0" indent="0">
              <a:buNone/>
            </a:pPr>
            <a:r>
              <a:rPr kumimoji="1" lang="en-US" altLang="ja-JP" dirty="0" smtClean="0">
                <a:solidFill>
                  <a:srgbClr val="FF0000"/>
                </a:solidFill>
              </a:rPr>
              <a:t>Word2vec</a:t>
            </a:r>
            <a:r>
              <a:rPr kumimoji="1" lang="ja-JP" altLang="en-US" dirty="0" smtClean="0">
                <a:solidFill>
                  <a:srgbClr val="FF0000"/>
                </a:solidFill>
              </a:rPr>
              <a:t>　関数名など学習している</a:t>
            </a:r>
            <a:r>
              <a:rPr kumimoji="1" lang="ja-JP" altLang="en-US" dirty="0" smtClean="0">
                <a:solidFill>
                  <a:srgbClr val="FF0000"/>
                </a:solidFill>
              </a:rPr>
              <a:t>モデル</a:t>
            </a:r>
          </a:p>
          <a:p>
            <a:endParaRPr kumimoji="1" lang="en-US" altLang="ja-JP" dirty="0" smtClean="0">
              <a:solidFill>
                <a:srgbClr val="FF0000"/>
              </a:solidFill>
            </a:endParaRPr>
          </a:p>
          <a:p>
            <a:pPr marL="514350" indent="-514350">
              <a:buFont typeface="+mj-lt"/>
              <a:buAutoNum type="arabicPeriod"/>
            </a:pPr>
            <a:endParaRPr lang="en-US" altLang="ja-JP" dirty="0" smtClean="0"/>
          </a:p>
          <a:p>
            <a:pPr marL="514350" indent="-514350">
              <a:buFont typeface="+mj-lt"/>
              <a:buAutoNum type="arabicPeriod"/>
            </a:pPr>
            <a:endParaRPr lang="en-US" altLang="ja-JP" dirty="0" smtClean="0"/>
          </a:p>
          <a:p>
            <a:pPr marL="0" indent="0">
              <a:buNone/>
            </a:pPr>
            <a:r>
              <a:rPr lang="en-US" altLang="ja-JP" sz="1200" dirty="0" smtClean="0"/>
              <a:t>1.</a:t>
            </a:r>
            <a:r>
              <a:rPr lang="ja-JP" altLang="en-US" sz="1200" dirty="0" smtClean="0"/>
              <a:t> 問題文とブロックプログラミングから、プログラミングに触れる</a:t>
            </a:r>
          </a:p>
          <a:p>
            <a:pPr marL="0" indent="0">
              <a:buNone/>
            </a:pPr>
            <a:r>
              <a:rPr lang="en-US" altLang="ja-JP" sz="1200" dirty="0" smtClean="0"/>
              <a:t>-</a:t>
            </a:r>
            <a:r>
              <a:rPr lang="ja-JP" altLang="en-US" sz="1200" dirty="0" smtClean="0"/>
              <a:t> 問題となる文章に合わせて、ブロックを動かしてみて、システムの動きをみる（既存研究）</a:t>
            </a:r>
          </a:p>
          <a:p>
            <a:pPr marL="0" indent="0">
              <a:buNone/>
            </a:pPr>
            <a:r>
              <a:rPr lang="ja-JP" altLang="en-US" sz="1200" dirty="0" smtClean="0"/>
              <a:t/>
            </a:r>
            <a:br>
              <a:rPr lang="ja-JP" altLang="en-US" sz="1200" dirty="0" smtClean="0"/>
            </a:br>
            <a:r>
              <a:rPr lang="en-US" altLang="ja-JP" sz="1200" dirty="0" smtClean="0"/>
              <a:t>2.</a:t>
            </a:r>
            <a:r>
              <a:rPr lang="ja-JP" altLang="en-US" sz="1200" dirty="0" smtClean="0"/>
              <a:t> ブロックからコードに変換されることで、実際に自分のプログラムはどのように書くのか、構文に触れる</a:t>
            </a:r>
          </a:p>
          <a:p>
            <a:pPr marL="0" indent="0">
              <a:buNone/>
            </a:pPr>
            <a:r>
              <a:rPr lang="en-US" altLang="ja-JP" sz="1200" dirty="0" smtClean="0"/>
              <a:t>-</a:t>
            </a:r>
            <a:r>
              <a:rPr lang="ja-JP" altLang="en-US" sz="1200" dirty="0" smtClean="0"/>
              <a:t> プレイグラウンドなど、例となるコードを見て、どのようにブロックを組み合わせれば作れるのか学ぶ</a:t>
            </a:r>
          </a:p>
          <a:p>
            <a:pPr marL="0" indent="0">
              <a:buNone/>
            </a:pPr>
            <a:r>
              <a:rPr lang="en-US" altLang="ja-JP" sz="1200" dirty="0" smtClean="0"/>
              <a:t>-</a:t>
            </a:r>
            <a:r>
              <a:rPr lang="ja-JP" altLang="en-US" sz="1200" dirty="0" smtClean="0"/>
              <a:t> 問題となる文章に合わせて、ブロックによって動かしてみて、システムの動きをみる（完成したあとに実際にコードで書くとこうなるというシステムは既存研究）</a:t>
            </a:r>
          </a:p>
          <a:p>
            <a:pPr marL="0" indent="0">
              <a:buNone/>
            </a:pPr>
            <a:r>
              <a:rPr lang="ja-JP" altLang="en-US" sz="1200" dirty="0" smtClean="0"/>
              <a:t/>
            </a:r>
            <a:br>
              <a:rPr lang="ja-JP" altLang="en-US" sz="1200" dirty="0" smtClean="0"/>
            </a:br>
            <a:r>
              <a:rPr lang="en-US" altLang="ja-JP" sz="1200" dirty="0" smtClean="0"/>
              <a:t>3.</a:t>
            </a:r>
            <a:r>
              <a:rPr lang="ja-JP" altLang="en-US" sz="1200" dirty="0" smtClean="0"/>
              <a:t> プログラミング言語の穴埋め問題</a:t>
            </a:r>
          </a:p>
          <a:p>
            <a:pPr marL="0" indent="0">
              <a:buNone/>
            </a:pPr>
            <a:r>
              <a:rPr lang="en-US" altLang="ja-JP" sz="1200" dirty="0" smtClean="0"/>
              <a:t>-</a:t>
            </a:r>
            <a:r>
              <a:rPr lang="ja-JP" altLang="en-US" sz="1200" dirty="0" smtClean="0"/>
              <a:t> プログラムの文章を穴埋めをするシステムは存在する（既存研究）</a:t>
            </a:r>
          </a:p>
          <a:p>
            <a:pPr marL="0" indent="0">
              <a:buNone/>
            </a:pPr>
            <a:r>
              <a:rPr lang="en-US" altLang="ja-JP" sz="1200" dirty="0" smtClean="0"/>
              <a:t>-</a:t>
            </a:r>
            <a:r>
              <a:rPr lang="ja-JP" altLang="en-US" sz="1200" dirty="0" smtClean="0"/>
              <a:t> 穴埋めになっている問題文がだされた時に、選択肢から選んだ解答の場合にどのような結果になるのかをみれるようにしたい</a:t>
            </a:r>
            <a:endParaRPr lang="en-US" altLang="ja-JP" sz="1200" dirty="0" smtClean="0"/>
          </a:p>
          <a:p>
            <a:pPr marL="0" indent="0">
              <a:buNone/>
            </a:pPr>
            <a:r>
              <a:rPr lang="en-US" altLang="ja-JP" sz="1200" dirty="0" smtClean="0"/>
              <a:t>-</a:t>
            </a:r>
            <a:r>
              <a:rPr lang="ja-JP" altLang="en-US" sz="1200" dirty="0" smtClean="0"/>
              <a:t>コードがうまく動くのか、エラーをはくのか、想定と違う動きをするのか</a:t>
            </a:r>
            <a:br>
              <a:rPr lang="ja-JP" altLang="en-US" sz="1200" dirty="0" smtClean="0"/>
            </a:br>
            <a:endParaRPr lang="ja-JP" altLang="en-US" sz="1200" dirty="0" smtClean="0"/>
          </a:p>
          <a:p>
            <a:pPr marL="0" indent="0">
              <a:buNone/>
            </a:pPr>
            <a:endParaRPr kumimoji="1" lang="ja-JP" altLang="en-US" sz="1200" dirty="0" smtClean="0"/>
          </a:p>
          <a:p>
            <a:pPr marL="514350" indent="-514350">
              <a:buFont typeface="+mj-lt"/>
              <a:buAutoNum type="arabicPeriod"/>
            </a:pPr>
            <a:endParaRPr lang="en-US" altLang="ja-JP" dirty="0" smtClean="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7</a:t>
            </a:fld>
            <a:endParaRPr kumimoji="1" lang="ja-JP" altLang="en-US"/>
          </a:p>
        </p:txBody>
      </p:sp>
    </p:spTree>
    <p:extLst>
      <p:ext uri="{BB962C8B-B14F-4D97-AF65-F5344CB8AC3E}">
        <p14:creationId xmlns:p14="http://schemas.microsoft.com/office/powerpoint/2010/main" val="4027315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Blockly</a:t>
            </a:r>
            <a:r>
              <a:rPr lang="ja-JP" altLang="en-US" dirty="0" smtClean="0"/>
              <a:t>では、</a:t>
            </a:r>
            <a:r>
              <a:rPr kumimoji="1" lang="en-US" altLang="ja-JP" dirty="0" smtClean="0"/>
              <a:t>Node</a:t>
            </a:r>
            <a:r>
              <a:rPr lang="en-US" altLang="ja-JP" dirty="0" smtClean="0"/>
              <a:t>.js</a:t>
            </a:r>
            <a:r>
              <a:rPr lang="ja-JP" altLang="en-US" dirty="0" smtClean="0"/>
              <a:t>を利用してコードの実行をしているように思えたが、実際には</a:t>
            </a:r>
            <a:r>
              <a:rPr lang="en-US" altLang="ja-JP" dirty="0" err="1" smtClean="0"/>
              <a:t>npm</a:t>
            </a:r>
            <a:r>
              <a:rPr lang="ja-JP" altLang="en-US" dirty="0" smtClean="0"/>
              <a:t>というパッケージ管理のために利用しているだけで、サーバとして利用しているわけではないようにも見える</a:t>
            </a:r>
            <a:endParaRPr lang="en-US" altLang="ja-JP" dirty="0" smtClean="0"/>
          </a:p>
          <a:p>
            <a:r>
              <a:rPr kumimoji="1" lang="ja-JP" altLang="en-US" dirty="0" smtClean="0"/>
              <a:t>あまり理解できていないため、公式の情報を見直したい</a:t>
            </a:r>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12</a:t>
            </a:fld>
            <a:endParaRPr kumimoji="1" lang="ja-JP" altLang="en-US"/>
          </a:p>
        </p:txBody>
      </p:sp>
    </p:spTree>
    <p:extLst>
      <p:ext uri="{BB962C8B-B14F-4D97-AF65-F5344CB8AC3E}">
        <p14:creationId xmlns:p14="http://schemas.microsoft.com/office/powerpoint/2010/main" val="1798499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C6C7C5F-18F5-4B54-8C42-F854729B27DF}" type="datetime1">
              <a:rPr kumimoji="1" lang="ja-JP" altLang="en-US" smtClean="0"/>
              <a:t>2021/11/8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393207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A047B7-BB2C-4D3A-A8E4-BCCEB512AAAF}" type="datetime1">
              <a:rPr kumimoji="1" lang="ja-JP" altLang="en-US" smtClean="0"/>
              <a:t>2021/11/8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60691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F80C22C-2AF0-4F0A-AD7C-41D0B891B7A9}" type="datetime1">
              <a:rPr kumimoji="1" lang="ja-JP" altLang="en-US" smtClean="0"/>
              <a:t>2021/11/8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53621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2594B83-F026-4CB8-8905-CA1C93615FC3}" type="datetime1">
              <a:rPr kumimoji="1" lang="ja-JP" altLang="en-US" smtClean="0"/>
              <a:t>2021/11/8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69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788FC87-6CF2-4F9F-B6E0-63B89DBB0743}" type="datetime1">
              <a:rPr kumimoji="1" lang="ja-JP" altLang="en-US" smtClean="0"/>
              <a:t>2021/11/8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6828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E3CE0AD-2171-4734-A0AC-662511549EC1}" type="datetime1">
              <a:rPr kumimoji="1" lang="ja-JP" altLang="en-US" smtClean="0"/>
              <a:t>2021/11/8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30154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0544D4F-1AD2-4A36-B800-B99208B8C9BA}" type="datetime1">
              <a:rPr kumimoji="1" lang="ja-JP" altLang="en-US" smtClean="0"/>
              <a:t>2021/11/8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74223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867E348-314D-465D-84AA-31D1BF6D1272}" type="datetime1">
              <a:rPr kumimoji="1" lang="ja-JP" altLang="en-US" smtClean="0"/>
              <a:t>2021/11/8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48239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04E9A7-4A17-4848-A233-45BE7F03BE87}" type="datetime1">
              <a:rPr kumimoji="1" lang="ja-JP" altLang="en-US" smtClean="0"/>
              <a:t>2021/11/8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3832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4FF13B5-8080-4369-B18E-A47C7DC1EF3C}" type="datetime1">
              <a:rPr kumimoji="1" lang="ja-JP" altLang="en-US" smtClean="0"/>
              <a:t>2021/11/8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16840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E6ABB78-4FBA-43B9-8ECE-65353FBA2DF2}" type="datetime1">
              <a:rPr kumimoji="1" lang="ja-JP" altLang="en-US" smtClean="0"/>
              <a:t>2021/11/8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4554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B2B056-B4AA-4D55-9226-508BBA0DE7B1}" type="datetime1">
              <a:rPr kumimoji="1" lang="ja-JP" altLang="en-US" smtClean="0"/>
              <a:t>2021/11/8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811788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15551" y="2481933"/>
            <a:ext cx="6858000" cy="1790700"/>
          </a:xfrm>
        </p:spPr>
        <p:txBody>
          <a:bodyPr>
            <a:noAutofit/>
          </a:bodyPr>
          <a:lstStyle/>
          <a:p>
            <a:r>
              <a:rPr lang="ja-JP" altLang="en-US" sz="4400" dirty="0" smtClean="0"/>
              <a:t>ブロックプログラミング</a:t>
            </a:r>
            <a:r>
              <a:rPr lang="ja-JP" altLang="en-US" sz="4400" dirty="0"/>
              <a:t>を用いた論理的思考と</a:t>
            </a:r>
            <a:r>
              <a:rPr lang="en-US" altLang="ja-JP" sz="4400" dirty="0"/>
              <a:t/>
            </a:r>
            <a:br>
              <a:rPr lang="en-US" altLang="ja-JP" sz="4400" dirty="0"/>
            </a:br>
            <a:r>
              <a:rPr lang="ja-JP" altLang="en-US" sz="4400" dirty="0"/>
              <a:t>コーディングを身に着けるための学習環境</a:t>
            </a:r>
            <a:endParaRPr kumimoji="1" lang="ja-JP" altLang="en-US" sz="4400" dirty="0"/>
          </a:p>
        </p:txBody>
      </p:sp>
      <p:sp>
        <p:nvSpPr>
          <p:cNvPr id="3" name="サブタイトル 2"/>
          <p:cNvSpPr>
            <a:spLocks noGrp="1"/>
          </p:cNvSpPr>
          <p:nvPr>
            <p:ph type="subTitle" idx="1"/>
          </p:nvPr>
        </p:nvSpPr>
        <p:spPr>
          <a:xfrm>
            <a:off x="1015551" y="4382700"/>
            <a:ext cx="6858000" cy="1241823"/>
          </a:xfrm>
        </p:spPr>
        <p:txBody>
          <a:bodyPr/>
          <a:lstStyle/>
          <a:p>
            <a:r>
              <a:rPr kumimoji="1" lang="ja-JP" altLang="en-US" dirty="0" smtClean="0"/>
              <a:t>学籍番号：</a:t>
            </a:r>
            <a:r>
              <a:rPr kumimoji="1" lang="en-US" altLang="ja-JP" dirty="0" smtClean="0"/>
              <a:t>1821121</a:t>
            </a:r>
          </a:p>
          <a:p>
            <a:r>
              <a:rPr lang="ja-JP" altLang="en-US" dirty="0" smtClean="0"/>
              <a:t>氏名：島岡慎也</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3218976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ステップ３</a:t>
            </a:r>
            <a:endParaRPr kumimoji="1" lang="ja-JP" altLang="en-US" dirty="0"/>
          </a:p>
        </p:txBody>
      </p:sp>
      <p:sp>
        <p:nvSpPr>
          <p:cNvPr id="3" name="コンテンツ プレースホルダー 2"/>
          <p:cNvSpPr>
            <a:spLocks noGrp="1"/>
          </p:cNvSpPr>
          <p:nvPr>
            <p:ph idx="1"/>
          </p:nvPr>
        </p:nvSpPr>
        <p:spPr/>
        <p:txBody>
          <a:bodyPr/>
          <a:lstStyle/>
          <a:p>
            <a:r>
              <a:rPr lang="ja-JP" altLang="en-US" dirty="0"/>
              <a:t>問題から自動で穴埋め問題を生成する</a:t>
            </a:r>
          </a:p>
          <a:p>
            <a:r>
              <a:rPr lang="ja-JP" altLang="en-US" dirty="0"/>
              <a:t>穴埋め問題が生成された後に、学習者が選んだ解答の場合にどのような結果になるの</a:t>
            </a:r>
            <a:r>
              <a:rPr lang="ja-JP" altLang="en-US" dirty="0" smtClean="0"/>
              <a:t>か２項目</a:t>
            </a:r>
            <a:r>
              <a:rPr lang="ja-JP" altLang="en-US" dirty="0"/>
              <a:t>を評価</a:t>
            </a:r>
            <a:r>
              <a:rPr lang="ja-JP" altLang="en-US" dirty="0" smtClean="0"/>
              <a:t>する</a:t>
            </a:r>
            <a:endParaRPr lang="ja-JP" altLang="en-US" dirty="0"/>
          </a:p>
          <a:p>
            <a:pPr lvl="1"/>
            <a:r>
              <a:rPr lang="ja-JP" altLang="en-US" dirty="0" smtClean="0"/>
              <a:t>プログラムが構文上正しいか</a:t>
            </a:r>
            <a:endParaRPr lang="en-US" altLang="ja-JP" dirty="0" smtClean="0"/>
          </a:p>
          <a:p>
            <a:pPr lvl="1"/>
            <a:r>
              <a:rPr kumimoji="1" lang="ja-JP" altLang="en-US" dirty="0"/>
              <a:t>設計</a:t>
            </a:r>
            <a:r>
              <a:rPr kumimoji="1" lang="ja-JP" altLang="en-US" dirty="0" smtClean="0"/>
              <a:t>と比べて正しく動作しているか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10</a:t>
            </a:fld>
            <a:endParaRPr kumimoji="1" lang="ja-JP" altLang="en-US"/>
          </a:p>
        </p:txBody>
      </p:sp>
    </p:spTree>
    <p:extLst>
      <p:ext uri="{BB962C8B-B14F-4D97-AF65-F5344CB8AC3E}">
        <p14:creationId xmlns:p14="http://schemas.microsoft.com/office/powerpoint/2010/main" val="891479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Node.js</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Node.js</a:t>
            </a:r>
            <a:r>
              <a:rPr lang="ja-JP" altLang="en-US" dirty="0"/>
              <a:t>（ノード・ジェイエス） は</a:t>
            </a:r>
            <a:r>
              <a:rPr lang="en-US" altLang="ja-JP" dirty="0"/>
              <a:t>V8 JavaScript</a:t>
            </a:r>
            <a:r>
              <a:rPr lang="ja-JP" altLang="en-US" dirty="0"/>
              <a:t>エンジン上に構築された</a:t>
            </a:r>
            <a:r>
              <a:rPr lang="en-US" altLang="ja-JP" dirty="0"/>
              <a:t>JavaScript</a:t>
            </a:r>
            <a:r>
              <a:rPr lang="ja-JP" altLang="en-US" dirty="0"/>
              <a:t>実行環境の</a:t>
            </a:r>
            <a:r>
              <a:rPr lang="en-US" altLang="ja-JP" dirty="0"/>
              <a:t>1</a:t>
            </a:r>
            <a:r>
              <a:rPr lang="ja-JP" altLang="en-US" dirty="0"/>
              <a:t>つで</a:t>
            </a:r>
            <a:r>
              <a:rPr lang="ja-JP" altLang="en-US" dirty="0" smtClean="0"/>
              <a:t>ある。</a:t>
            </a:r>
            <a:r>
              <a:rPr lang="ja-JP" altLang="en-US" dirty="0"/>
              <a:t>イベント化された入出力を扱うサーバサイド</a:t>
            </a:r>
            <a:r>
              <a:rPr lang="en-US" altLang="ja-JP" dirty="0"/>
              <a:t>JavaScript</a:t>
            </a:r>
            <a:r>
              <a:rPr lang="ja-JP" altLang="en-US" dirty="0"/>
              <a:t>環境であり、</a:t>
            </a:r>
            <a:r>
              <a:rPr lang="en-US" altLang="ja-JP" dirty="0"/>
              <a:t>Web</a:t>
            </a:r>
            <a:r>
              <a:rPr lang="ja-JP" altLang="en-US" dirty="0"/>
              <a:t>サーバなどのスケーラブルなネットワークプログラムの記述を意図して</a:t>
            </a:r>
            <a:r>
              <a:rPr lang="ja-JP" altLang="en-US" dirty="0" smtClean="0"/>
              <a:t>いる。</a:t>
            </a:r>
            <a:endParaRPr kumimoji="1" lang="en-US" altLang="ja-JP" dirty="0" smtClean="0"/>
          </a:p>
          <a:p>
            <a:pPr marL="0" indent="0">
              <a:buNone/>
            </a:pPr>
            <a:r>
              <a:rPr lang="ja-JP" altLang="en-US" dirty="0" smtClean="0"/>
              <a:t>（引用：</a:t>
            </a:r>
            <a:r>
              <a:rPr kumimoji="1" lang="en-US" altLang="ja-JP" dirty="0" smtClean="0"/>
              <a:t>Wikipedia</a:t>
            </a:r>
            <a:r>
              <a:rPr kumimoji="1" lang="ja-JP" altLang="en-US" dirty="0" smtClean="0"/>
              <a:t>）</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11</a:t>
            </a:fld>
            <a:endParaRPr kumimoji="1" lang="ja-JP" altLang="en-US"/>
          </a:p>
        </p:txBody>
      </p:sp>
    </p:spTree>
    <p:extLst>
      <p:ext uri="{BB962C8B-B14F-4D97-AF65-F5344CB8AC3E}">
        <p14:creationId xmlns:p14="http://schemas.microsoft.com/office/powerpoint/2010/main" val="42003821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Node.js</a:t>
            </a:r>
            <a:r>
              <a:rPr lang="ja-JP" altLang="en-US" dirty="0"/>
              <a:t> </a:t>
            </a:r>
            <a:r>
              <a:rPr lang="en-US" altLang="ja-JP" dirty="0" err="1" smtClean="0"/>
              <a:t>npm</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a:t>npm</a:t>
            </a:r>
            <a:r>
              <a:rPr lang="en-US" altLang="ja-JP" dirty="0"/>
              <a:t>(Node Package </a:t>
            </a:r>
            <a:r>
              <a:rPr lang="en-US" altLang="ja-JP" dirty="0" smtClean="0"/>
              <a:t>Manager)</a:t>
            </a:r>
            <a:r>
              <a:rPr lang="ja-JP" altLang="en-US" dirty="0" smtClean="0"/>
              <a:t> の略。</a:t>
            </a:r>
            <a:endParaRPr lang="en-US" altLang="ja-JP" dirty="0"/>
          </a:p>
          <a:p>
            <a:r>
              <a:rPr lang="ja-JP" altLang="en-US" dirty="0" smtClean="0"/>
              <a:t>本研究では、</a:t>
            </a:r>
            <a:r>
              <a:rPr lang="en-US" altLang="ja-JP" dirty="0" err="1" smtClean="0"/>
              <a:t>Blockly</a:t>
            </a:r>
            <a:r>
              <a:rPr lang="ja-JP" altLang="en-US" dirty="0" smtClean="0"/>
              <a:t> のモジュールのインストールに </a:t>
            </a:r>
            <a:r>
              <a:rPr lang="en-US" altLang="ja-JP" dirty="0" err="1" smtClean="0"/>
              <a:t>npm</a:t>
            </a:r>
            <a:r>
              <a:rPr lang="en-US" altLang="ja-JP" dirty="0" smtClean="0"/>
              <a:t> </a:t>
            </a:r>
            <a:r>
              <a:rPr lang="ja-JP" altLang="en-US" dirty="0" smtClean="0"/>
              <a:t>を利用する。</a:t>
            </a:r>
            <a:endParaRPr lang="en-US" altLang="ja-JP" dirty="0" smtClean="0"/>
          </a:p>
          <a:p>
            <a:r>
              <a:rPr lang="en-US" altLang="ja-JP" dirty="0" smtClean="0"/>
              <a:t>Windows</a:t>
            </a:r>
            <a:r>
              <a:rPr lang="ja-JP" altLang="en-US" dirty="0" smtClean="0"/>
              <a:t>環境では</a:t>
            </a:r>
            <a:r>
              <a:rPr lang="en-US" altLang="ja-JP" dirty="0" smtClean="0"/>
              <a:t>Node.js</a:t>
            </a:r>
            <a:r>
              <a:rPr lang="ja-JP" altLang="en-US" dirty="0" smtClean="0"/>
              <a:t>を用いることで、</a:t>
            </a:r>
            <a:r>
              <a:rPr lang="en-US" altLang="ja-JP" dirty="0" err="1" smtClean="0"/>
              <a:t>npm</a:t>
            </a:r>
            <a:r>
              <a:rPr lang="ja-JP" altLang="en-US" dirty="0" smtClean="0"/>
              <a:t> を利用できる</a:t>
            </a:r>
            <a:endParaRPr lang="en-US" altLang="ja-JP" dirty="0" smtClean="0"/>
          </a:p>
          <a:p>
            <a:r>
              <a:rPr kumimoji="1" lang="en-US" altLang="ja-JP" dirty="0" smtClean="0"/>
              <a:t>Linux</a:t>
            </a:r>
            <a:r>
              <a:rPr kumimoji="1" lang="ja-JP" altLang="en-US" dirty="0" smtClean="0"/>
              <a:t>環境では </a:t>
            </a:r>
            <a:r>
              <a:rPr kumimoji="1" lang="en-US" altLang="ja-JP" dirty="0" err="1" smtClean="0"/>
              <a:t>npm</a:t>
            </a:r>
            <a:r>
              <a:rPr kumimoji="1" lang="ja-JP" altLang="en-US" dirty="0" smtClean="0"/>
              <a:t> をインストールすることで実行可能</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12</a:t>
            </a:fld>
            <a:endParaRPr kumimoji="1" lang="ja-JP" altLang="en-US"/>
          </a:p>
        </p:txBody>
      </p:sp>
    </p:spTree>
    <p:extLst>
      <p:ext uri="{BB962C8B-B14F-4D97-AF65-F5344CB8AC3E}">
        <p14:creationId xmlns:p14="http://schemas.microsoft.com/office/powerpoint/2010/main" val="35358673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Node.js express</a:t>
            </a:r>
            <a:endParaRPr kumimoji="1" lang="ja-JP" altLang="en-US" dirty="0"/>
          </a:p>
        </p:txBody>
      </p:sp>
      <p:sp>
        <p:nvSpPr>
          <p:cNvPr id="3" name="コンテンツ プレースホルダー 2"/>
          <p:cNvSpPr>
            <a:spLocks noGrp="1"/>
          </p:cNvSpPr>
          <p:nvPr>
            <p:ph idx="1"/>
          </p:nvPr>
        </p:nvSpPr>
        <p:spPr/>
        <p:txBody>
          <a:bodyPr/>
          <a:lstStyle/>
          <a:p>
            <a:r>
              <a:rPr lang="ja-JP" altLang="en-US" dirty="0"/>
              <a:t>サーバーサイド</a:t>
            </a:r>
            <a:r>
              <a:rPr lang="en-US" altLang="ja-JP" dirty="0"/>
              <a:t>JavaScript</a:t>
            </a:r>
            <a:r>
              <a:rPr lang="ja-JP" altLang="en-US" dirty="0"/>
              <a:t>の</a:t>
            </a:r>
            <a:r>
              <a:rPr lang="en-US" altLang="ja-JP" dirty="0"/>
              <a:t>Node.js</a:t>
            </a:r>
            <a:r>
              <a:rPr lang="ja-JP" altLang="en-US" dirty="0"/>
              <a:t>の</a:t>
            </a:r>
            <a:r>
              <a:rPr lang="en-US" altLang="ja-JP" dirty="0"/>
              <a:t>Web</a:t>
            </a:r>
            <a:r>
              <a:rPr lang="ja-JP" altLang="en-US" dirty="0"/>
              <a:t>アプリケーションフレームワークである。シングルページ／マルチページ／混在の各種</a:t>
            </a:r>
            <a:r>
              <a:rPr lang="en-US" altLang="ja-JP" dirty="0"/>
              <a:t>Web</a:t>
            </a:r>
            <a:r>
              <a:rPr lang="ja-JP" altLang="en-US" dirty="0"/>
              <a:t>アプリケーションの</a:t>
            </a:r>
            <a:r>
              <a:rPr lang="ja-JP" altLang="en-US" dirty="0" smtClean="0"/>
              <a:t>構築</a:t>
            </a:r>
            <a:r>
              <a:rPr lang="ja-JP" altLang="en-US" dirty="0"/>
              <a:t>のためにデザインされて</a:t>
            </a:r>
            <a:r>
              <a:rPr lang="ja-JP" altLang="en-US" dirty="0" smtClean="0"/>
              <a:t>いる</a:t>
            </a:r>
            <a:r>
              <a:rPr lang="ja-JP" altLang="en-US" dirty="0"/>
              <a:t>。</a:t>
            </a:r>
            <a:endParaRPr kumimoji="1" lang="en-US" altLang="ja-JP" dirty="0"/>
          </a:p>
          <a:p>
            <a:pPr marL="0" indent="0">
              <a:buNone/>
            </a:pPr>
            <a:r>
              <a:rPr lang="ja-JP" altLang="en-US" dirty="0" smtClean="0"/>
              <a:t>（引用：</a:t>
            </a:r>
            <a:r>
              <a:rPr lang="en-US" altLang="ja-JP" dirty="0" smtClean="0"/>
              <a:t>Wikipedia</a:t>
            </a:r>
            <a:r>
              <a:rPr lang="ja-JP" altLang="en-US" dirty="0" smtClean="0"/>
              <a:t>）</a:t>
            </a:r>
            <a:endParaRPr lang="en-US" altLang="ja-JP" dirty="0" smtClean="0"/>
          </a:p>
          <a:p>
            <a:r>
              <a:rPr kumimoji="1" lang="en-US" altLang="ja-JP" dirty="0" err="1" smtClean="0"/>
              <a:t>npm</a:t>
            </a:r>
            <a:r>
              <a:rPr kumimoji="1" lang="ja-JP" altLang="en-US" dirty="0" smtClean="0"/>
              <a:t> が利用できる環境で、</a:t>
            </a:r>
            <a:r>
              <a:rPr lang="en-US" altLang="ja-JP" dirty="0" smtClean="0"/>
              <a:t>”</a:t>
            </a:r>
            <a:r>
              <a:rPr lang="en-US" altLang="ja-JP" dirty="0" err="1" smtClean="0"/>
              <a:t>npm</a:t>
            </a:r>
            <a:r>
              <a:rPr lang="en-US" altLang="ja-JP" dirty="0" smtClean="0"/>
              <a:t> install express”</a:t>
            </a:r>
            <a:r>
              <a:rPr lang="ja-JP" altLang="en-US" dirty="0" smtClean="0"/>
              <a:t> コマンドを利用することでインストールされる</a:t>
            </a: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13</a:t>
            </a:fld>
            <a:endParaRPr kumimoji="1" lang="ja-JP" altLang="en-US"/>
          </a:p>
        </p:txBody>
      </p:sp>
    </p:spTree>
    <p:extLst>
      <p:ext uri="{BB962C8B-B14F-4D97-AF65-F5344CB8AC3E}">
        <p14:creationId xmlns:p14="http://schemas.microsoft.com/office/powerpoint/2010/main" val="2504743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4942300" y="1646565"/>
            <a:ext cx="3031299" cy="47097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サーバサイド</a:t>
            </a: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smtClean="0"/>
          </a:p>
        </p:txBody>
      </p:sp>
      <p:sp>
        <p:nvSpPr>
          <p:cNvPr id="2" name="タイトル 1"/>
          <p:cNvSpPr>
            <a:spLocks noGrp="1"/>
          </p:cNvSpPr>
          <p:nvPr>
            <p:ph type="title"/>
          </p:nvPr>
        </p:nvSpPr>
        <p:spPr/>
        <p:txBody>
          <a:bodyPr/>
          <a:lstStyle/>
          <a:p>
            <a:r>
              <a:rPr kumimoji="1" lang="ja-JP" altLang="en-US" dirty="0" smtClean="0"/>
              <a:t>システム図</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14</a:t>
            </a:fld>
            <a:endParaRPr kumimoji="1" lang="ja-JP" altLang="en-US"/>
          </a:p>
        </p:txBody>
      </p:sp>
      <p:sp>
        <p:nvSpPr>
          <p:cNvPr id="5" name="正方形/長方形 4"/>
          <p:cNvSpPr/>
          <p:nvPr/>
        </p:nvSpPr>
        <p:spPr>
          <a:xfrm>
            <a:off x="5273067" y="2260340"/>
            <a:ext cx="2329841" cy="17411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Node.js</a:t>
            </a:r>
          </a:p>
          <a:p>
            <a:pPr algn="ctr"/>
            <a:endParaRPr kumimoji="1" lang="en-US" altLang="ja-JP" dirty="0"/>
          </a:p>
          <a:p>
            <a:pPr algn="ctr"/>
            <a:endParaRPr kumimoji="1" lang="en-US" altLang="ja-JP" dirty="0" smtClean="0"/>
          </a:p>
          <a:p>
            <a:pPr algn="ctr"/>
            <a:endParaRPr kumimoji="1" lang="ja-JP" altLang="en-US" dirty="0"/>
          </a:p>
        </p:txBody>
      </p:sp>
      <p:sp>
        <p:nvSpPr>
          <p:cNvPr id="7" name="正方形/長方形 6"/>
          <p:cNvSpPr/>
          <p:nvPr/>
        </p:nvSpPr>
        <p:spPr>
          <a:xfrm>
            <a:off x="5762103" y="2876781"/>
            <a:ext cx="1351767" cy="9519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Express</a:t>
            </a:r>
            <a:endParaRPr kumimoji="1" lang="ja-JP" altLang="en-US" dirty="0"/>
          </a:p>
        </p:txBody>
      </p:sp>
      <p:sp>
        <p:nvSpPr>
          <p:cNvPr id="8" name="正方形/長方形 7"/>
          <p:cNvSpPr/>
          <p:nvPr/>
        </p:nvSpPr>
        <p:spPr>
          <a:xfrm>
            <a:off x="5273067" y="4320263"/>
            <a:ext cx="2329841" cy="17411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DB</a:t>
            </a:r>
          </a:p>
        </p:txBody>
      </p:sp>
      <p:sp>
        <p:nvSpPr>
          <p:cNvPr id="10" name="正方形/長方形 9"/>
          <p:cNvSpPr/>
          <p:nvPr/>
        </p:nvSpPr>
        <p:spPr>
          <a:xfrm>
            <a:off x="1064712" y="1668627"/>
            <a:ext cx="2029217" cy="30817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クライアント</a:t>
            </a: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smtClean="0"/>
          </a:p>
        </p:txBody>
      </p:sp>
      <p:sp>
        <p:nvSpPr>
          <p:cNvPr id="11" name="正方形/長方形 10"/>
          <p:cNvSpPr/>
          <p:nvPr/>
        </p:nvSpPr>
        <p:spPr>
          <a:xfrm>
            <a:off x="1307925" y="2876781"/>
            <a:ext cx="1542789" cy="12803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ブラウザ</a:t>
            </a:r>
            <a:endParaRPr kumimoji="1" lang="en-US" altLang="ja-JP" dirty="0" smtClean="0"/>
          </a:p>
        </p:txBody>
      </p:sp>
      <p:cxnSp>
        <p:nvCxnSpPr>
          <p:cNvPr id="23" name="直線矢印コネクタ 22"/>
          <p:cNvCxnSpPr>
            <a:stCxn id="10" idx="3"/>
          </p:cNvCxnSpPr>
          <p:nvPr/>
        </p:nvCxnSpPr>
        <p:spPr>
          <a:xfrm flipV="1">
            <a:off x="3093929" y="3209490"/>
            <a:ext cx="1848371" cy="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4" name="直線矢印コネクタ 23"/>
          <p:cNvCxnSpPr/>
          <p:nvPr/>
        </p:nvCxnSpPr>
        <p:spPr>
          <a:xfrm>
            <a:off x="6437986" y="3679567"/>
            <a:ext cx="0" cy="765633"/>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144504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Node_modules</a:t>
            </a:r>
            <a:r>
              <a:rPr lang="en-US" altLang="ja-JP" dirty="0" smtClean="0"/>
              <a:t> install</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Blockly</a:t>
            </a:r>
            <a:r>
              <a:rPr lang="ja-JP" altLang="en-US" dirty="0" smtClean="0"/>
              <a:t>公式によって用意されているモジュールのインストール</a:t>
            </a:r>
            <a:endParaRPr lang="en-US" altLang="ja-JP" dirty="0" smtClean="0"/>
          </a:p>
          <a:p>
            <a:r>
              <a:rPr kumimoji="1" lang="ja-JP" altLang="en-US" dirty="0" smtClean="0"/>
              <a:t>方法：</a:t>
            </a:r>
            <a:r>
              <a:rPr lang="ja-JP" altLang="en-US" dirty="0" smtClean="0"/>
              <a:t>コマンドプロンプトにて</a:t>
            </a:r>
            <a:r>
              <a:rPr kumimoji="1" lang="ja-JP" altLang="en-US" dirty="0" smtClean="0"/>
              <a:t>実行したい</a:t>
            </a:r>
            <a:r>
              <a:rPr kumimoji="1" lang="en-US" altLang="ja-JP" dirty="0" smtClean="0"/>
              <a:t>JSON</a:t>
            </a:r>
            <a:r>
              <a:rPr kumimoji="1" lang="ja-JP" altLang="en-US" dirty="0" smtClean="0"/>
              <a:t>ファイルの場所に移動して</a:t>
            </a:r>
            <a:r>
              <a:rPr kumimoji="1" lang="en-US" altLang="ja-JP" dirty="0" err="1" smtClean="0"/>
              <a:t>npm</a:t>
            </a:r>
            <a:r>
              <a:rPr kumimoji="1" lang="en-US" altLang="ja-JP" dirty="0" smtClean="0"/>
              <a:t> install</a:t>
            </a:r>
            <a:r>
              <a:rPr kumimoji="1" lang="ja-JP" altLang="en-US" dirty="0" smtClean="0"/>
              <a:t>を実行</a:t>
            </a: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15</a:t>
            </a:fld>
            <a:endParaRPr kumimoji="1" lang="ja-JP" altLang="en-US" sz="2800" dirty="0"/>
          </a:p>
        </p:txBody>
      </p:sp>
    </p:spTree>
    <p:extLst>
      <p:ext uri="{BB962C8B-B14F-4D97-AF65-F5344CB8AC3E}">
        <p14:creationId xmlns:p14="http://schemas.microsoft.com/office/powerpoint/2010/main" val="21823248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ブロックからコードに変換するための生成器</a:t>
            </a:r>
            <a:endParaRPr lang="en-US" altLang="ja-JP" dirty="0"/>
          </a:p>
          <a:p>
            <a:r>
              <a:rPr lang="en-US" altLang="ja-JP" dirty="0" err="1" smtClean="0"/>
              <a:t>Blockly</a:t>
            </a:r>
            <a:r>
              <a:rPr lang="ja-JP" altLang="en-US" dirty="0" smtClean="0"/>
              <a:t>で利用できる言語</a:t>
            </a:r>
            <a:endParaRPr lang="en-US" altLang="ja-JP" dirty="0" smtClean="0"/>
          </a:p>
          <a:p>
            <a:pPr lvl="1"/>
            <a:r>
              <a:rPr kumimoji="1" lang="en-US" altLang="ja-JP" dirty="0" smtClean="0"/>
              <a:t>JavaScript</a:t>
            </a:r>
          </a:p>
          <a:p>
            <a:pPr lvl="1"/>
            <a:r>
              <a:rPr lang="en-US" altLang="ja-JP" dirty="0" smtClean="0"/>
              <a:t>Python</a:t>
            </a:r>
          </a:p>
          <a:p>
            <a:pPr lvl="1"/>
            <a:r>
              <a:rPr kumimoji="1" lang="en-US" altLang="ja-JP" dirty="0" smtClean="0"/>
              <a:t>PHP</a:t>
            </a:r>
          </a:p>
          <a:p>
            <a:pPr lvl="1"/>
            <a:r>
              <a:rPr lang="en-US" altLang="ja-JP" dirty="0" err="1" smtClean="0"/>
              <a:t>Lua</a:t>
            </a:r>
            <a:endParaRPr lang="en-US" altLang="ja-JP" dirty="0" smtClean="0"/>
          </a:p>
          <a:p>
            <a:pPr lvl="1"/>
            <a:r>
              <a:rPr kumimoji="1" lang="en-US" altLang="ja-JP" dirty="0" smtClean="0"/>
              <a:t>Dart</a:t>
            </a:r>
          </a:p>
          <a:p>
            <a:pPr marL="457200" lvl="1"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16</a:t>
            </a:fld>
            <a:endParaRPr kumimoji="1" lang="ja-JP" altLang="en-US"/>
          </a:p>
        </p:txBody>
      </p:sp>
    </p:spTree>
    <p:extLst>
      <p:ext uri="{BB962C8B-B14F-4D97-AF65-F5344CB8AC3E}">
        <p14:creationId xmlns:p14="http://schemas.microsoft.com/office/powerpoint/2010/main" val="5599104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4834" y="365126"/>
            <a:ext cx="7886700" cy="1325563"/>
          </a:xfrm>
        </p:spPr>
        <p:txBody>
          <a:bodyPr/>
          <a:lstStyle/>
          <a:p>
            <a:r>
              <a:rPr kumimoji="1" lang="en-US" altLang="ja-JP" dirty="0" err="1" smtClean="0"/>
              <a:t>Lua</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pPr marL="0" indent="0">
              <a:buNone/>
            </a:pPr>
            <a:r>
              <a:rPr lang="en-US" altLang="ja-JP" dirty="0" err="1"/>
              <a:t>Lua</a:t>
            </a:r>
            <a:r>
              <a:rPr lang="ja-JP" altLang="en-US" dirty="0"/>
              <a:t>（ルア）はスクリプト言語およびその処理系の実装で、主にリオデジャネイロ・カトリカ大学（英語版）のコンピュータ科学科 </a:t>
            </a:r>
            <a:r>
              <a:rPr lang="en-US" altLang="ja-JP" dirty="0"/>
              <a:t>(Department of Computer Science) </a:t>
            </a:r>
            <a:r>
              <a:rPr lang="ja-JP" altLang="en-US" dirty="0"/>
              <a:t>および</a:t>
            </a:r>
            <a:r>
              <a:rPr lang="en-US" altLang="ja-JP" dirty="0"/>
              <a:t>/</a:t>
            </a:r>
            <a:r>
              <a:rPr lang="ja-JP" altLang="en-US" dirty="0"/>
              <a:t>または同大学附属研究所の</a:t>
            </a:r>
            <a:r>
              <a:rPr lang="en-US" altLang="ja-JP" dirty="0" err="1" smtClean="0"/>
              <a:t>Tecgraf</a:t>
            </a:r>
            <a:r>
              <a:rPr lang="en-US" altLang="ja-JP" dirty="0" smtClean="0"/>
              <a:t>/PUC-Rio</a:t>
            </a:r>
            <a:r>
              <a:rPr lang="ja-JP" altLang="en-US" dirty="0" smtClean="0"/>
              <a:t>に</a:t>
            </a:r>
            <a:r>
              <a:rPr lang="ja-JP" altLang="en-US" dirty="0"/>
              <a:t>所属する、</a:t>
            </a:r>
            <a:r>
              <a:rPr lang="en-US" altLang="ja-JP" dirty="0"/>
              <a:t>Roberto </a:t>
            </a:r>
            <a:r>
              <a:rPr lang="en-US" altLang="ja-JP" dirty="0" err="1"/>
              <a:t>Ierusalimschy</a:t>
            </a:r>
            <a:r>
              <a:rPr lang="ja-JP" altLang="en-US" dirty="0" err="1"/>
              <a:t>、</a:t>
            </a:r>
            <a:r>
              <a:rPr lang="en-US" altLang="ja-JP" dirty="0" err="1"/>
              <a:t>Waldemar</a:t>
            </a:r>
            <a:r>
              <a:rPr lang="en-US" altLang="ja-JP" dirty="0"/>
              <a:t> </a:t>
            </a:r>
            <a:r>
              <a:rPr lang="en-US" altLang="ja-JP" dirty="0" err="1" smtClean="0"/>
              <a:t>Celes</a:t>
            </a:r>
            <a:r>
              <a:rPr lang="ja-JP" altLang="en-US" dirty="0" err="1" smtClean="0"/>
              <a:t>、</a:t>
            </a:r>
            <a:r>
              <a:rPr lang="en-US" altLang="ja-JP" dirty="0"/>
              <a:t>Luiz Henrique de </a:t>
            </a:r>
            <a:r>
              <a:rPr lang="en-US" altLang="ja-JP" dirty="0" err="1" smtClean="0"/>
              <a:t>Figueiredo</a:t>
            </a:r>
            <a:r>
              <a:rPr lang="ja-JP" altLang="en-US" dirty="0" err="1" smtClean="0"/>
              <a:t>らに</a:t>
            </a:r>
            <a:r>
              <a:rPr lang="ja-JP" altLang="en-US" dirty="0"/>
              <a:t>よって設計開発</a:t>
            </a:r>
            <a:r>
              <a:rPr lang="ja-JP" altLang="en-US" dirty="0" smtClean="0"/>
              <a:t>された。</a:t>
            </a:r>
            <a:endParaRPr lang="ja-JP" altLang="en-US" dirty="0"/>
          </a:p>
          <a:p>
            <a:pPr marL="0" indent="0">
              <a:buNone/>
            </a:pPr>
            <a:endParaRPr lang="ja-JP" altLang="en-US" dirty="0"/>
          </a:p>
          <a:p>
            <a:pPr marL="0" indent="0">
              <a:buNone/>
            </a:pPr>
            <a:r>
              <a:rPr lang="ja-JP" altLang="en-US" dirty="0"/>
              <a:t>手続き型言語として、またプロトタイプベースのオブジェクト指向言語としても利用することができ、関数型言語、データ駆動型としての要素も併せ持っている。</a:t>
            </a:r>
          </a:p>
          <a:p>
            <a:pPr marL="0" indent="0">
              <a:buNone/>
            </a:pPr>
            <a:endParaRPr lang="ja-JP" altLang="en-US" dirty="0"/>
          </a:p>
          <a:p>
            <a:pPr marL="0" indent="0">
              <a:buNone/>
            </a:pPr>
            <a:r>
              <a:rPr lang="en-US" altLang="ja-JP" dirty="0" err="1"/>
              <a:t>Lua</a:t>
            </a:r>
            <a:r>
              <a:rPr lang="ja-JP" altLang="en-US" dirty="0"/>
              <a:t>という名前は、ポルトガル語の「月」に由来する</a:t>
            </a:r>
            <a:r>
              <a:rPr lang="ja-JP" altLang="en-US" dirty="0" smtClean="0"/>
              <a:t>。</a:t>
            </a:r>
            <a:endParaRPr lang="en-US" altLang="ja-JP" dirty="0" smtClean="0"/>
          </a:p>
          <a:p>
            <a:pPr marL="0" indent="0">
              <a:buNone/>
            </a:pPr>
            <a:endParaRPr kumimoji="1" lang="en-US" altLang="ja-JP" dirty="0" smtClean="0"/>
          </a:p>
          <a:p>
            <a:pPr marL="0" indent="0">
              <a:buNone/>
            </a:pPr>
            <a:r>
              <a:rPr lang="ja-JP" altLang="en-US" dirty="0"/>
              <a:t>引用</a:t>
            </a:r>
            <a:r>
              <a:rPr lang="ja-JP" altLang="en-US" dirty="0" smtClean="0"/>
              <a:t>：</a:t>
            </a:r>
            <a:endParaRPr kumimoji="1" lang="en-US" altLang="ja-JP" dirty="0"/>
          </a:p>
          <a:p>
            <a:pPr marL="0" indent="0">
              <a:buNone/>
            </a:pPr>
            <a:r>
              <a:rPr lang="en-US" altLang="ja-JP" dirty="0"/>
              <a:t>https://ja.wikipedia.org/wiki/Lua</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17</a:t>
            </a:fld>
            <a:endParaRPr kumimoji="1" lang="ja-JP" altLang="en-US"/>
          </a:p>
        </p:txBody>
      </p:sp>
    </p:spTree>
    <p:extLst>
      <p:ext uri="{BB962C8B-B14F-4D97-AF65-F5344CB8AC3E}">
        <p14:creationId xmlns:p14="http://schemas.microsoft.com/office/powerpoint/2010/main" val="8432650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Dart</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lang="en-US" altLang="ja-JP" dirty="0"/>
              <a:t>Dart</a:t>
            </a:r>
            <a:r>
              <a:rPr lang="ja-JP" altLang="en-US" dirty="0"/>
              <a:t>（ダートもしくはダーツ。当初は </a:t>
            </a:r>
            <a:r>
              <a:rPr lang="en-US" altLang="ja-JP" dirty="0"/>
              <a:t>Dash </a:t>
            </a:r>
            <a:r>
              <a:rPr lang="ja-JP" altLang="en-US" dirty="0"/>
              <a:t>と呼ばれていた）は</a:t>
            </a:r>
            <a:r>
              <a:rPr lang="en-US" altLang="ja-JP" dirty="0"/>
              <a:t>Google</a:t>
            </a:r>
            <a:r>
              <a:rPr lang="ja-JP" altLang="en-US" dirty="0"/>
              <a:t>によって開発されたウェブ向けのプログラミング言語である。</a:t>
            </a:r>
            <a:r>
              <a:rPr lang="en-US" altLang="ja-JP" dirty="0"/>
              <a:t>2011</a:t>
            </a:r>
            <a:r>
              <a:rPr lang="ja-JP" altLang="en-US" dirty="0"/>
              <a:t>年</a:t>
            </a:r>
            <a:r>
              <a:rPr lang="en-US" altLang="ja-JP" dirty="0"/>
              <a:t>10</a:t>
            </a:r>
            <a:r>
              <a:rPr lang="ja-JP" altLang="en-US" dirty="0"/>
              <a:t>月</a:t>
            </a:r>
            <a:r>
              <a:rPr lang="en-US" altLang="ja-JP" dirty="0"/>
              <a:t>10</a:t>
            </a:r>
            <a:r>
              <a:rPr lang="ja-JP" altLang="en-US" dirty="0"/>
              <a:t>日 </a:t>
            </a:r>
            <a:r>
              <a:rPr lang="en-US" altLang="ja-JP" dirty="0"/>
              <a:t>- 12</a:t>
            </a:r>
            <a:r>
              <a:rPr lang="ja-JP" altLang="en-US" dirty="0"/>
              <a:t>日に開催された デンマークのオーフスで開催された「</a:t>
            </a:r>
            <a:r>
              <a:rPr lang="en-US" altLang="ja-JP" dirty="0"/>
              <a:t>GOTO</a:t>
            </a:r>
            <a:r>
              <a:rPr lang="ja-JP" altLang="en-US" dirty="0"/>
              <a:t>カンファレンス</a:t>
            </a:r>
            <a:r>
              <a:rPr lang="ja-JP" altLang="en-US" dirty="0" smtClean="0"/>
              <a:t>」で</a:t>
            </a:r>
            <a:r>
              <a:rPr lang="ja-JP" altLang="en-US" dirty="0"/>
              <a:t>公開</a:t>
            </a:r>
            <a:r>
              <a:rPr lang="ja-JP" altLang="en-US" dirty="0" smtClean="0"/>
              <a:t>された。</a:t>
            </a:r>
            <a:r>
              <a:rPr lang="ja-JP" altLang="en-US" dirty="0"/>
              <a:t>この言語は、ウェブブラウザ組み込みのスクリプト言語である</a:t>
            </a:r>
            <a:r>
              <a:rPr lang="en-US" altLang="ja-JP" dirty="0"/>
              <a:t>JavaScript</a:t>
            </a:r>
            <a:r>
              <a:rPr lang="ja-JP" altLang="en-US" dirty="0"/>
              <a:t>の代替となることを目的に作られた</a:t>
            </a:r>
            <a:r>
              <a:rPr lang="ja-JP" altLang="en-US" dirty="0" smtClean="0"/>
              <a:t>。</a:t>
            </a:r>
            <a:endParaRPr lang="en-US" altLang="ja-JP" dirty="0"/>
          </a:p>
          <a:p>
            <a:pPr marL="0" indent="0">
              <a:buNone/>
            </a:pPr>
            <a:endParaRPr kumimoji="1" lang="en-US" altLang="ja-JP" dirty="0" smtClean="0"/>
          </a:p>
          <a:p>
            <a:pPr marL="0" indent="0">
              <a:buNone/>
            </a:pPr>
            <a:r>
              <a:rPr kumimoji="1" lang="ja-JP" altLang="en-US" dirty="0" smtClean="0"/>
              <a:t>引用：</a:t>
            </a:r>
            <a:endParaRPr kumimoji="1" lang="en-US" altLang="ja-JP" dirty="0" smtClean="0"/>
          </a:p>
          <a:p>
            <a:pPr marL="0" indent="0">
              <a:buNone/>
            </a:pPr>
            <a:r>
              <a:rPr lang="en-US" altLang="ja-JP" dirty="0"/>
              <a:t>https://ja.wikipedia.org/wiki/Dart</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18</a:t>
            </a:fld>
            <a:endParaRPr kumimoji="1" lang="ja-JP" altLang="en-US"/>
          </a:p>
        </p:txBody>
      </p:sp>
    </p:spTree>
    <p:extLst>
      <p:ext uri="{BB962C8B-B14F-4D97-AF65-F5344CB8AC3E}">
        <p14:creationId xmlns:p14="http://schemas.microsoft.com/office/powerpoint/2010/main" val="31214241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Generator</a:t>
            </a:r>
            <a:r>
              <a:rPr kumimoji="1" lang="ja-JP" altLang="en-US" dirty="0" smtClean="0"/>
              <a:t>を利用する際には、前のスライドの通りに実行し、</a:t>
            </a:r>
            <a:r>
              <a:rPr kumimoji="1" lang="en-US" altLang="ja-JP" dirty="0" err="1" smtClean="0"/>
              <a:t>Node_modules</a:t>
            </a:r>
            <a:r>
              <a:rPr kumimoji="1" lang="ja-JP" altLang="en-US" dirty="0" smtClean="0"/>
              <a:t>内のファイルを呼び出す</a:t>
            </a:r>
            <a:endParaRPr kumimoji="1" lang="en-US" altLang="ja-JP" dirty="0" smtClean="0"/>
          </a:p>
          <a:p>
            <a:r>
              <a:rPr lang="en-US" altLang="ja-JP" dirty="0"/>
              <a:t>h</a:t>
            </a:r>
            <a:r>
              <a:rPr lang="en-US" altLang="ja-JP" dirty="0" smtClean="0"/>
              <a:t>tml</a:t>
            </a:r>
            <a:r>
              <a:rPr lang="ja-JP" altLang="en-US" dirty="0" smtClean="0"/>
              <a:t>ファイル内で、</a:t>
            </a:r>
            <a:r>
              <a:rPr lang="en-US" altLang="ja-JP" dirty="0" smtClean="0"/>
              <a:t>script</a:t>
            </a:r>
            <a:r>
              <a:rPr lang="ja-JP" altLang="en-US" dirty="0" smtClean="0"/>
              <a:t>で呼び出し</a:t>
            </a:r>
            <a:endParaRPr lang="en-US" altLang="ja-JP" dirty="0" smtClean="0"/>
          </a:p>
          <a:p>
            <a:r>
              <a:rPr lang="en-US" altLang="ja-JP" dirty="0"/>
              <a:t> </a:t>
            </a:r>
            <a:r>
              <a:rPr lang="en-US" altLang="ja-JP" dirty="0" err="1"/>
              <a:t>var</a:t>
            </a:r>
            <a:r>
              <a:rPr lang="en-US" altLang="ja-JP" dirty="0"/>
              <a:t> code = </a:t>
            </a:r>
            <a:r>
              <a:rPr lang="en-US" altLang="ja-JP" dirty="0" err="1"/>
              <a:t>Blockly.JavaScript.workspaceToCode</a:t>
            </a:r>
            <a:r>
              <a:rPr lang="en-US" altLang="ja-JP" dirty="0"/>
              <a:t>(</a:t>
            </a:r>
            <a:r>
              <a:rPr lang="en-US" altLang="ja-JP" dirty="0" err="1"/>
              <a:t>demoWorkspace</a:t>
            </a:r>
            <a:r>
              <a:rPr lang="en-US" altLang="ja-JP" dirty="0" smtClean="0"/>
              <a:t>);</a:t>
            </a:r>
          </a:p>
          <a:p>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19</a:t>
            </a:fld>
            <a:endParaRPr kumimoji="1" lang="ja-JP" altLang="en-US"/>
          </a:p>
        </p:txBody>
      </p:sp>
    </p:spTree>
    <p:extLst>
      <p:ext uri="{BB962C8B-B14F-4D97-AF65-F5344CB8AC3E}">
        <p14:creationId xmlns:p14="http://schemas.microsoft.com/office/powerpoint/2010/main" val="21425604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ブロックプログラミングとは何か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2</a:t>
            </a:fld>
            <a:endParaRPr kumimoji="1" lang="ja-JP" altLang="en-US" sz="2400" dirty="0"/>
          </a:p>
        </p:txBody>
      </p:sp>
      <p:pic>
        <p:nvPicPr>
          <p:cNvPr id="6" name="図 5"/>
          <p:cNvPicPr>
            <a:picLocks noChangeAspect="1"/>
          </p:cNvPicPr>
          <p:nvPr/>
        </p:nvPicPr>
        <p:blipFill>
          <a:blip r:embed="rId2"/>
          <a:stretch>
            <a:fillRect/>
          </a:stretch>
        </p:blipFill>
        <p:spPr>
          <a:xfrm>
            <a:off x="751959" y="2861027"/>
            <a:ext cx="6929652" cy="3860449"/>
          </a:xfrm>
          <a:prstGeom prst="rect">
            <a:avLst/>
          </a:prstGeom>
        </p:spPr>
      </p:pic>
      <p:sp>
        <p:nvSpPr>
          <p:cNvPr id="7" name="テキスト ボックス 6"/>
          <p:cNvSpPr txBox="1"/>
          <p:nvPr/>
        </p:nvSpPr>
        <p:spPr>
          <a:xfrm>
            <a:off x="751959" y="1980429"/>
            <a:ext cx="8392041" cy="1015663"/>
          </a:xfrm>
          <a:prstGeom prst="rect">
            <a:avLst/>
          </a:prstGeom>
          <a:noFill/>
        </p:spPr>
        <p:txBody>
          <a:bodyPr wrap="none" rtlCol="0">
            <a:spAutoFit/>
          </a:bodyPr>
          <a:lstStyle/>
          <a:p>
            <a:r>
              <a:rPr kumimoji="1" lang="ja-JP" altLang="en-US" sz="2000" dirty="0" smtClean="0"/>
              <a:t>命令を埋め込まれたブロックを組み合わせるプログラミング手法のこと</a:t>
            </a:r>
            <a:endParaRPr kumimoji="1" lang="en-US" altLang="ja-JP" sz="2000" dirty="0" smtClean="0"/>
          </a:p>
          <a:p>
            <a:r>
              <a:rPr kumimoji="1" lang="ja-JP" altLang="en-US" sz="2000" dirty="0"/>
              <a:t>ビジュアルプログラミングとも呼ばれる</a:t>
            </a:r>
            <a:endParaRPr kumimoji="1" lang="en-US" altLang="ja-JP" sz="2000" dirty="0"/>
          </a:p>
          <a:p>
            <a:endParaRPr kumimoji="1" lang="ja-JP" altLang="en-US" sz="2000" dirty="0"/>
          </a:p>
        </p:txBody>
      </p:sp>
    </p:spTree>
    <p:extLst>
      <p:ext uri="{BB962C8B-B14F-4D97-AF65-F5344CB8AC3E}">
        <p14:creationId xmlns:p14="http://schemas.microsoft.com/office/powerpoint/2010/main" val="10814488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Genearator</a:t>
            </a:r>
            <a:r>
              <a:rPr kumimoji="1" lang="ja-JP" altLang="en-US" dirty="0" smtClean="0"/>
              <a:t>の実行テスト</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20</a:t>
            </a:fld>
            <a:endParaRPr kumimoji="1" lang="ja-JP" altLang="en-US" dirty="0"/>
          </a:p>
        </p:txBody>
      </p:sp>
      <p:pic>
        <p:nvPicPr>
          <p:cNvPr id="3" name="図 2"/>
          <p:cNvPicPr>
            <a:picLocks noChangeAspect="1"/>
          </p:cNvPicPr>
          <p:nvPr/>
        </p:nvPicPr>
        <p:blipFill>
          <a:blip r:embed="rId2"/>
          <a:stretch>
            <a:fillRect/>
          </a:stretch>
        </p:blipFill>
        <p:spPr>
          <a:xfrm>
            <a:off x="1141095" y="1690689"/>
            <a:ext cx="5647905" cy="3900141"/>
          </a:xfrm>
          <a:prstGeom prst="rect">
            <a:avLst/>
          </a:prstGeom>
        </p:spPr>
      </p:pic>
    </p:spTree>
    <p:extLst>
      <p:ext uri="{BB962C8B-B14F-4D97-AF65-F5344CB8AC3E}">
        <p14:creationId xmlns:p14="http://schemas.microsoft.com/office/powerpoint/2010/main" val="42579701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Genearator</a:t>
            </a:r>
            <a:r>
              <a:rPr lang="ja-JP" altLang="en-US" dirty="0"/>
              <a:t>の実行テスト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図のようにブロックを組み合わせ、左側の</a:t>
            </a:r>
            <a:r>
              <a:rPr kumimoji="1" lang="en-US" altLang="ja-JP" dirty="0" smtClean="0"/>
              <a:t>Show </a:t>
            </a:r>
            <a:r>
              <a:rPr kumimoji="1" lang="en-US" altLang="ja-JP" dirty="0" err="1" smtClean="0"/>
              <a:t>javascript</a:t>
            </a:r>
            <a:r>
              <a:rPr kumimoji="1" lang="ja-JP" altLang="en-US" dirty="0" smtClean="0"/>
              <a:t>を押すと、ブロックからコードを生成する</a:t>
            </a:r>
            <a:r>
              <a:rPr lang="ja-JP" altLang="en-US" dirty="0" smtClean="0"/>
              <a:t>（ブロックに対応したコードを表示する）</a:t>
            </a:r>
            <a:endParaRPr lang="en-US" altLang="ja-JP" dirty="0" smtClean="0"/>
          </a:p>
          <a:p>
            <a:r>
              <a:rPr lang="ja-JP" altLang="en-US" dirty="0" smtClean="0"/>
              <a:t>右側の</a:t>
            </a:r>
            <a:r>
              <a:rPr lang="en-US" altLang="ja-JP" dirty="0" smtClean="0"/>
              <a:t>Run JavaScript</a:t>
            </a:r>
            <a:r>
              <a:rPr lang="ja-JP" altLang="en-US" dirty="0" smtClean="0"/>
              <a:t>を押すと、コードを実行する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21</a:t>
            </a:fld>
            <a:endParaRPr kumimoji="1" lang="ja-JP" altLang="en-US" sz="2800" dirty="0"/>
          </a:p>
        </p:txBody>
      </p:sp>
    </p:spTree>
    <p:extLst>
      <p:ext uri="{BB962C8B-B14F-4D97-AF65-F5344CB8AC3E}">
        <p14:creationId xmlns:p14="http://schemas.microsoft.com/office/powerpoint/2010/main" val="29971791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selectbox</a:t>
            </a:r>
            <a:r>
              <a:rPr kumimoji="1" lang="ja-JP" altLang="en-US" dirty="0" smtClean="0"/>
              <a:t>の選択肢の生成</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上記スライドでは問題文も選択肢も静的に決定されているが、</a:t>
            </a:r>
            <a:r>
              <a:rPr lang="en-US" altLang="ja-JP" dirty="0" err="1" smtClean="0"/>
              <a:t>Javascript</a:t>
            </a:r>
            <a:r>
              <a:rPr lang="ja-JP" altLang="en-US" dirty="0" smtClean="0"/>
              <a:t>を用いることで動的に内容を設定できるらしい</a:t>
            </a:r>
            <a:endParaRPr lang="en-US" altLang="ja-JP" dirty="0" smtClean="0"/>
          </a:p>
          <a:p>
            <a:endParaRPr lang="en-US" altLang="ja-JP" dirty="0" smtClean="0"/>
          </a:p>
          <a:p>
            <a:r>
              <a:rPr kumimoji="1" lang="ja-JP" altLang="en-US" dirty="0" smtClean="0"/>
              <a:t>セレクトボックス</a:t>
            </a:r>
            <a:r>
              <a:rPr lang="ja-JP" altLang="en-US" dirty="0"/>
              <a:t>自体</a:t>
            </a:r>
            <a:r>
              <a:rPr kumimoji="1" lang="ja-JP" altLang="en-US" dirty="0" smtClean="0"/>
              <a:t>を生成することも可能</a:t>
            </a:r>
            <a:endParaRPr kumimoji="1" lang="en-US" altLang="ja-JP" dirty="0" smtClean="0"/>
          </a:p>
          <a:p>
            <a:pPr marL="0" indent="0">
              <a:buNone/>
            </a:pPr>
            <a:r>
              <a:rPr lang="en-US" altLang="ja-JP" dirty="0" smtClean="0"/>
              <a:t>(DOM)</a:t>
            </a: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22</a:t>
            </a:fld>
            <a:endParaRPr kumimoji="1" lang="ja-JP" altLang="en-US"/>
          </a:p>
        </p:txBody>
      </p:sp>
    </p:spTree>
    <p:extLst>
      <p:ext uri="{BB962C8B-B14F-4D97-AF65-F5344CB8AC3E}">
        <p14:creationId xmlns:p14="http://schemas.microsoft.com/office/powerpoint/2010/main" val="31724704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プログラム群をいくつか作成</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kumimoji="1" lang="ja-JP" altLang="en-US" dirty="0" smtClean="0"/>
              <a:t>に組み込む用</a:t>
            </a:r>
            <a:endParaRPr kumimoji="1" lang="en-US" altLang="ja-JP" dirty="0" smtClean="0"/>
          </a:p>
          <a:p>
            <a:pPr lvl="1"/>
            <a:r>
              <a:rPr kumimoji="1" lang="ja-JP" altLang="en-US" dirty="0" smtClean="0"/>
              <a:t>タブクリックで</a:t>
            </a:r>
            <a:r>
              <a:rPr kumimoji="1" lang="en-US" altLang="ja-JP" dirty="0" err="1" smtClean="0"/>
              <a:t>Div</a:t>
            </a:r>
            <a:r>
              <a:rPr kumimoji="1" lang="ja-JP" altLang="en-US" dirty="0" smtClean="0"/>
              <a:t>を切り替えるプログラムを生成</a:t>
            </a:r>
            <a:endParaRPr kumimoji="1" lang="en-US" altLang="ja-JP" dirty="0" smtClean="0"/>
          </a:p>
          <a:p>
            <a:pPr lvl="1"/>
            <a:r>
              <a:rPr kumimoji="1" lang="ja-JP" altLang="en-US" dirty="0" smtClean="0"/>
              <a:t>セレクトボックスを</a:t>
            </a:r>
            <a:r>
              <a:rPr kumimoji="1" lang="en-US" altLang="ja-JP" dirty="0" err="1" smtClean="0"/>
              <a:t>Javascript</a:t>
            </a:r>
            <a:r>
              <a:rPr lang="ja-JP" altLang="en-US" dirty="0" err="1" smtClean="0"/>
              <a:t>にて</a:t>
            </a:r>
            <a:r>
              <a:rPr lang="ja-JP" altLang="en-US" dirty="0" smtClean="0"/>
              <a:t>生成</a:t>
            </a:r>
            <a:endParaRPr lang="en-US" altLang="ja-JP" dirty="0" smtClean="0"/>
          </a:p>
          <a:p>
            <a:endParaRPr kumimoji="1" lang="en-US" altLang="ja-JP" dirty="0"/>
          </a:p>
          <a:p>
            <a:r>
              <a:rPr kumimoji="1" lang="en-US" altLang="ja-JP" dirty="0" err="1" smtClean="0"/>
              <a:t>Blockly</a:t>
            </a:r>
            <a:r>
              <a:rPr kumimoji="1" lang="ja-JP" altLang="en-US" dirty="0" smtClean="0"/>
              <a:t>の仕様をわかるために文字列の置換をするためのプログラムを用意し、圧縮されているファイルをデバッグの際に見やすいようにした</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23</a:t>
            </a:fld>
            <a:endParaRPr kumimoji="1" lang="ja-JP" altLang="en-US"/>
          </a:p>
        </p:txBody>
      </p:sp>
    </p:spTree>
    <p:extLst>
      <p:ext uri="{BB962C8B-B14F-4D97-AF65-F5344CB8AC3E}">
        <p14:creationId xmlns:p14="http://schemas.microsoft.com/office/powerpoint/2010/main" val="33967062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UI</a:t>
            </a:r>
            <a:endParaRPr kumimoji="1" lang="ja-JP" altLang="en-US" dirty="0"/>
          </a:p>
        </p:txBody>
      </p:sp>
      <p:pic>
        <p:nvPicPr>
          <p:cNvPr id="5" name="コンテンツ プレースホルダー 4"/>
          <p:cNvPicPr>
            <a:picLocks noGrp="1" noChangeAspect="1"/>
          </p:cNvPicPr>
          <p:nvPr>
            <p:ph idx="1"/>
          </p:nvPr>
        </p:nvPicPr>
        <p:blipFill rotWithShape="1">
          <a:blip r:embed="rId2"/>
          <a:srcRect t="15781" b="16452"/>
          <a:stretch/>
        </p:blipFill>
        <p:spPr>
          <a:xfrm>
            <a:off x="101600" y="1913661"/>
            <a:ext cx="9042400" cy="4307819"/>
          </a:xfrm>
          <a:prstGeom prst="rect">
            <a:avLst/>
          </a:prstGeom>
        </p:spPr>
      </p:pic>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24</a:t>
            </a:fld>
            <a:endParaRPr kumimoji="1" lang="ja-JP" altLang="en-US"/>
          </a:p>
        </p:txBody>
      </p:sp>
    </p:spTree>
    <p:extLst>
      <p:ext uri="{BB962C8B-B14F-4D97-AF65-F5344CB8AC3E}">
        <p14:creationId xmlns:p14="http://schemas.microsoft.com/office/powerpoint/2010/main" val="17281036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タブについて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現在</a:t>
            </a:r>
            <a:r>
              <a:rPr kumimoji="1" lang="en-US" altLang="ja-JP" dirty="0" smtClean="0"/>
              <a:t>Question,</a:t>
            </a:r>
            <a:r>
              <a:rPr kumimoji="1" lang="ja-JP" altLang="en-US" dirty="0" smtClean="0"/>
              <a:t> </a:t>
            </a:r>
            <a:r>
              <a:rPr kumimoji="1" lang="en-US" altLang="ja-JP" dirty="0" smtClean="0"/>
              <a:t>output, test</a:t>
            </a:r>
            <a:r>
              <a:rPr lang="ja-JP" altLang="en-US" dirty="0"/>
              <a:t> </a:t>
            </a:r>
            <a:r>
              <a:rPr lang="ja-JP" altLang="en-US" dirty="0" smtClean="0"/>
              <a:t>という３つのタブがあり</a:t>
            </a:r>
            <a:r>
              <a:rPr lang="en-US" altLang="ja-JP" dirty="0" smtClean="0"/>
              <a:t>,</a:t>
            </a:r>
            <a:r>
              <a:rPr lang="ja-JP" altLang="en-US" dirty="0" smtClean="0"/>
              <a:t> これらを移動しながら作業する予定</a:t>
            </a:r>
            <a:endParaRPr lang="en-US" altLang="ja-JP" dirty="0" smtClean="0"/>
          </a:p>
          <a:p>
            <a:endParaRPr kumimoji="1" lang="en-US" altLang="ja-JP" dirty="0" smtClean="0"/>
          </a:p>
          <a:p>
            <a:r>
              <a:rPr kumimoji="1" lang="en-US" altLang="ja-JP" dirty="0" smtClean="0"/>
              <a:t>Question</a:t>
            </a:r>
            <a:r>
              <a:rPr lang="ja-JP" altLang="en-US" dirty="0" smtClean="0"/>
              <a:t>タブは</a:t>
            </a:r>
            <a:r>
              <a:rPr lang="en-US" altLang="ja-JP" dirty="0" smtClean="0"/>
              <a:t>, </a:t>
            </a:r>
            <a:r>
              <a:rPr lang="ja-JP" altLang="en-US" dirty="0" smtClean="0"/>
              <a:t>問題文を表示する</a:t>
            </a:r>
            <a:endParaRPr lang="en-US" altLang="ja-JP" dirty="0" smtClean="0"/>
          </a:p>
          <a:p>
            <a:r>
              <a:rPr lang="en-US" altLang="ja-JP" dirty="0" smtClean="0"/>
              <a:t>output</a:t>
            </a:r>
            <a:r>
              <a:rPr kumimoji="1" lang="ja-JP" altLang="en-US" dirty="0" smtClean="0"/>
              <a:t>タブは</a:t>
            </a:r>
            <a:r>
              <a:rPr kumimoji="1" lang="en-US" altLang="ja-JP" dirty="0" smtClean="0"/>
              <a:t>,</a:t>
            </a:r>
            <a:r>
              <a:rPr lang="ja-JP" altLang="en-US" dirty="0" smtClean="0"/>
              <a:t>  ブロックから生成されたコードを表示する</a:t>
            </a:r>
            <a:endParaRPr lang="en-US" altLang="ja-JP" dirty="0" smtClean="0"/>
          </a:p>
          <a:p>
            <a:r>
              <a:rPr kumimoji="1" lang="en-US" altLang="ja-JP" dirty="0" smtClean="0"/>
              <a:t>test</a:t>
            </a:r>
            <a:r>
              <a:rPr kumimoji="1" lang="ja-JP" altLang="en-US" dirty="0" smtClean="0"/>
              <a:t>タブは</a:t>
            </a:r>
            <a:r>
              <a:rPr lang="en-US" altLang="ja-JP" dirty="0" smtClean="0"/>
              <a:t>, </a:t>
            </a:r>
            <a:r>
              <a:rPr lang="ja-JP" altLang="en-US" dirty="0" smtClean="0"/>
              <a:t>正誤判定の</a:t>
            </a:r>
            <a:r>
              <a:rPr lang="ja-JP" altLang="en-US" dirty="0"/>
              <a:t>問題</a:t>
            </a:r>
            <a:r>
              <a:rPr lang="ja-JP" altLang="en-US" dirty="0" smtClean="0"/>
              <a:t>を表示する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25</a:t>
            </a:fld>
            <a:endParaRPr kumimoji="1" lang="ja-JP" altLang="en-US"/>
          </a:p>
        </p:txBody>
      </p:sp>
    </p:spTree>
    <p:extLst>
      <p:ext uri="{BB962C8B-B14F-4D97-AF65-F5344CB8AC3E}">
        <p14:creationId xmlns:p14="http://schemas.microsoft.com/office/powerpoint/2010/main" val="33749604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タブについて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Test</a:t>
            </a:r>
            <a:r>
              <a:rPr kumimoji="1" lang="ja-JP" altLang="en-US" dirty="0" smtClean="0"/>
              <a:t>タブの内容を他の</a:t>
            </a:r>
            <a:r>
              <a:rPr kumimoji="1" lang="en-US" altLang="ja-JP" dirty="0" smtClean="0"/>
              <a:t>HTML</a:t>
            </a:r>
            <a:r>
              <a:rPr kumimoji="1" lang="ja-JP" altLang="en-US" dirty="0" smtClean="0"/>
              <a:t>からもってくるのではなく、</a:t>
            </a:r>
            <a:r>
              <a:rPr kumimoji="1" lang="en-US" altLang="ja-JP" dirty="0" smtClean="0"/>
              <a:t>Question</a:t>
            </a:r>
            <a:r>
              <a:rPr kumimoji="1" lang="ja-JP" altLang="en-US" dirty="0" smtClean="0"/>
              <a:t>のタブから問題を生成するようにした</a:t>
            </a:r>
            <a:endParaRPr kumimoji="1" lang="en-US" altLang="ja-JP" dirty="0" smtClean="0"/>
          </a:p>
          <a:p>
            <a:r>
              <a:rPr lang="ja-JP" altLang="en-US" dirty="0" smtClean="0"/>
              <a:t>現時点では問題生成は以下のキーワードとのマッチングした部分を問題としている</a:t>
            </a:r>
            <a:endParaRPr lang="en-US" altLang="ja-JP" dirty="0" smtClean="0"/>
          </a:p>
          <a:p>
            <a:r>
              <a:rPr lang="en-US" altLang="ja-JP" dirty="0"/>
              <a:t>    ['for', 'while', 'do'],</a:t>
            </a:r>
          </a:p>
          <a:p>
            <a:r>
              <a:rPr lang="en-US" altLang="ja-JP" dirty="0"/>
              <a:t>    ['if', 'else', 'which'],</a:t>
            </a:r>
          </a:p>
          <a:p>
            <a:r>
              <a:rPr lang="en-US" altLang="ja-JP" dirty="0"/>
              <a:t>    ['print', 'alert']</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26</a:t>
            </a:fld>
            <a:endParaRPr kumimoji="1" lang="ja-JP" altLang="en-US"/>
          </a:p>
        </p:txBody>
      </p:sp>
    </p:spTree>
    <p:extLst>
      <p:ext uri="{BB962C8B-B14F-4D97-AF65-F5344CB8AC3E}">
        <p14:creationId xmlns:p14="http://schemas.microsoft.com/office/powerpoint/2010/main" val="26161358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変更後の画面</a:t>
            </a:r>
            <a:endParaRPr kumimoji="1" lang="ja-JP" altLang="en-US" dirty="0"/>
          </a:p>
        </p:txBody>
      </p:sp>
      <p:pic>
        <p:nvPicPr>
          <p:cNvPr id="5" name="コンテンツ プレースホルダー 4"/>
          <p:cNvPicPr>
            <a:picLocks noGrp="1" noChangeAspect="1"/>
          </p:cNvPicPr>
          <p:nvPr>
            <p:ph idx="1"/>
          </p:nvPr>
        </p:nvPicPr>
        <p:blipFill rotWithShape="1">
          <a:blip r:embed="rId2"/>
          <a:srcRect t="14082"/>
          <a:stretch/>
        </p:blipFill>
        <p:spPr>
          <a:xfrm>
            <a:off x="907715" y="1902691"/>
            <a:ext cx="7328569" cy="4274271"/>
          </a:xfrm>
          <a:prstGeom prst="rect">
            <a:avLst/>
          </a:prstGeom>
        </p:spPr>
      </p:pic>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27</a:t>
            </a:fld>
            <a:endParaRPr kumimoji="1" lang="ja-JP" altLang="en-US"/>
          </a:p>
        </p:txBody>
      </p:sp>
    </p:spTree>
    <p:extLst>
      <p:ext uri="{BB962C8B-B14F-4D97-AF65-F5344CB8AC3E}">
        <p14:creationId xmlns:p14="http://schemas.microsoft.com/office/powerpoint/2010/main" val="11826017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コード実行について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３つのタブの状態についてコードを実行できるようにした</a:t>
            </a:r>
            <a:endParaRPr kumimoji="1" lang="en-US" altLang="ja-JP" dirty="0" smtClean="0"/>
          </a:p>
          <a:p>
            <a:pPr marL="514350" indent="-514350">
              <a:buFont typeface="+mj-lt"/>
              <a:buAutoNum type="arabicPeriod"/>
            </a:pPr>
            <a:r>
              <a:rPr lang="en-US" altLang="ja-JP" dirty="0" smtClean="0"/>
              <a:t>Question</a:t>
            </a:r>
            <a:r>
              <a:rPr lang="ja-JP" altLang="en-US" dirty="0" smtClean="0"/>
              <a:t>タブ　問題から生成したコード</a:t>
            </a:r>
            <a:endParaRPr lang="en-US" altLang="ja-JP" dirty="0" smtClean="0"/>
          </a:p>
          <a:p>
            <a:pPr marL="514350" indent="-514350">
              <a:buFont typeface="+mj-lt"/>
              <a:buAutoNum type="arabicPeriod"/>
            </a:pPr>
            <a:r>
              <a:rPr lang="en-US" altLang="ja-JP" dirty="0" smtClean="0"/>
              <a:t>Output</a:t>
            </a:r>
            <a:r>
              <a:rPr lang="ja-JP" altLang="en-US" dirty="0" smtClean="0"/>
              <a:t>タブ　ブロックプログラムによって生成したコード</a:t>
            </a:r>
            <a:endParaRPr lang="en-US" altLang="ja-JP" dirty="0" smtClean="0"/>
          </a:p>
          <a:p>
            <a:pPr marL="514350" indent="-514350">
              <a:buFont typeface="+mj-lt"/>
              <a:buAutoNum type="arabicPeriod"/>
            </a:pPr>
            <a:r>
              <a:rPr lang="en-US" altLang="ja-JP" dirty="0" smtClean="0"/>
              <a:t>Test</a:t>
            </a:r>
            <a:r>
              <a:rPr lang="ja-JP" altLang="en-US" dirty="0" smtClean="0"/>
              <a:t>タブ　選択肢から生成したコード</a:t>
            </a:r>
            <a:endParaRPr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28</a:t>
            </a:fld>
            <a:endParaRPr kumimoji="1" lang="ja-JP" altLang="en-US"/>
          </a:p>
        </p:txBody>
      </p:sp>
    </p:spTree>
    <p:extLst>
      <p:ext uri="{BB962C8B-B14F-4D97-AF65-F5344CB8AC3E}">
        <p14:creationId xmlns:p14="http://schemas.microsoft.com/office/powerpoint/2010/main" val="14377819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コード実行について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現在</a:t>
            </a:r>
            <a:r>
              <a:rPr kumimoji="1" lang="en-US" altLang="ja-JP" dirty="0" err="1" smtClean="0"/>
              <a:t>Javascript</a:t>
            </a:r>
            <a:r>
              <a:rPr lang="ja-JP" altLang="en-US" dirty="0" smtClean="0"/>
              <a:t>のコードを</a:t>
            </a:r>
            <a:r>
              <a:rPr lang="en-US" altLang="ja-JP" dirty="0" err="1" smtClean="0"/>
              <a:t>eval</a:t>
            </a:r>
            <a:r>
              <a:rPr lang="ja-JP" altLang="en-US" dirty="0" smtClean="0"/>
              <a:t>という</a:t>
            </a:r>
            <a:r>
              <a:rPr lang="en-US" altLang="ja-JP" dirty="0" err="1" smtClean="0"/>
              <a:t>Javascript</a:t>
            </a:r>
            <a:r>
              <a:rPr lang="ja-JP" altLang="en-US" dirty="0" smtClean="0"/>
              <a:t>の関数を利用することでコードを実行し表示している</a:t>
            </a:r>
            <a:endParaRPr lang="en-US" altLang="ja-JP" dirty="0" smtClean="0"/>
          </a:p>
          <a:p>
            <a:r>
              <a:rPr lang="ja-JP" altLang="en-US" dirty="0" smtClean="0"/>
              <a:t>現行</a:t>
            </a:r>
            <a:r>
              <a:rPr lang="ja-JP" altLang="en-US" dirty="0"/>
              <a:t>の</a:t>
            </a:r>
            <a:r>
              <a:rPr kumimoji="1" lang="en-US" altLang="ja-JP" dirty="0" err="1" smtClean="0"/>
              <a:t>eval</a:t>
            </a:r>
            <a:r>
              <a:rPr kumimoji="1" lang="ja-JP" altLang="en-US" dirty="0" smtClean="0"/>
              <a:t>というコードは悪用がきくため気を付けないといけない</a:t>
            </a:r>
            <a:endParaRPr kumimoji="1" lang="en-US" altLang="ja-JP" dirty="0" smtClean="0"/>
          </a:p>
          <a:p>
            <a:r>
              <a:rPr lang="ja-JP" altLang="en-US" dirty="0"/>
              <a:t> </a:t>
            </a:r>
            <a:r>
              <a:rPr lang="en-US" altLang="ja-JP" dirty="0" err="1"/>
              <a:t>eval</a:t>
            </a:r>
            <a:r>
              <a:rPr lang="ja-JP" altLang="en-US" dirty="0"/>
              <a:t>より</a:t>
            </a:r>
            <a:r>
              <a:rPr lang="en-US" altLang="ja-JP" dirty="0"/>
              <a:t>JS-Interpreter</a:t>
            </a:r>
            <a:r>
              <a:rPr lang="ja-JP" altLang="en-US" dirty="0"/>
              <a:t>による実行が公式に推奨されているため、調べて可能なら実装したい</a:t>
            </a:r>
            <a:endParaRPr lang="en-US" altLang="ja-JP" dirty="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29</a:t>
            </a:fld>
            <a:endParaRPr kumimoji="1" lang="ja-JP" altLang="en-US"/>
          </a:p>
        </p:txBody>
      </p:sp>
    </p:spTree>
    <p:extLst>
      <p:ext uri="{BB962C8B-B14F-4D97-AF65-F5344CB8AC3E}">
        <p14:creationId xmlns:p14="http://schemas.microsoft.com/office/powerpoint/2010/main" val="2861655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pPr algn="just"/>
            <a:r>
              <a:rPr lang="en-US" altLang="ja-JP" dirty="0"/>
              <a:t>2020</a:t>
            </a:r>
            <a:r>
              <a:rPr lang="ja-JP" altLang="en-US" dirty="0"/>
              <a:t>年以降小学校，中学校，高等学校にてプログラミング教育の必修が全面実施される．</a:t>
            </a:r>
            <a:endParaRPr lang="en-US" altLang="ja-JP" dirty="0"/>
          </a:p>
          <a:p>
            <a:pPr algn="just"/>
            <a:r>
              <a:rPr lang="ja-JP" altLang="en-US" dirty="0"/>
              <a:t>文部科学省の発表によると，プログラミング教育を必修とする目的は，現代社会で普遍的に求められる力としての論理的思考などを育むことである．</a:t>
            </a:r>
            <a:endParaRPr lang="en-US" altLang="ja-JP" dirty="0"/>
          </a:p>
          <a:p>
            <a:pPr algn="just"/>
            <a:r>
              <a:rPr lang="ja-JP" altLang="en-US" dirty="0"/>
              <a:t>論理的思考とは，「思考や論証の組み立て，思考の妥当性が保証される法則や形式」に則って思考を組み立てることとする</a:t>
            </a:r>
            <a:r>
              <a:rPr lang="ja-JP" altLang="en-US" dirty="0" smtClean="0"/>
              <a:t>．</a:t>
            </a:r>
            <a:endParaRPr lang="en-US" altLang="ja-JP" dirty="0" smtClean="0"/>
          </a:p>
          <a:p>
            <a:pPr algn="just"/>
            <a:endParaRPr lang="en-US" altLang="ja-JP" dirty="0" smtClean="0"/>
          </a:p>
          <a:p>
            <a:r>
              <a:rPr lang="ja-JP" altLang="en-US" dirty="0"/>
              <a:t>現代の学校での教育は論理的思考がすでに培われていることを前提として問題が提示される環境となっている．</a:t>
            </a:r>
          </a:p>
          <a:p>
            <a:r>
              <a:rPr lang="ja-JP" altLang="en-US" dirty="0"/>
              <a:t>問題を解くためには、学習者が論理的な思考をもって問題文を読み取ることができる必要がある．</a:t>
            </a:r>
          </a:p>
          <a:p>
            <a:pPr algn="just"/>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3</a:t>
            </a:fld>
            <a:endParaRPr kumimoji="1" lang="ja-JP" altLang="en-US" sz="2800" dirty="0"/>
          </a:p>
        </p:txBody>
      </p:sp>
    </p:spTree>
    <p:extLst>
      <p:ext uri="{BB962C8B-B14F-4D97-AF65-F5344CB8AC3E}">
        <p14:creationId xmlns:p14="http://schemas.microsoft.com/office/powerpoint/2010/main" val="19380970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提案内容</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直観的に理解のしやすいブロックプログラミングに</a:t>
            </a:r>
            <a:r>
              <a:rPr lang="ja-JP" altLang="en-US" dirty="0" smtClean="0"/>
              <a:t>より，プログラミング</a:t>
            </a:r>
            <a:r>
              <a:rPr lang="ja-JP" altLang="en-US" dirty="0"/>
              <a:t>の論理的思考を身に</a:t>
            </a:r>
            <a:r>
              <a:rPr lang="ja-JP" altLang="en-US" dirty="0" smtClean="0"/>
              <a:t>着けられるシステム</a:t>
            </a:r>
            <a:endParaRPr lang="en-US" altLang="ja-JP" dirty="0" smtClean="0"/>
          </a:p>
          <a:p>
            <a:r>
              <a:rPr lang="ja-JP" altLang="en-US" dirty="0" smtClean="0"/>
              <a:t>ブロックプログラミングからブロックリーによるコードへの変換を利用し，プログラミング言語への理解を深められるシステム</a:t>
            </a:r>
            <a:endParaRPr lang="en-US" altLang="ja-JP" dirty="0" smtClean="0"/>
          </a:p>
          <a:p>
            <a:r>
              <a:rPr lang="ja-JP" altLang="en-US" dirty="0" smtClean="0"/>
              <a:t>穴埋め問題などを利用し，よりプログラミング言語に理解を深められる環境</a:t>
            </a:r>
            <a:endParaRPr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4</a:t>
            </a:fld>
            <a:endParaRPr kumimoji="1" lang="ja-JP" altLang="en-US" sz="2800" dirty="0"/>
          </a:p>
        </p:txBody>
      </p:sp>
    </p:spTree>
    <p:extLst>
      <p:ext uri="{BB962C8B-B14F-4D97-AF65-F5344CB8AC3E}">
        <p14:creationId xmlns:p14="http://schemas.microsoft.com/office/powerpoint/2010/main" val="354179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lstStyle/>
          <a:p>
            <a:pPr algn="just"/>
            <a:r>
              <a:rPr lang="ja-JP" altLang="en-US" dirty="0"/>
              <a:t>学習者が教科書を読み進めるだけではなく，プログラミングに実際に触れることで，論理的思考を身に着けられる環境を作成したいと考えた．</a:t>
            </a:r>
            <a:endParaRPr lang="en-US" altLang="ja-JP" dirty="0"/>
          </a:p>
          <a:p>
            <a:pPr algn="just"/>
            <a:r>
              <a:rPr lang="ja-JP" altLang="en-US" dirty="0"/>
              <a:t>ブロックプログラミングを用いることで，学習の初期段階でプログラム言語の構文への理解が浅い状態でもコードの実行が可能である．</a:t>
            </a:r>
            <a:endParaRPr lang="en-US" altLang="ja-JP" dirty="0"/>
          </a:p>
          <a:p>
            <a:pPr algn="just"/>
            <a:r>
              <a:rPr lang="en-US" altLang="ja-JP" dirty="0" err="1"/>
              <a:t>Blockly</a:t>
            </a:r>
            <a:r>
              <a:rPr lang="ja-JP" altLang="en-US" dirty="0"/>
              <a:t>のコードジェネレート機能を用いることで，プログラムの構文への理解につながる．</a:t>
            </a:r>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5</a:t>
            </a:fld>
            <a:endParaRPr kumimoji="1" lang="ja-JP" altLang="en-US" sz="2400" dirty="0"/>
          </a:p>
        </p:txBody>
      </p:sp>
    </p:spTree>
    <p:extLst>
      <p:ext uri="{BB962C8B-B14F-4D97-AF65-F5344CB8AC3E}">
        <p14:creationId xmlns:p14="http://schemas.microsoft.com/office/powerpoint/2010/main" val="16321523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ja-JP" altLang="en-US" dirty="0"/>
              <a:t>プログラムを書く際に大事なことは、設計通りに動作するコードが完成することである。</a:t>
            </a:r>
          </a:p>
          <a:p>
            <a:r>
              <a:rPr lang="en-US" altLang="ja-JP" dirty="0" err="1"/>
              <a:t>Blockly</a:t>
            </a:r>
            <a:r>
              <a:rPr lang="ja-JP" altLang="en-US" dirty="0"/>
              <a:t>によるコード生成は、ブロックから、構文上正しいコードが確実に生成され、そのコードをそのまま実行することで、確実に動作するコードが生成できる。</a:t>
            </a:r>
          </a:p>
          <a:p>
            <a:r>
              <a:rPr lang="ja-JP" altLang="en-US" dirty="0"/>
              <a:t>しかし、ブロックをつけ間違えた場合などに、構文上ではエラーが発生しないが、設計通りに動作しない状態が予想される。</a:t>
            </a:r>
          </a:p>
          <a:p>
            <a:r>
              <a:rPr lang="ja-JP" altLang="en-US" dirty="0"/>
              <a:t>本研究では、プログラムが構文上正しいかどうか、そして設計と比べて正しいかどうかの</a:t>
            </a:r>
            <a:r>
              <a:rPr lang="en-US" altLang="ja-JP" dirty="0"/>
              <a:t>2</a:t>
            </a:r>
            <a:r>
              <a:rPr lang="ja-JP" altLang="en-US" dirty="0"/>
              <a:t>点を評価することで、プログラムへの理解が深められるようになるシステムを設計する。</a:t>
            </a:r>
          </a:p>
          <a:p>
            <a:pPr algn="just"/>
            <a:endParaRPr lang="en-US" altLang="ja-JP" dirty="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z="2400" smtClean="0"/>
              <a:t>6</a:t>
            </a:fld>
            <a:endParaRPr kumimoji="1" lang="ja-JP" altLang="en-US" sz="2400" dirty="0"/>
          </a:p>
        </p:txBody>
      </p:sp>
    </p:spTree>
    <p:extLst>
      <p:ext uri="{BB962C8B-B14F-4D97-AF65-F5344CB8AC3E}">
        <p14:creationId xmlns:p14="http://schemas.microsoft.com/office/powerpoint/2010/main" val="4275672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提案システム</a:t>
            </a:r>
            <a:endParaRPr kumimoji="1" lang="ja-JP" altLang="en-US" dirty="0"/>
          </a:p>
        </p:txBody>
      </p:sp>
      <p:sp>
        <p:nvSpPr>
          <p:cNvPr id="3" name="コンテンツ プレースホルダー 2"/>
          <p:cNvSpPr>
            <a:spLocks noGrp="1"/>
          </p:cNvSpPr>
          <p:nvPr>
            <p:ph idx="1"/>
          </p:nvPr>
        </p:nvSpPr>
        <p:spPr>
          <a:xfrm>
            <a:off x="628650" y="1825624"/>
            <a:ext cx="7886700" cy="4895851"/>
          </a:xfrm>
        </p:spPr>
        <p:txBody>
          <a:bodyPr>
            <a:noAutofit/>
          </a:bodyPr>
          <a:lstStyle/>
          <a:p>
            <a:r>
              <a:rPr lang="ja-JP" altLang="en-US" dirty="0" smtClean="0"/>
              <a:t>問題</a:t>
            </a:r>
            <a:r>
              <a:rPr lang="ja-JP" altLang="en-US" dirty="0"/>
              <a:t>に対して、以下のステップで学習を</a:t>
            </a:r>
            <a:r>
              <a:rPr lang="ja-JP" altLang="en-US" dirty="0" smtClean="0"/>
              <a:t>行う</a:t>
            </a:r>
            <a:endParaRPr lang="en-US" altLang="ja-JP" dirty="0" smtClean="0"/>
          </a:p>
          <a:p>
            <a:pPr marL="514350" indent="-514350">
              <a:buFont typeface="+mj-lt"/>
              <a:buAutoNum type="arabicPeriod"/>
            </a:pPr>
            <a:endParaRPr lang="en-US" altLang="ja-JP" dirty="0"/>
          </a:p>
          <a:p>
            <a:pPr marL="514350" indent="-514350">
              <a:buFont typeface="+mj-lt"/>
              <a:buAutoNum type="arabicPeriod"/>
            </a:pPr>
            <a:r>
              <a:rPr lang="ja-JP" altLang="en-US" dirty="0" smtClean="0"/>
              <a:t>ブロック</a:t>
            </a:r>
            <a:r>
              <a:rPr lang="ja-JP" altLang="en-US" dirty="0"/>
              <a:t>からコードに変換されることで、実際に自分のプログラムはどのように書くのか、構文に</a:t>
            </a:r>
            <a:r>
              <a:rPr lang="ja-JP" altLang="en-US" dirty="0" smtClean="0"/>
              <a:t>触れる</a:t>
            </a:r>
            <a:endParaRPr lang="en-US" altLang="ja-JP" dirty="0" smtClean="0"/>
          </a:p>
          <a:p>
            <a:pPr marL="514350" indent="-514350">
              <a:buFont typeface="+mj-lt"/>
              <a:buAutoNum type="arabicPeriod"/>
            </a:pPr>
            <a:r>
              <a:rPr lang="ja-JP" altLang="en-US" dirty="0"/>
              <a:t>問題文とブロックプログラミングから、プログラミングに触れる</a:t>
            </a:r>
          </a:p>
          <a:p>
            <a:pPr marL="514350" indent="-514350">
              <a:buFont typeface="+mj-lt"/>
              <a:buAutoNum type="arabicPeriod"/>
            </a:pPr>
            <a:r>
              <a:rPr lang="ja-JP" altLang="en-US" dirty="0"/>
              <a:t>プログラミング言語の穴埋め問題</a:t>
            </a:r>
          </a:p>
          <a:p>
            <a:pPr marL="514350" indent="-514350">
              <a:buFont typeface="+mj-lt"/>
              <a:buAutoNum type="arabicPeriod"/>
            </a:pPr>
            <a:endParaRPr lang="ja-JP" altLang="en-US" dirty="0"/>
          </a:p>
          <a:p>
            <a:endParaRPr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7</a:t>
            </a:fld>
            <a:endParaRPr kumimoji="1" lang="ja-JP" altLang="en-US"/>
          </a:p>
        </p:txBody>
      </p:sp>
    </p:spTree>
    <p:extLst>
      <p:ext uri="{BB962C8B-B14F-4D97-AF65-F5344CB8AC3E}">
        <p14:creationId xmlns:p14="http://schemas.microsoft.com/office/powerpoint/2010/main" val="7660890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ステップ１</a:t>
            </a:r>
            <a:endParaRPr kumimoji="1" lang="ja-JP" altLang="en-US" dirty="0"/>
          </a:p>
        </p:txBody>
      </p:sp>
      <p:sp>
        <p:nvSpPr>
          <p:cNvPr id="3" name="コンテンツ プレースホルダー 2"/>
          <p:cNvSpPr>
            <a:spLocks noGrp="1"/>
          </p:cNvSpPr>
          <p:nvPr>
            <p:ph idx="1"/>
          </p:nvPr>
        </p:nvSpPr>
        <p:spPr/>
        <p:txBody>
          <a:bodyPr/>
          <a:lstStyle/>
          <a:p>
            <a:r>
              <a:rPr lang="ja-JP" altLang="en-US" dirty="0"/>
              <a:t>問題の例題となるブロックを見て、どのようにブロックを組み合わせて作るのか学ぶ。</a:t>
            </a:r>
          </a:p>
          <a:p>
            <a:r>
              <a:rPr lang="ja-JP" altLang="en-US" dirty="0"/>
              <a:t>ブロックを動かしてみて、生成されるコードを見る。</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8</a:t>
            </a:fld>
            <a:endParaRPr kumimoji="1" lang="ja-JP" altLang="en-US"/>
          </a:p>
        </p:txBody>
      </p:sp>
    </p:spTree>
    <p:extLst>
      <p:ext uri="{BB962C8B-B14F-4D97-AF65-F5344CB8AC3E}">
        <p14:creationId xmlns:p14="http://schemas.microsoft.com/office/powerpoint/2010/main" val="1031450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ステップ２</a:t>
            </a:r>
            <a:endParaRPr kumimoji="1" lang="ja-JP" altLang="en-US" dirty="0"/>
          </a:p>
        </p:txBody>
      </p:sp>
      <p:sp>
        <p:nvSpPr>
          <p:cNvPr id="3" name="コンテンツ プレースホルダー 2"/>
          <p:cNvSpPr>
            <a:spLocks noGrp="1"/>
          </p:cNvSpPr>
          <p:nvPr>
            <p:ph idx="1"/>
          </p:nvPr>
        </p:nvSpPr>
        <p:spPr/>
        <p:txBody>
          <a:bodyPr/>
          <a:lstStyle/>
          <a:p>
            <a:r>
              <a:rPr lang="ja-JP" altLang="en-US" dirty="0"/>
              <a:t>問題の文章と、自身の操作したブロックから生成されるコードによって、プログラミングに慣れる</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9</a:t>
            </a:fld>
            <a:endParaRPr kumimoji="1" lang="ja-JP" altLang="en-US"/>
          </a:p>
        </p:txBody>
      </p:sp>
    </p:spTree>
    <p:extLst>
      <p:ext uri="{BB962C8B-B14F-4D97-AF65-F5344CB8AC3E}">
        <p14:creationId xmlns:p14="http://schemas.microsoft.com/office/powerpoint/2010/main" val="344195592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19188</TotalTime>
  <Words>2188</Words>
  <Application>Microsoft Office PowerPoint</Application>
  <PresentationFormat>画面に合わせる (4:3)</PresentationFormat>
  <Paragraphs>229</Paragraphs>
  <Slides>29</Slides>
  <Notes>6</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29</vt:i4>
      </vt:variant>
    </vt:vector>
  </HeadingPairs>
  <TitlesOfParts>
    <vt:vector size="36" baseType="lpstr">
      <vt:lpstr>游ゴシック</vt:lpstr>
      <vt:lpstr>游ゴシック Light</vt:lpstr>
      <vt:lpstr>Arial</vt:lpstr>
      <vt:lpstr>Calibri</vt:lpstr>
      <vt:lpstr>Calibri Light</vt:lpstr>
      <vt:lpstr>Wingdings</vt:lpstr>
      <vt:lpstr>Office テーマ</vt:lpstr>
      <vt:lpstr>ブロックプログラミングを用いた論理的思考と コーディングを身に着けるための学習環境</vt:lpstr>
      <vt:lpstr>ブロックプログラミングとは何か</vt:lpstr>
      <vt:lpstr>研究背景</vt:lpstr>
      <vt:lpstr>提案内容</vt:lpstr>
      <vt:lpstr>研究動機</vt:lpstr>
      <vt:lpstr>研究課題</vt:lpstr>
      <vt:lpstr>提案システム</vt:lpstr>
      <vt:lpstr>ステップ１</vt:lpstr>
      <vt:lpstr>ステップ２</vt:lpstr>
      <vt:lpstr>ステップ３</vt:lpstr>
      <vt:lpstr>Node.js</vt:lpstr>
      <vt:lpstr>Node.js npm</vt:lpstr>
      <vt:lpstr>Node.js express</vt:lpstr>
      <vt:lpstr>システム図</vt:lpstr>
      <vt:lpstr>Node_modules install</vt:lpstr>
      <vt:lpstr>Generator</vt:lpstr>
      <vt:lpstr>Lua</vt:lpstr>
      <vt:lpstr>Dart</vt:lpstr>
      <vt:lpstr>Generator</vt:lpstr>
      <vt:lpstr>Genearatorの実行テスト</vt:lpstr>
      <vt:lpstr>Genearatorの実行テスト</vt:lpstr>
      <vt:lpstr>selectboxの選択肢の生成</vt:lpstr>
      <vt:lpstr>プログラム群をいくつか作成</vt:lpstr>
      <vt:lpstr>UI</vt:lpstr>
      <vt:lpstr>タブについて</vt:lpstr>
      <vt:lpstr>タブについて</vt:lpstr>
      <vt:lpstr>変更後の画面</vt:lpstr>
      <vt:lpstr>コード実行について</vt:lpstr>
      <vt:lpstr>コード実行について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ブロックプログラミングを用いたプログラムの論理的思考・コーディングを身に着けるための研究</dc:title>
  <dc:creator>s1821121</dc:creator>
  <cp:lastModifiedBy>s1821121</cp:lastModifiedBy>
  <cp:revision>306</cp:revision>
  <dcterms:created xsi:type="dcterms:W3CDTF">2021-05-14T04:47:49Z</dcterms:created>
  <dcterms:modified xsi:type="dcterms:W3CDTF">2021-11-07T23:20:34Z</dcterms:modified>
</cp:coreProperties>
</file>