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3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09599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rmAutofit fontScale="90000"/>
          </a:bodyPr>
          <a:lstStyle/>
          <a:p>
            <a:r>
              <a:rPr lang="ja-JP" altLang="en-US" dirty="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a:t>
            </a:r>
            <a:r>
              <a:rPr lang="ja-JP" altLang="en-US" dirty="0"/>
              <a:t>：鷹野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2020</a:t>
            </a:r>
            <a:r>
              <a:rPr lang="ja-JP" altLang="en-US" dirty="0" smtClean="0"/>
              <a:t>年に小学校、以降１年毎に中学校、高等学校にてプログラミング教育の必修化が実施される</a:t>
            </a:r>
            <a:endParaRPr lang="en-US" altLang="ja-JP" dirty="0" smtClean="0"/>
          </a:p>
          <a:p>
            <a:endParaRPr lang="en-US" altLang="ja-JP" dirty="0" smtClean="0"/>
          </a:p>
          <a:p>
            <a:r>
              <a:rPr kumimoji="1" lang="ja-JP" altLang="en-US" dirty="0" smtClean="0"/>
              <a:t>プログラミング教育の必修化は、プログラマーを育てることが目的ではなく、</a:t>
            </a:r>
            <a:r>
              <a:rPr lang="ja-JP" altLang="en-US" dirty="0"/>
              <a:t>普遍的に求められる力としての</a:t>
            </a:r>
            <a:r>
              <a:rPr lang="ja-JP" altLang="en-US" dirty="0" smtClean="0"/>
              <a:t>「論理的</a:t>
            </a:r>
            <a:r>
              <a:rPr lang="ja-JP" altLang="en-US" dirty="0"/>
              <a:t>思考」などを育む</a:t>
            </a:r>
            <a:r>
              <a:rPr lang="ja-JP" altLang="en-US" dirty="0" smtClean="0"/>
              <a:t>ことであると文部科学省が発表している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en-US" altLang="ja-JP" b="1" dirty="0" smtClean="0">
                <a:latin typeface="+mn-ea"/>
              </a:rPr>
              <a:t>Java </a:t>
            </a:r>
            <a:r>
              <a:rPr lang="ja-JP" altLang="en-US" b="1" dirty="0">
                <a:latin typeface="+mn-ea"/>
              </a:rPr>
              <a:t>プログラミングの予約語学習のためのオンライン穴埋め問題機能の</a:t>
            </a:r>
            <a:r>
              <a:rPr lang="ja-JP" altLang="en-US" b="1" dirty="0" smtClean="0">
                <a:latin typeface="+mn-ea"/>
              </a:rPr>
              <a:t>実装</a:t>
            </a:r>
            <a:endParaRPr lang="en-US" altLang="ja-JP" b="1" dirty="0" smtClean="0">
              <a:latin typeface="+mn-ea"/>
            </a:endParaRPr>
          </a:p>
          <a:p>
            <a:pPr marL="0" indent="0">
              <a:buNone/>
            </a:pPr>
            <a:r>
              <a:rPr lang="ja-JP" altLang="en-US" b="1" dirty="0" smtClean="0">
                <a:latin typeface="+mn-ea"/>
              </a:rPr>
              <a:t>　伊</a:t>
            </a:r>
            <a:r>
              <a:rPr lang="ja-JP" altLang="en-US" b="1" dirty="0">
                <a:latin typeface="+mn-ea"/>
              </a:rPr>
              <a:t>永 </a:t>
            </a:r>
            <a:r>
              <a:rPr lang="ja-JP" altLang="en-US" b="1" dirty="0" smtClean="0">
                <a:latin typeface="+mn-ea"/>
              </a:rPr>
              <a:t>洋輔</a:t>
            </a:r>
            <a:r>
              <a:rPr lang="en-US" altLang="ja-JP" b="1" dirty="0" smtClean="0">
                <a:latin typeface="+mn-ea"/>
              </a:rPr>
              <a:t>,</a:t>
            </a:r>
            <a:r>
              <a:rPr lang="ja-JP" altLang="en-US" b="1" dirty="0">
                <a:latin typeface="+mn-ea"/>
              </a:rPr>
              <a:t>松島 </a:t>
            </a:r>
            <a:r>
              <a:rPr lang="ja-JP" altLang="en-US" b="1" dirty="0" smtClean="0">
                <a:latin typeface="+mn-ea"/>
              </a:rPr>
              <a:t>由紀子</a:t>
            </a:r>
            <a:r>
              <a:rPr lang="en-US" altLang="ja-JP" b="1" dirty="0" smtClean="0">
                <a:latin typeface="+mn-ea"/>
              </a:rPr>
              <a:t>,</a:t>
            </a:r>
            <a:r>
              <a:rPr lang="ja-JP" altLang="en-US" b="1" dirty="0">
                <a:latin typeface="+mn-ea"/>
              </a:rPr>
              <a:t>舩曵 </a:t>
            </a:r>
            <a:r>
              <a:rPr lang="ja-JP" altLang="en-US" b="1" dirty="0" smtClean="0">
                <a:latin typeface="+mn-ea"/>
              </a:rPr>
              <a:t>信生</a:t>
            </a:r>
            <a:r>
              <a:rPr lang="en-US" altLang="ja-JP" b="1" dirty="0" smtClean="0">
                <a:latin typeface="+mn-ea"/>
              </a:rPr>
              <a:t>,</a:t>
            </a:r>
            <a:r>
              <a:rPr lang="ja-JP" altLang="en-US" b="1" dirty="0">
                <a:latin typeface="+mn-ea"/>
              </a:rPr>
              <a:t>中西 </a:t>
            </a:r>
            <a:r>
              <a:rPr lang="ja-JP" altLang="en-US" b="1" dirty="0" smtClean="0">
                <a:latin typeface="+mn-ea"/>
              </a:rPr>
              <a:t>透</a:t>
            </a:r>
            <a:r>
              <a:rPr lang="en-US" altLang="ja-JP" b="1" dirty="0" smtClean="0">
                <a:latin typeface="+mn-ea"/>
              </a:rPr>
              <a:t>,</a:t>
            </a:r>
            <a:r>
              <a:rPr lang="ja-JP" altLang="en-US" b="1" dirty="0">
                <a:latin typeface="+mn-ea"/>
              </a:rPr>
              <a:t>天野 憲樹</a:t>
            </a:r>
            <a:endParaRPr lang="en-US" altLang="ja-JP" b="1" dirty="0" smtClean="0">
              <a:latin typeface="+mn-ea"/>
            </a:endParaRPr>
          </a:p>
          <a:p>
            <a:endParaRPr kumimoji="1" lang="en-US" altLang="ja-JP" b="1" dirty="0">
              <a:latin typeface="+mn-ea"/>
            </a:endParaRPr>
          </a:p>
          <a:p>
            <a:r>
              <a:rPr lang="en-US" altLang="ja-JP" dirty="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lang="en-US" altLang="ja-JP" dirty="0" smtClean="0">
              <a:latin typeface="+mn-ea"/>
            </a:endParaRPr>
          </a:p>
          <a:p>
            <a:pPr marL="0" indent="0">
              <a:buNone/>
            </a:pPr>
            <a:r>
              <a:rPr lang="ja-JP" altLang="en-US" b="1" dirty="0">
                <a:latin typeface="+mn-ea"/>
              </a:rPr>
              <a:t>　</a:t>
            </a:r>
            <a:r>
              <a:rPr lang="zh-TW" altLang="en-US" b="1" dirty="0">
                <a:latin typeface="ＭＳ Ｐゴシック" panose="020B0600070205080204" pitchFamily="50" charset="-128"/>
                <a:ea typeface="ＭＳ Ｐゴシック" panose="020B0600070205080204" pitchFamily="50" charset="-128"/>
              </a:rPr>
              <a:t>森 秀樹</a:t>
            </a:r>
            <a:r>
              <a:rPr lang="en-US" altLang="zh-TW" b="1" dirty="0">
                <a:latin typeface="ＭＳ Ｐゴシック" panose="020B0600070205080204" pitchFamily="50" charset="-128"/>
                <a:ea typeface="ＭＳ Ｐゴシック" panose="020B0600070205080204" pitchFamily="50" charset="-128"/>
              </a:rPr>
              <a:t>, </a:t>
            </a:r>
            <a:r>
              <a:rPr lang="zh-TW" altLang="en-US" b="1" dirty="0">
                <a:latin typeface="ＭＳ Ｐゴシック" panose="020B0600070205080204" pitchFamily="50" charset="-128"/>
                <a:ea typeface="ＭＳ Ｐゴシック" panose="020B0600070205080204" pitchFamily="50" charset="-128"/>
              </a:rPr>
              <a:t>杉澤 学</a:t>
            </a:r>
            <a:r>
              <a:rPr lang="en-US" altLang="zh-TW" b="1" dirty="0">
                <a:latin typeface="ＭＳ Ｐゴシック" panose="020B0600070205080204" pitchFamily="50" charset="-128"/>
                <a:ea typeface="ＭＳ Ｐゴシック" panose="020B0600070205080204" pitchFamily="50" charset="-128"/>
              </a:rPr>
              <a:t>, </a:t>
            </a:r>
            <a:r>
              <a:rPr lang="zh-TW" altLang="en-US" b="1" dirty="0">
                <a:latin typeface="ＭＳ Ｐゴシック" panose="020B0600070205080204" pitchFamily="50" charset="-128"/>
                <a:ea typeface="ＭＳ Ｐゴシック" panose="020B0600070205080204" pitchFamily="50" charset="-128"/>
              </a:rPr>
              <a:t>張 海</a:t>
            </a:r>
            <a:r>
              <a:rPr lang="en-US" altLang="zh-TW" b="1" dirty="0">
                <a:latin typeface="ＭＳ Ｐゴシック" panose="020B0600070205080204" pitchFamily="50" charset="-128"/>
                <a:ea typeface="ＭＳ Ｐゴシック" panose="020B0600070205080204" pitchFamily="50" charset="-128"/>
              </a:rPr>
              <a:t>, </a:t>
            </a:r>
            <a:r>
              <a:rPr lang="zh-TW" altLang="en-US" b="1" dirty="0">
                <a:latin typeface="ＭＳ Ｐゴシック" panose="020B0600070205080204" pitchFamily="50" charset="-128"/>
                <a:ea typeface="ＭＳ Ｐゴシック" panose="020B0600070205080204" pitchFamily="50" charset="-128"/>
              </a:rPr>
              <a:t>前迫 孝憲</a:t>
            </a:r>
            <a:endParaRPr lang="en-US" altLang="ja-JP" b="1" dirty="0">
              <a:latin typeface="ＭＳ Ｐゴシック" panose="020B0600070205080204" pitchFamily="50" charset="-128"/>
              <a:ea typeface="ＭＳ Ｐゴシック" panose="020B0600070205080204"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kumimoji="1" lang="ja-JP" altLang="en-US" dirty="0" smtClean="0"/>
              <a:t>ブロックプログラミングから論理的思考を身に着けるプロセスが実現できていない</a:t>
            </a:r>
            <a:endParaRPr kumimoji="1" lang="en-US" altLang="ja-JP" dirty="0" smtClean="0"/>
          </a:p>
          <a:p>
            <a:pPr marL="0" indent="0">
              <a:buNone/>
            </a:pPr>
            <a:r>
              <a:rPr lang="ja-JP" altLang="en-US" dirty="0"/>
              <a:t>　</a:t>
            </a:r>
            <a:r>
              <a:rPr lang="ja-JP" altLang="en-US" dirty="0" smtClean="0"/>
              <a:t>→ただ問題文からブロックを組み合わせるだけでは論理的思考を身に着けるのは難しい</a:t>
            </a:r>
            <a:endParaRPr lang="en-US" altLang="ja-JP" dirty="0" smtClean="0"/>
          </a:p>
          <a:p>
            <a:pPr marL="0" indent="0">
              <a:buNone/>
            </a:pPr>
            <a:endParaRPr kumimoji="1" lang="en-US" altLang="ja-JP" dirty="0"/>
          </a:p>
          <a:p>
            <a:r>
              <a:rPr lang="ja-JP" altLang="en-US" dirty="0" smtClean="0"/>
              <a:t>問題の穴埋め方式を採択する予定だが、ユーザのレベルに合わせる機能が実現されていない</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en-US" altLang="ja-JP" dirty="0" smtClean="0"/>
              <a:t>2020</a:t>
            </a:r>
            <a:r>
              <a:rPr lang="ja-JP" altLang="en-US" dirty="0"/>
              <a:t>年以降段階的に必修化となっていくプログラミング教育について、小学生から高校生までが勉強するために、教科書を読み進めるだけでは難しい場合が考えられる。そのような学習者が実際にプログラミングに触れてみることで、論理的思考を身に着けられる環境を作成</a:t>
            </a:r>
            <a:r>
              <a:rPr lang="ja-JP" altLang="en-US" dirty="0" smtClean="0"/>
              <a:t>する</a:t>
            </a:r>
            <a:endParaRPr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本研究の目的は、学生向けに論理的思考を身に着けるための学習支援として、ブロックプログラミングを利用し、プログラムの動きについて、理解を深めることを目的とする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コードジェネレート機能</a:t>
            </a:r>
            <a:r>
              <a:rPr lang="ja-JP" altLang="en-US" dirty="0" smtClean="0"/>
              <a:t>を利用したプログラミング機能への理解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本研究では、ブロック型のプログラミング環境である</a:t>
            </a:r>
            <a:r>
              <a:rPr lang="ja-JP" altLang="en-US" dirty="0" smtClean="0"/>
              <a:t>「</a:t>
            </a:r>
            <a:r>
              <a:rPr lang="en-US" altLang="ja-JP" dirty="0" err="1" smtClean="0"/>
              <a:t>Blockly</a:t>
            </a:r>
            <a:r>
              <a:rPr lang="ja-JP" altLang="en-US" dirty="0" smtClean="0"/>
              <a:t>」を利用する</a:t>
            </a:r>
            <a:endParaRPr lang="en-US" altLang="ja-JP" dirty="0" smtClean="0"/>
          </a:p>
          <a:p>
            <a:r>
              <a:rPr kumimoji="1" lang="ja-JP" altLang="en-US" dirty="0" smtClean="0"/>
              <a:t>「</a:t>
            </a:r>
            <a:r>
              <a:rPr kumimoji="1" lang="en-US" altLang="ja-JP" dirty="0" err="1" smtClean="0"/>
              <a:t>Blockly</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機能があり、その機能を用いることで、学習者はテキストでのプログラムにも触れることができる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422466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lstStyle/>
          <a:p>
            <a:r>
              <a:rPr lang="ja-JP" altLang="en-US" dirty="0"/>
              <a:t>視覚</a:t>
            </a:r>
            <a:r>
              <a:rPr lang="ja-JP" altLang="en-US" dirty="0" smtClean="0"/>
              <a:t>的</a:t>
            </a:r>
            <a:r>
              <a:rPr lang="ja-JP" altLang="en-US" dirty="0"/>
              <a:t>に理解のしやすいブロックプログラミングにより、プログラミングの論理的思考を身に着けられるシステムを提案する</a:t>
            </a:r>
            <a:endParaRPr lang="en-US" altLang="ja-JP" dirty="0"/>
          </a:p>
          <a:p>
            <a:r>
              <a:rPr lang="ja-JP" altLang="en-US" dirty="0"/>
              <a:t>ブロックプログラミングからブロックリーによるコードへの変換を利用し、プログラミング言語への理解を深められるシステムを提案</a:t>
            </a:r>
            <a:endParaRPr lang="en-US" altLang="ja-JP" dirty="0"/>
          </a:p>
          <a:p>
            <a:r>
              <a:rPr lang="ja-JP" altLang="en-US" dirty="0"/>
              <a:t>穴埋め問題などを利用し、よりプログラミングにユーザが慣れていける環境を提案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Tree>
    <p:extLst>
      <p:ext uri="{BB962C8B-B14F-4D97-AF65-F5344CB8AC3E}">
        <p14:creationId xmlns:p14="http://schemas.microsoft.com/office/powerpoint/2010/main" val="172466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p:txBody>
          <a:bodyPr/>
          <a:lstStyle/>
          <a:p>
            <a:r>
              <a:rPr lang="ja-JP" altLang="en-US" dirty="0" smtClean="0"/>
              <a:t>問題を作成するアルゴリズムを生成する</a:t>
            </a:r>
            <a:endParaRPr lang="en-US" altLang="ja-JP" dirty="0" smtClean="0"/>
          </a:p>
          <a:p>
            <a:endParaRPr lang="en-US" altLang="ja-JP" dirty="0"/>
          </a:p>
          <a:p>
            <a:r>
              <a:rPr kumimoji="1" lang="ja-JP" altLang="en-US" dirty="0" smtClean="0"/>
              <a:t>論理的思考を身に着けるための問題を解くためのプロセスについて、小学生でもわかりやすい範囲でのフローチャートの表示など作成予定</a:t>
            </a:r>
            <a:endParaRPr lang="en-US" altLang="ja-JP" dirty="0"/>
          </a:p>
          <a:p>
            <a:r>
              <a:rPr lang="ja-JP" altLang="en-US" dirty="0"/>
              <a:t>ブロックプログラミングの第一歩が踏み出せるようなチュートリアルのような</a:t>
            </a:r>
            <a:r>
              <a:rPr lang="ja-JP" altLang="en-US" dirty="0" smtClean="0"/>
              <a:t>もの作成予定</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519</Words>
  <Application>Microsoft Office PowerPoint</Application>
  <PresentationFormat>画面に合わせる (4:3)</PresentationFormat>
  <Paragraphs>48</Paragraphs>
  <Slides>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ブロックプログラミングを用いたプログラムの論理的思考・コーディングを身に着けるための研究</vt:lpstr>
      <vt:lpstr>研究背景</vt:lpstr>
      <vt:lpstr>関連研究</vt:lpstr>
      <vt:lpstr>研究課題</vt:lpstr>
      <vt:lpstr>研究動機</vt:lpstr>
      <vt:lpstr>研究目的</vt:lpstr>
      <vt:lpstr>コードジェネレート機能を利用したプログラミング機能への理解</vt:lpstr>
      <vt:lpstr>提案方式</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23</cp:revision>
  <dcterms:created xsi:type="dcterms:W3CDTF">2018-06-14T09:18:55Z</dcterms:created>
  <dcterms:modified xsi:type="dcterms:W3CDTF">2021-07-16T03:37:38Z</dcterms:modified>
</cp:coreProperties>
</file>