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7" r:id="rId2"/>
    <p:sldId id="260" r:id="rId3"/>
    <p:sldId id="258" r:id="rId4"/>
    <p:sldId id="259" r:id="rId5"/>
    <p:sldId id="262" r:id="rId6"/>
    <p:sldId id="261" r:id="rId7"/>
    <p:sldId id="266" r:id="rId8"/>
    <p:sldId id="264" r:id="rId9"/>
    <p:sldId id="256"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337" autoAdjust="0"/>
  </p:normalViewPr>
  <p:slideViewPr>
    <p:cSldViewPr snapToGrid="0">
      <p:cViewPr varScale="1">
        <p:scale>
          <a:sx n="75" d="100"/>
          <a:sy n="75" d="100"/>
        </p:scale>
        <p:origin x="1016" y="36"/>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2021/7/27</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8254"/>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3743141"/>
            <a:ext cx="7886700" cy="2613210"/>
          </a:xfrm>
        </p:spPr>
        <p:txBody>
          <a:bodyPr>
            <a:normAutofit/>
          </a:bodyPr>
          <a:lstStyle/>
          <a:p>
            <a:pPr algn="just"/>
            <a:r>
              <a:rPr lang="en-US" altLang="ja-JP" dirty="0" smtClean="0"/>
              <a:t>2020</a:t>
            </a:r>
            <a:r>
              <a:rPr lang="ja-JP" altLang="en-US" dirty="0" smtClean="0"/>
              <a:t>年以降小学校，中学校</a:t>
            </a:r>
            <a:r>
              <a:rPr lang="ja-JP" altLang="en-US" dirty="0"/>
              <a:t>，</a:t>
            </a:r>
            <a:r>
              <a:rPr lang="ja-JP" altLang="en-US" dirty="0" smtClean="0"/>
              <a:t>高等学校</a:t>
            </a:r>
            <a:r>
              <a:rPr lang="ja-JP" altLang="en-US" dirty="0" smtClean="0"/>
              <a:t>にてプログラミング教育の</a:t>
            </a:r>
            <a:r>
              <a:rPr lang="ja-JP" altLang="en-US" dirty="0" smtClean="0"/>
              <a:t>必修が全面実施</a:t>
            </a:r>
            <a:r>
              <a:rPr lang="ja-JP" altLang="en-US" dirty="0"/>
              <a:t>される</a:t>
            </a:r>
            <a:r>
              <a:rPr lang="ja-JP" altLang="en-US" dirty="0" smtClean="0"/>
              <a:t>．</a:t>
            </a:r>
            <a:endParaRPr lang="en-US" altLang="ja-JP" dirty="0" smtClean="0"/>
          </a:p>
          <a:p>
            <a:pPr algn="just"/>
            <a:r>
              <a:rPr lang="ja-JP" altLang="en-US" dirty="0" smtClean="0"/>
              <a:t>文部科学省の発表によると，</a:t>
            </a:r>
            <a:r>
              <a:rPr kumimoji="1" lang="ja-JP" altLang="en-US" dirty="0" smtClean="0"/>
              <a:t>プログラミング教育を必修とする目的は</a:t>
            </a:r>
            <a:r>
              <a:rPr lang="ja-JP" altLang="en-US" dirty="0" smtClean="0"/>
              <a:t>，</a:t>
            </a:r>
            <a:r>
              <a:rPr lang="ja-JP" altLang="en-US" dirty="0" smtClean="0"/>
              <a:t>現代社会で普遍的</a:t>
            </a:r>
            <a:r>
              <a:rPr lang="ja-JP" altLang="en-US" dirty="0"/>
              <a:t>に求められる力として</a:t>
            </a:r>
            <a:r>
              <a:rPr lang="ja-JP" altLang="en-US" dirty="0" smtClean="0"/>
              <a:t>の論理的思考など</a:t>
            </a:r>
            <a:r>
              <a:rPr lang="ja-JP" altLang="en-US" dirty="0"/>
              <a:t>を育む</a:t>
            </a:r>
            <a:r>
              <a:rPr lang="ja-JP" altLang="en-US" dirty="0" smtClean="0"/>
              <a:t>ことで</a:t>
            </a:r>
            <a:r>
              <a:rPr lang="ja-JP" altLang="en-US" dirty="0" smtClean="0"/>
              <a:t>ある．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5" name="正方形/長方形 4"/>
          <p:cNvSpPr/>
          <p:nvPr/>
        </p:nvSpPr>
        <p:spPr>
          <a:xfrm>
            <a:off x="0" y="0"/>
            <a:ext cx="9144000" cy="17846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
            </a:r>
            <a:br>
              <a:rPr lang="ja-JP" altLang="en-US" dirty="0"/>
            </a:br>
            <a:r>
              <a:rPr lang="ja-JP" altLang="en-US" sz="3200" dirty="0" smtClean="0"/>
              <a:t>ブロックプログラミング</a:t>
            </a:r>
            <a:r>
              <a:rPr lang="ja-JP" altLang="en-US" sz="3200" dirty="0"/>
              <a:t>を用いた論理的思考</a:t>
            </a:r>
            <a:r>
              <a:rPr lang="ja-JP" altLang="en-US" sz="3200" dirty="0" smtClean="0"/>
              <a:t>と</a:t>
            </a:r>
            <a:endParaRPr lang="en-US" altLang="ja-JP" sz="3200" dirty="0" smtClean="0"/>
          </a:p>
          <a:p>
            <a:pPr algn="ctr"/>
            <a:r>
              <a:rPr lang="ja-JP" altLang="en-US" sz="3200" dirty="0" smtClean="0"/>
              <a:t>コーディング</a:t>
            </a:r>
            <a:r>
              <a:rPr lang="ja-JP" altLang="en-US" sz="3200" dirty="0"/>
              <a:t>を身に着けるための</a:t>
            </a:r>
            <a:r>
              <a:rPr lang="ja-JP" altLang="en-US" sz="3200" dirty="0" smtClean="0"/>
              <a:t>研究</a:t>
            </a:r>
            <a:r>
              <a:rPr lang="ja-JP" altLang="en-US" sz="3200" dirty="0"/>
              <a:t/>
            </a:r>
            <a:br>
              <a:rPr lang="ja-JP" altLang="en-US" sz="3200" dirty="0"/>
            </a:br>
            <a:r>
              <a:rPr lang="en-US" altLang="ja-JP" dirty="0" smtClean="0"/>
              <a:t>1821121 </a:t>
            </a:r>
            <a:r>
              <a:rPr lang="ja-JP" altLang="en-US" dirty="0" smtClean="0"/>
              <a:t>島岡慎也　指導</a:t>
            </a:r>
            <a:r>
              <a:rPr lang="ja-JP" altLang="en-US" dirty="0"/>
              <a:t>教員：鷹野 孝典 教授</a:t>
            </a:r>
            <a:endParaRPr lang="ja-JP" altLang="en-US" dirty="0"/>
          </a:p>
        </p:txBody>
      </p:sp>
      <p:sp>
        <p:nvSpPr>
          <p:cNvPr id="6" name="テキスト ボックス 5"/>
          <p:cNvSpPr txBox="1"/>
          <p:nvPr/>
        </p:nvSpPr>
        <p:spPr>
          <a:xfrm>
            <a:off x="6063449" y="1963926"/>
            <a:ext cx="2996333" cy="369332"/>
          </a:xfrm>
          <a:prstGeom prst="rect">
            <a:avLst/>
          </a:prstGeom>
          <a:noFill/>
        </p:spPr>
        <p:txBody>
          <a:bodyPr wrap="none" rtlCol="0">
            <a:spAutoFit/>
          </a:bodyPr>
          <a:lstStyle/>
          <a:p>
            <a:r>
              <a:rPr kumimoji="1" lang="ja-JP" altLang="en-US" dirty="0" smtClean="0"/>
              <a:t>情報工学科 中間発表 ２０２１</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pPr algn="just"/>
            <a:r>
              <a:rPr lang="ja-JP" altLang="en-US" sz="2600" dirty="0" smtClean="0"/>
              <a:t>学習者が</a:t>
            </a:r>
            <a:r>
              <a:rPr lang="en-US" altLang="ja-JP" sz="2600" dirty="0" smtClean="0"/>
              <a:t>WEB</a:t>
            </a:r>
            <a:r>
              <a:rPr lang="ja-JP" altLang="en-US" sz="2600" dirty="0" smtClean="0"/>
              <a:t>ブラウザ上で作業を完結</a:t>
            </a:r>
            <a:r>
              <a:rPr lang="ja-JP" altLang="en-US" sz="2600" dirty="0" smtClean="0"/>
              <a:t>できる．</a:t>
            </a:r>
            <a:endParaRPr lang="en-US" altLang="ja-JP" sz="2600" dirty="0" smtClean="0"/>
          </a:p>
          <a:p>
            <a:pPr algn="just"/>
            <a:r>
              <a:rPr lang="ja-JP" altLang="en-US" sz="2600" dirty="0" smtClean="0"/>
              <a:t>問題</a:t>
            </a:r>
            <a:r>
              <a:rPr lang="ja-JP" altLang="en-US" sz="2600" dirty="0" smtClean="0"/>
              <a:t>文やヒントなどを充実</a:t>
            </a:r>
            <a:r>
              <a:rPr lang="ja-JP" altLang="en-US" sz="2600" dirty="0" smtClean="0"/>
              <a:t>させて，学習者の効率的な論理的</a:t>
            </a:r>
            <a:r>
              <a:rPr lang="ja-JP" altLang="en-US" sz="2600" dirty="0" smtClean="0"/>
              <a:t>思考を</a:t>
            </a:r>
            <a:r>
              <a:rPr lang="ja-JP" altLang="en-US" sz="2600" dirty="0" smtClean="0"/>
              <a:t>養う．</a:t>
            </a:r>
            <a:endParaRPr lang="en-US" altLang="ja-JP" sz="2600" dirty="0" smtClean="0"/>
          </a:p>
          <a:p>
            <a:pPr algn="just"/>
            <a:r>
              <a:rPr lang="ja-JP" altLang="en-US" sz="2600" dirty="0"/>
              <a:t>プログラムの構文を覚えるために，穴埋め問題などを利用</a:t>
            </a:r>
            <a:r>
              <a:rPr lang="ja-JP" altLang="en-US" sz="2600" dirty="0" smtClean="0"/>
              <a:t>し，より</a:t>
            </a:r>
            <a:r>
              <a:rPr lang="ja-JP" altLang="en-US" sz="2600" dirty="0"/>
              <a:t>プログラミングにユーザが慣れていける環境を</a:t>
            </a:r>
            <a:r>
              <a:rPr lang="ja-JP" altLang="en-US" sz="2600" dirty="0" smtClean="0"/>
              <a:t>提案．</a:t>
            </a:r>
            <a:endParaRPr lang="en-US" altLang="ja-JP" sz="2600" dirty="0"/>
          </a:p>
          <a:p>
            <a:pPr algn="just"/>
            <a:r>
              <a:rPr lang="en-US" altLang="ja-JP" sz="2600" dirty="0" err="1" smtClean="0"/>
              <a:t>Blockly</a:t>
            </a:r>
            <a:r>
              <a:rPr lang="ja-JP" altLang="en-US" sz="2600" dirty="0" smtClean="0"/>
              <a:t>によるコードジェネレート機能を利用</a:t>
            </a:r>
            <a:r>
              <a:rPr lang="ja-JP" altLang="en-US" sz="2600" dirty="0" smtClean="0"/>
              <a:t>し，プログラミング</a:t>
            </a:r>
            <a:r>
              <a:rPr lang="ja-JP" altLang="en-US" sz="2600" dirty="0" smtClean="0"/>
              <a:t>言語の</a:t>
            </a:r>
            <a:r>
              <a:rPr lang="ja-JP" altLang="en-US" sz="2600" dirty="0" smtClean="0"/>
              <a:t>構文への</a:t>
            </a:r>
            <a:r>
              <a:rPr lang="ja-JP" altLang="en-US" sz="2600" dirty="0" smtClean="0"/>
              <a:t>理解を深められるシステムを</a:t>
            </a:r>
            <a:r>
              <a:rPr lang="ja-JP" altLang="en-US" sz="2600" dirty="0" smtClean="0"/>
              <a:t>提案．</a:t>
            </a:r>
            <a:endParaRPr lang="en-US" altLang="ja-JP" sz="2600" dirty="0"/>
          </a:p>
          <a:p>
            <a:pPr algn="just"/>
            <a:endParaRPr kumimoji="1" lang="ja-JP" altLang="en-US"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10</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825625"/>
            <a:ext cx="7886700" cy="3583137"/>
          </a:xfrm>
        </p:spPr>
        <p:txBody>
          <a:bodyPr>
            <a:normAutofit/>
          </a:bodyPr>
          <a:lstStyle/>
          <a:p>
            <a:pPr algn="just"/>
            <a:r>
              <a:rPr lang="ja-JP" altLang="en-US" dirty="0" smtClean="0"/>
              <a:t>学習者が教科書</a:t>
            </a:r>
            <a:r>
              <a:rPr lang="ja-JP" altLang="en-US" dirty="0"/>
              <a:t>を読み進めるだけ</a:t>
            </a:r>
            <a:r>
              <a:rPr lang="ja-JP" altLang="en-US" dirty="0" smtClean="0"/>
              <a:t>ではなく，</a:t>
            </a:r>
            <a:r>
              <a:rPr lang="ja-JP" altLang="en-US" dirty="0" smtClean="0"/>
              <a:t>プログラミングに実際に触れる</a:t>
            </a:r>
            <a:r>
              <a:rPr lang="ja-JP" altLang="en-US" dirty="0"/>
              <a:t>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pPr algn="just"/>
            <a:r>
              <a:rPr lang="ja-JP" altLang="en-US" dirty="0" smtClean="0"/>
              <a:t>ブロックプログラミングを利用することにより，学習</a:t>
            </a:r>
            <a:r>
              <a:rPr lang="ja-JP" altLang="en-US" dirty="0" smtClean="0"/>
              <a:t>の初期</a:t>
            </a:r>
            <a:r>
              <a:rPr lang="ja-JP" altLang="en-US" dirty="0" smtClean="0"/>
              <a:t>段階で</a:t>
            </a:r>
            <a:r>
              <a:rPr lang="ja-JP" altLang="en-US" dirty="0" smtClean="0"/>
              <a:t>プログラム言語の構文</a:t>
            </a:r>
            <a:r>
              <a:rPr lang="ja-JP" altLang="en-US" dirty="0"/>
              <a:t>への</a:t>
            </a:r>
            <a:r>
              <a:rPr lang="ja-JP" altLang="en-US" dirty="0" smtClean="0"/>
              <a:t>理解が浅い状態でもコードを実行</a:t>
            </a:r>
            <a:r>
              <a:rPr lang="ja-JP" altLang="en-US" dirty="0" smtClean="0"/>
              <a:t>することができる</a:t>
            </a:r>
            <a:r>
              <a:rPr lang="ja-JP" altLang="en-US" dirty="0" smtClean="0"/>
              <a:t>．</a:t>
            </a:r>
            <a:endParaRPr lang="en-US" altLang="ja-JP" dirty="0" smtClean="0"/>
          </a:p>
          <a:p>
            <a:pPr algn="just"/>
            <a:r>
              <a:rPr lang="en-US" altLang="ja-JP" dirty="0" err="1" smtClean="0"/>
              <a:t>Blockly</a:t>
            </a:r>
            <a:r>
              <a:rPr lang="ja-JP" altLang="en-US" dirty="0" smtClean="0"/>
              <a:t>の</a:t>
            </a:r>
            <a:r>
              <a:rPr lang="ja-JP" altLang="en-US" dirty="0"/>
              <a:t>コードジェネレート機能を</a:t>
            </a:r>
            <a:r>
              <a:rPr lang="ja-JP" altLang="en-US" dirty="0" smtClean="0"/>
              <a:t>用いることで，</a:t>
            </a:r>
            <a:r>
              <a:rPr lang="ja-JP" altLang="en-US" dirty="0"/>
              <a:t>プログラム</a:t>
            </a:r>
            <a:r>
              <a:rPr lang="ja-JP" altLang="en-US" dirty="0" smtClean="0"/>
              <a:t>の構文への理解につながる．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algn="just"/>
            <a:r>
              <a:rPr lang="ja-JP" altLang="en-US" dirty="0"/>
              <a:t>論理的</a:t>
            </a:r>
            <a:r>
              <a:rPr lang="ja-JP" altLang="en-US" dirty="0" smtClean="0"/>
              <a:t>思考に関連</a:t>
            </a:r>
            <a:endParaRPr lang="en-US" altLang="ja-JP" dirty="0" smtClean="0"/>
          </a:p>
          <a:p>
            <a:pPr lvl="1" algn="just"/>
            <a:r>
              <a:rPr lang="en-US" altLang="ja-JP" dirty="0" smtClean="0"/>
              <a:t>[</a:t>
            </a:r>
            <a:r>
              <a:rPr lang="ja-JP" altLang="en-US" dirty="0"/>
              <a:t>溝上</a:t>
            </a:r>
            <a:r>
              <a:rPr lang="en-US" altLang="ja-JP" dirty="0" smtClean="0"/>
              <a:t>2021</a:t>
            </a:r>
            <a:r>
              <a:rPr lang="en-US" altLang="ja-JP" dirty="0" smtClean="0"/>
              <a:t>]</a:t>
            </a:r>
            <a:r>
              <a:rPr lang="ja-JP" altLang="en-US" dirty="0" smtClean="0"/>
              <a:t>溝上 大樹</a:t>
            </a:r>
            <a:r>
              <a:rPr lang="ja-JP" altLang="en-US" dirty="0" smtClean="0"/>
              <a:t>「論理的</a:t>
            </a:r>
            <a:r>
              <a:rPr lang="ja-JP" altLang="en-US" dirty="0"/>
              <a:t>思考力を育成する国語科授業の</a:t>
            </a:r>
            <a:r>
              <a:rPr lang="ja-JP" altLang="en-US" dirty="0" smtClean="0"/>
              <a:t>検証」</a:t>
            </a:r>
            <a:endParaRPr lang="en-US" altLang="ja-JP" dirty="0" smtClean="0">
              <a:latin typeface="+mn-ea"/>
            </a:endParaRPr>
          </a:p>
          <a:p>
            <a:pPr lvl="1" algn="just"/>
            <a:r>
              <a:rPr lang="en-US" altLang="ja-JP" dirty="0" smtClean="0">
                <a:latin typeface="+mn-ea"/>
              </a:rPr>
              <a:t>[</a:t>
            </a:r>
            <a:r>
              <a:rPr lang="ja-JP" altLang="en-US" dirty="0">
                <a:latin typeface="+mn-ea"/>
              </a:rPr>
              <a:t>道田</a:t>
            </a:r>
            <a:r>
              <a:rPr lang="en-US" altLang="ja-JP" dirty="0" smtClean="0">
                <a:latin typeface="+mn-ea"/>
              </a:rPr>
              <a:t>2003</a:t>
            </a:r>
            <a:r>
              <a:rPr lang="en-US" altLang="ja-JP" dirty="0" smtClean="0">
                <a:latin typeface="+mn-ea"/>
              </a:rPr>
              <a:t>]</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lgn="just"/>
            <a:endParaRPr lang="en-US" altLang="ja-JP" dirty="0" smtClean="0">
              <a:latin typeface="+mn-ea"/>
            </a:endParaRPr>
          </a:p>
          <a:p>
            <a:pPr algn="just"/>
            <a:r>
              <a:rPr lang="ja-JP" altLang="en-US" dirty="0" smtClean="0">
                <a:latin typeface="+mn-ea"/>
              </a:rPr>
              <a:t>　プログラミング教育に関連</a:t>
            </a:r>
            <a:endParaRPr lang="en-US" altLang="ja-JP" dirty="0" smtClean="0">
              <a:latin typeface="+mn-ea"/>
            </a:endParaRPr>
          </a:p>
          <a:p>
            <a:pPr lvl="1" algn="just"/>
            <a:r>
              <a:rPr lang="en-US" altLang="ja-JP" dirty="0" smtClean="0">
                <a:latin typeface="+mn-ea"/>
              </a:rPr>
              <a:t>[</a:t>
            </a:r>
            <a:r>
              <a:rPr lang="ja-JP" altLang="en-US" dirty="0">
                <a:latin typeface="+mn-ea"/>
              </a:rPr>
              <a:t>伊永</a:t>
            </a:r>
            <a:r>
              <a:rPr lang="en-US" altLang="ja-JP" dirty="0" smtClean="0">
                <a:latin typeface="+mn-ea"/>
              </a:rPr>
              <a:t>2011</a:t>
            </a:r>
            <a:r>
              <a:rPr lang="en-US" altLang="ja-JP" dirty="0" smtClean="0">
                <a:latin typeface="+mn-ea"/>
              </a:rPr>
              <a:t>]</a:t>
            </a:r>
            <a:r>
              <a:rPr lang="ja-JP" altLang="en-US" dirty="0">
                <a:latin typeface="+mn-ea"/>
              </a:rPr>
              <a:t>伊永 </a:t>
            </a:r>
            <a:r>
              <a:rPr lang="ja-JP" altLang="en-US" dirty="0" smtClean="0">
                <a:latin typeface="+mn-ea"/>
              </a:rPr>
              <a:t>洋輔「</a:t>
            </a:r>
            <a:r>
              <a:rPr lang="en-US" altLang="ja-JP" dirty="0" smtClean="0">
                <a:latin typeface="+mn-ea"/>
              </a:rPr>
              <a:t>Java</a:t>
            </a:r>
            <a:r>
              <a:rPr lang="ja-JP" altLang="en-US" dirty="0" smtClean="0">
                <a:latin typeface="+mn-ea"/>
              </a:rPr>
              <a:t>プログラミング</a:t>
            </a:r>
            <a:r>
              <a:rPr lang="ja-JP" altLang="en-US" dirty="0">
                <a:latin typeface="+mn-ea"/>
              </a:rPr>
              <a:t>の予約語学習のためのオンライン穴埋め問題機能の</a:t>
            </a:r>
            <a:r>
              <a:rPr lang="ja-JP" altLang="en-US" dirty="0" smtClean="0">
                <a:latin typeface="+mn-ea"/>
              </a:rPr>
              <a:t>実装」</a:t>
            </a:r>
            <a:endParaRPr kumimoji="1" lang="en-US" altLang="ja-JP" dirty="0">
              <a:latin typeface="+mn-ea"/>
            </a:endParaRPr>
          </a:p>
          <a:p>
            <a:pPr lvl="1" algn="just"/>
            <a:r>
              <a:rPr lang="en-US" altLang="ja-JP" dirty="0" smtClean="0">
                <a:latin typeface="+mn-ea"/>
              </a:rPr>
              <a:t>[</a:t>
            </a:r>
            <a:r>
              <a:rPr lang="zh-TW" altLang="en-US" dirty="0">
                <a:latin typeface="ＭＳ Ｐゴシック" panose="020B0600070205080204" pitchFamily="50" charset="-128"/>
                <a:ea typeface="ＭＳ Ｐゴシック" panose="020B0600070205080204" pitchFamily="50" charset="-128"/>
              </a:rPr>
              <a:t>森</a:t>
            </a:r>
            <a:r>
              <a:rPr lang="en-US" altLang="ja-JP" dirty="0" smtClean="0">
                <a:latin typeface="+mn-ea"/>
              </a:rPr>
              <a:t>2011</a:t>
            </a:r>
            <a:r>
              <a:rPr lang="en-US" altLang="ja-JP" dirty="0" smtClean="0">
                <a:latin typeface="+mn-ea"/>
              </a:rPr>
              <a:t>]</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a:t>
            </a:r>
            <a:r>
              <a:rPr lang="ja-JP" altLang="en-US" dirty="0" smtClean="0">
                <a:latin typeface="+mn-ea"/>
              </a:rPr>
              <a:t>プログラミング</a:t>
            </a:r>
            <a:r>
              <a:rPr lang="ja-JP" altLang="en-US" dirty="0" smtClean="0">
                <a:latin typeface="+mn-ea"/>
              </a:rPr>
              <a:t>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018111"/>
          </a:xfrm>
        </p:spPr>
        <p:txBody>
          <a:bodyPr>
            <a:normAutofit fontScale="92500" lnSpcReduction="10000"/>
          </a:bodyPr>
          <a:lstStyle/>
          <a:p>
            <a:pPr algn="just"/>
            <a:r>
              <a:rPr lang="ja-JP" altLang="en-US" dirty="0" smtClean="0"/>
              <a:t>本研究において論理的思考とは，「思考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pPr algn="just"/>
            <a:r>
              <a:rPr lang="ja-JP" altLang="en-US" dirty="0" smtClean="0"/>
              <a:t>論理的思考がすでに培われていることが前提となる教育</a:t>
            </a:r>
            <a:r>
              <a:rPr lang="ja-JP" altLang="en-US" dirty="0" smtClean="0"/>
              <a:t>環境となって</a:t>
            </a:r>
            <a:r>
              <a:rPr lang="ja-JP" altLang="en-US" dirty="0"/>
              <a:t>いる．</a:t>
            </a:r>
            <a:endParaRPr lang="en-US" altLang="ja-JP" dirty="0"/>
          </a:p>
          <a:p>
            <a:pPr marL="0" indent="0" algn="just">
              <a:buNone/>
            </a:pPr>
            <a:r>
              <a:rPr lang="ja-JP" altLang="en-US" dirty="0"/>
              <a:t>　</a:t>
            </a:r>
            <a:r>
              <a:rPr lang="ja-JP" altLang="en-US" dirty="0" smtClean="0"/>
              <a:t>→問題文から意味を読み取って学習者が</a:t>
            </a:r>
            <a:r>
              <a:rPr lang="ja-JP" altLang="en-US" dirty="0"/>
              <a:t>ブロックを</a:t>
            </a:r>
            <a:r>
              <a:rPr lang="ja-JP" altLang="en-US" dirty="0" smtClean="0"/>
              <a:t>組      み合わせる</a:t>
            </a:r>
            <a:r>
              <a:rPr lang="ja-JP" altLang="en-US" dirty="0" smtClean="0"/>
              <a:t>システムでは，既に学習者が論理的な思考をもって問題文を読み取ることができている必要がある</a:t>
            </a:r>
            <a:r>
              <a:rPr lang="ja-JP" altLang="en-US" dirty="0" smtClean="0"/>
              <a:t>．</a:t>
            </a:r>
            <a:endParaRPr lang="en-US" altLang="ja-JP" dirty="0" smtClean="0"/>
          </a:p>
          <a:p>
            <a:pPr algn="just"/>
            <a:r>
              <a:rPr lang="en-US" altLang="ja-JP" dirty="0" err="1" smtClean="0"/>
              <a:t>Blockly</a:t>
            </a:r>
            <a:r>
              <a:rPr lang="ja-JP" altLang="en-US" dirty="0" smtClean="0"/>
              <a:t>によって生成されたコードを見るだけではなく、実際に学習者</a:t>
            </a:r>
            <a:r>
              <a:rPr lang="ja-JP" altLang="en-US" dirty="0" smtClean="0"/>
              <a:t>が書いてみないと</a:t>
            </a:r>
            <a:r>
              <a:rPr lang="ja-JP" altLang="en-US" dirty="0" smtClean="0"/>
              <a:t>コーディングへの理解にはつながらない</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a:xfrm>
            <a:off x="628650" y="1825625"/>
            <a:ext cx="7886700" cy="2496209"/>
          </a:xfrm>
        </p:spPr>
        <p:txBody>
          <a:bodyPr>
            <a:normAutofit/>
          </a:bodyPr>
          <a:lstStyle/>
          <a:p>
            <a:pPr algn="just"/>
            <a:r>
              <a:rPr kumimoji="1" lang="ja-JP" altLang="en-US" sz="2400" dirty="0" smtClean="0"/>
              <a:t>本研究では</a:t>
            </a:r>
            <a:r>
              <a:rPr lang="ja-JP" altLang="en-US" sz="2400" dirty="0" smtClean="0"/>
              <a:t>，</a:t>
            </a:r>
            <a:r>
              <a:rPr lang="en-US" altLang="ja-JP" sz="2400" dirty="0" err="1" smtClean="0"/>
              <a:t>Blockly</a:t>
            </a:r>
            <a:r>
              <a:rPr lang="ja-JP" altLang="en-US" sz="2400" dirty="0" smtClean="0"/>
              <a:t>を</a:t>
            </a:r>
            <a:r>
              <a:rPr lang="ja-JP" altLang="en-US" sz="2400" dirty="0" smtClean="0"/>
              <a:t>利用</a:t>
            </a:r>
            <a:r>
              <a:rPr lang="ja-JP" altLang="en-US" sz="2400" dirty="0"/>
              <a:t>する．</a:t>
            </a:r>
            <a:endParaRPr lang="en-US" altLang="ja-JP" sz="2400" dirty="0" smtClean="0"/>
          </a:p>
          <a:p>
            <a:pPr algn="just"/>
            <a:r>
              <a:rPr kumimoji="1" lang="en-US" altLang="ja-JP" sz="2400" dirty="0" err="1" smtClean="0"/>
              <a:t>Blockly</a:t>
            </a:r>
            <a:r>
              <a:rPr kumimoji="1" lang="ja-JP" altLang="en-US" sz="2400" dirty="0" smtClean="0"/>
              <a:t>には</a:t>
            </a:r>
            <a:r>
              <a:rPr kumimoji="1" lang="ja-JP" altLang="en-US" sz="2400" dirty="0" smtClean="0"/>
              <a:t>、作成したブロック</a:t>
            </a:r>
            <a:r>
              <a:rPr lang="ja-JP" altLang="en-US" sz="2400" dirty="0" smtClean="0"/>
              <a:t>から</a:t>
            </a:r>
            <a:r>
              <a:rPr lang="ja-JP" altLang="en-US" sz="2400" dirty="0"/>
              <a:t>、</a:t>
            </a:r>
            <a:r>
              <a:rPr kumimoji="1" lang="ja-JP" altLang="en-US" sz="2400" dirty="0" smtClean="0"/>
              <a:t>構文的に正しいコードを自動で生成する</a:t>
            </a:r>
            <a:r>
              <a:rPr lang="ja-JP" altLang="en-US" sz="2400" dirty="0" smtClean="0"/>
              <a:t>機能が</a:t>
            </a:r>
            <a:r>
              <a:rPr lang="ja-JP" altLang="en-US" sz="2400" dirty="0" smtClean="0"/>
              <a:t>あり，</a:t>
            </a:r>
            <a:r>
              <a:rPr lang="ja-JP" altLang="en-US" sz="2400" dirty="0" smtClean="0"/>
              <a:t>この</a:t>
            </a:r>
            <a:r>
              <a:rPr lang="ja-JP" altLang="en-US" sz="2400" dirty="0"/>
              <a:t>機能をコードジェネレート機能と本研究では呼ぶ</a:t>
            </a:r>
            <a:r>
              <a:rPr lang="ja-JP" altLang="en-US" sz="2400" dirty="0" smtClean="0"/>
              <a:t>．</a:t>
            </a:r>
            <a:r>
              <a:rPr lang="ja-JP" altLang="en-US" sz="2400" dirty="0" smtClean="0"/>
              <a:t>この</a:t>
            </a:r>
            <a:r>
              <a:rPr lang="ja-JP" altLang="en-US" sz="2400" dirty="0" smtClean="0"/>
              <a:t>機能を用いること</a:t>
            </a:r>
            <a:r>
              <a:rPr lang="ja-JP" altLang="en-US" sz="2400" dirty="0"/>
              <a:t>で，学習者</a:t>
            </a:r>
            <a:r>
              <a:rPr lang="ja-JP" altLang="en-US" sz="2400" dirty="0" smtClean="0"/>
              <a:t>はテキストでのプログラムに</a:t>
            </a:r>
            <a:r>
              <a:rPr lang="ja-JP" altLang="en-US" sz="2400" dirty="0" smtClean="0"/>
              <a:t>よるコーディング</a:t>
            </a:r>
            <a:r>
              <a:rPr lang="ja-JP" altLang="en-US" sz="2400" dirty="0" smtClean="0"/>
              <a:t>の学習が</a:t>
            </a:r>
            <a:r>
              <a:rPr lang="ja-JP" altLang="en-US" sz="2400" dirty="0"/>
              <a:t>できる</a:t>
            </a:r>
            <a:r>
              <a:rPr lang="ja-JP" altLang="en-US" sz="2400" dirty="0" smtClean="0"/>
              <a:t>．</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pic>
        <p:nvPicPr>
          <p:cNvPr id="5" name="コンテンツ プレースホルダー 4"/>
          <p:cNvPicPr>
            <a:picLocks noChangeAspect="1"/>
          </p:cNvPicPr>
          <p:nvPr/>
        </p:nvPicPr>
        <p:blipFill>
          <a:blip r:embed="rId2"/>
          <a:stretch>
            <a:fillRect/>
          </a:stretch>
        </p:blipFill>
        <p:spPr>
          <a:xfrm>
            <a:off x="2065487" y="3922261"/>
            <a:ext cx="5013025" cy="2616652"/>
          </a:xfrm>
          <a:prstGeom prst="rect">
            <a:avLst/>
          </a:prstGeom>
        </p:spPr>
      </p:pic>
      <p:sp>
        <p:nvSpPr>
          <p:cNvPr id="6" name="テキスト ボックス 5"/>
          <p:cNvSpPr txBox="1"/>
          <p:nvPr/>
        </p:nvSpPr>
        <p:spPr>
          <a:xfrm>
            <a:off x="2795194" y="6538913"/>
            <a:ext cx="3832588" cy="369332"/>
          </a:xfrm>
          <a:prstGeom prst="rect">
            <a:avLst/>
          </a:prstGeom>
          <a:noFill/>
        </p:spPr>
        <p:txBody>
          <a:bodyPr wrap="none" rtlCol="0">
            <a:spAutoFit/>
          </a:bodyPr>
          <a:lstStyle/>
          <a:p>
            <a:r>
              <a:rPr lang="en-US" altLang="ja-JP" dirty="0"/>
              <a:t>https://developers.google.com/blockly</a:t>
            </a:r>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本研究の目的は</a:t>
            </a:r>
            <a:r>
              <a:rPr lang="ja-JP" altLang="en-US" dirty="0" smtClean="0"/>
              <a:t>，以下の通りである．</a:t>
            </a:r>
            <a:endParaRPr lang="en-US" altLang="ja-JP" dirty="0" smtClean="0"/>
          </a:p>
          <a:p>
            <a:pPr algn="just"/>
            <a:r>
              <a:rPr lang="ja-JP" altLang="en-US" dirty="0"/>
              <a:t>学習者</a:t>
            </a:r>
            <a:r>
              <a:rPr kumimoji="1" lang="ja-JP" altLang="en-US" dirty="0" smtClean="0"/>
              <a:t>向け</a:t>
            </a:r>
            <a:r>
              <a:rPr kumimoji="1" lang="ja-JP" altLang="en-US" dirty="0" smtClean="0"/>
              <a:t>に論理的思考を身に着けるための学習支援として</a:t>
            </a:r>
            <a:r>
              <a:rPr lang="ja-JP" altLang="en-US" dirty="0"/>
              <a:t>，</a:t>
            </a:r>
            <a:r>
              <a:rPr kumimoji="1" lang="ja-JP" altLang="en-US" dirty="0" smtClean="0"/>
              <a:t>ブロックプログラミングを</a:t>
            </a:r>
            <a:r>
              <a:rPr kumimoji="1" lang="ja-JP" altLang="en-US" dirty="0" smtClean="0"/>
              <a:t>利用</a:t>
            </a:r>
            <a:r>
              <a:rPr lang="ja-JP" altLang="en-US" dirty="0"/>
              <a:t>すること</a:t>
            </a:r>
            <a:r>
              <a:rPr lang="ja-JP" altLang="en-US" dirty="0" smtClean="0"/>
              <a:t>で，視覚的に</a:t>
            </a:r>
            <a:r>
              <a:rPr kumimoji="1" lang="ja-JP" altLang="en-US" dirty="0" smtClean="0"/>
              <a:t>理解が</a:t>
            </a:r>
            <a:r>
              <a:rPr kumimoji="1" lang="ja-JP" altLang="en-US" dirty="0" smtClean="0"/>
              <a:t>できる環境を</a:t>
            </a:r>
            <a:r>
              <a:rPr kumimoji="1" lang="ja-JP" altLang="en-US" dirty="0" smtClean="0"/>
              <a:t>作成．</a:t>
            </a:r>
            <a:endParaRPr lang="en-US" altLang="ja-JP" dirty="0" smtClean="0"/>
          </a:p>
          <a:p>
            <a:pPr algn="just"/>
            <a:r>
              <a:rPr kumimoji="1" lang="ja-JP" altLang="en-US" dirty="0" smtClean="0"/>
              <a:t>構文的に正しいコードに触れることで，コーディングへの理解を深める．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350227" y="6051633"/>
            <a:ext cx="1564518" cy="369332"/>
          </a:xfrm>
          <a:prstGeom prst="rect">
            <a:avLst/>
          </a:prstGeom>
          <a:noFill/>
        </p:spPr>
        <p:txBody>
          <a:bodyPr wrap="square" rtlCol="0">
            <a:spAutoFit/>
          </a:bodyPr>
          <a:lstStyle/>
          <a:p>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8416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a:t>
            </a:r>
            <a:r>
              <a:rPr kumimoji="1" lang="ja-JP" altLang="en-US" dirty="0" smtClean="0"/>
              <a:t>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10176" y="4579317"/>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a:t>
            </a:r>
            <a:r>
              <a:rPr kumimoji="1" lang="ja-JP" altLang="en-US" dirty="0" smtClean="0"/>
              <a:t>と</a:t>
            </a:r>
            <a:endParaRPr kumimoji="1" lang="en-US" altLang="ja-JP" dirty="0" smtClean="0"/>
          </a:p>
          <a:p>
            <a:pPr algn="ctr"/>
            <a:r>
              <a:rPr kumimoji="1" lang="ja-JP" altLang="en-US" dirty="0" smtClean="0"/>
              <a:t>作成</a:t>
            </a:r>
            <a:r>
              <a:rPr kumimoji="1" lang="ja-JP" altLang="en-US" dirty="0" smtClean="0"/>
              <a:t>されたコードを送信</a:t>
            </a:r>
            <a:endParaRPr kumimoji="1" lang="ja-JP" altLang="en-US" dirty="0"/>
          </a:p>
        </p:txBody>
      </p:sp>
      <p:cxnSp>
        <p:nvCxnSpPr>
          <p:cNvPr id="25" name="直線矢印コネクタ 24"/>
          <p:cNvCxnSpPr>
            <a:stCxn id="19" idx="2"/>
            <a:endCxn id="20" idx="0"/>
          </p:cNvCxnSpPr>
          <p:nvPr/>
        </p:nvCxnSpPr>
        <p:spPr>
          <a:xfrm>
            <a:off x="6502260"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dirty="0" smtClean="0"/>
              <a:t>学習者</a:t>
            </a:r>
            <a:r>
              <a:rPr kumimoji="1" lang="ja-JP" altLang="en-US" dirty="0" smtClean="0"/>
              <a:t>が問題</a:t>
            </a:r>
            <a:r>
              <a:rPr kumimoji="1" lang="ja-JP" altLang="en-US" dirty="0" smtClean="0"/>
              <a:t>をブロックプログラムで解くと共に，構文的に正しい</a:t>
            </a:r>
            <a:r>
              <a:rPr lang="ja-JP" altLang="en-US" dirty="0" smtClean="0"/>
              <a:t>コードを同時に</a:t>
            </a:r>
            <a:r>
              <a:rPr lang="ja-JP" altLang="en-US" dirty="0" smtClean="0"/>
              <a:t>表示</a:t>
            </a:r>
            <a:r>
              <a:rPr lang="ja-JP" altLang="en-US" dirty="0" smtClean="0"/>
              <a:t>す</a:t>
            </a:r>
            <a:r>
              <a:rPr lang="ja-JP" altLang="en-US" dirty="0" smtClean="0"/>
              <a:t>る</a:t>
            </a:r>
            <a:r>
              <a:rPr lang="ja-JP" altLang="en-US" dirty="0" smtClean="0"/>
              <a:t>ことで，論理的思考とコーディングを養う</a:t>
            </a:r>
            <a:endParaRPr kumimoji="1" lang="en-US" altLang="ja-JP" dirty="0" smtClean="0"/>
          </a:p>
        </p:txBody>
      </p:sp>
      <p:sp>
        <p:nvSpPr>
          <p:cNvPr id="33" name="正方形/長方形 32"/>
          <p:cNvSpPr/>
          <p:nvPr/>
        </p:nvSpPr>
        <p:spPr>
          <a:xfrm>
            <a:off x="1106199" y="4591050"/>
            <a:ext cx="205257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a:t>
            </a:r>
            <a:r>
              <a:rPr lang="ja-JP" altLang="en-US" dirty="0" smtClean="0"/>
              <a:t>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5140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V="1">
            <a:off x="2132486"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7886700" cy="1994739"/>
          </a:xfrm>
        </p:spPr>
        <p:txBody>
          <a:bodyPr>
            <a:normAutofit/>
          </a:bodyPr>
          <a:lstStyle/>
          <a:p>
            <a:pPr marL="0" indent="0" algn="just">
              <a:buNone/>
            </a:pPr>
            <a:r>
              <a:rPr lang="ja-JP" altLang="en-US" sz="2400" dirty="0" smtClean="0"/>
              <a:t>今後の</a:t>
            </a:r>
            <a:r>
              <a:rPr lang="ja-JP" altLang="en-US" sz="2400" dirty="0" smtClean="0"/>
              <a:t>スケジュール</a:t>
            </a:r>
            <a:endParaRPr lang="en-US" altLang="ja-JP" sz="2400" dirty="0" smtClean="0"/>
          </a:p>
          <a:p>
            <a:pPr algn="just"/>
            <a:r>
              <a:rPr lang="ja-JP" altLang="en-US" sz="2400" dirty="0" smtClean="0"/>
              <a:t>穴あき問題をレベル分けに自動で作成する関数を作成．</a:t>
            </a:r>
            <a:endParaRPr lang="en-US" altLang="ja-JP" sz="2400" dirty="0"/>
          </a:p>
          <a:p>
            <a:pPr algn="just"/>
            <a:r>
              <a:rPr kumimoji="1" lang="ja-JP" altLang="en-US" sz="2400" dirty="0" smtClean="0"/>
              <a:t>論理的思考を身に着けるための</a:t>
            </a:r>
            <a:r>
              <a:rPr lang="ja-JP" altLang="en-US" sz="2400" dirty="0" smtClean="0"/>
              <a:t>，</a:t>
            </a:r>
            <a:r>
              <a:rPr lang="ja-JP" altLang="en-US" sz="2400" dirty="0"/>
              <a:t>問題文</a:t>
            </a:r>
            <a:r>
              <a:rPr lang="ja-JP" altLang="en-US" sz="2400" dirty="0" smtClean="0"/>
              <a:t>を読み解く</a:t>
            </a:r>
            <a:r>
              <a:rPr kumimoji="1" lang="ja-JP" altLang="en-US" sz="2400" dirty="0" smtClean="0"/>
              <a:t>プロセス</a:t>
            </a:r>
            <a:r>
              <a:rPr kumimoji="1" lang="ja-JP" altLang="en-US" sz="2400" dirty="0" smtClean="0"/>
              <a:t>について</a:t>
            </a:r>
            <a:r>
              <a:rPr lang="ja-JP" altLang="en-US" sz="2400" dirty="0" smtClean="0"/>
              <a:t>，</a:t>
            </a:r>
            <a:r>
              <a:rPr kumimoji="1" lang="ja-JP" altLang="en-US" sz="2400" dirty="0" smtClean="0"/>
              <a:t>フローチャート</a:t>
            </a:r>
            <a:r>
              <a:rPr kumimoji="1" lang="ja-JP" altLang="en-US" sz="2400" dirty="0" smtClean="0"/>
              <a:t>の表示</a:t>
            </a:r>
            <a:r>
              <a:rPr kumimoji="1" lang="ja-JP" altLang="en-US" sz="2400" dirty="0" smtClean="0"/>
              <a:t>など視覚的ヒントを作成．</a:t>
            </a:r>
            <a:endParaRPr lang="en-US" altLang="ja-JP" sz="2400" dirty="0" smtClean="0"/>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8</a:t>
            </a:fld>
            <a:endParaRPr kumimoji="1" lang="ja-JP" altLang="en-US" dirty="0"/>
          </a:p>
        </p:txBody>
      </p:sp>
      <p:sp>
        <p:nvSpPr>
          <p:cNvPr id="5" name="コンテンツ プレースホルダー 2"/>
          <p:cNvSpPr txBox="1">
            <a:spLocks/>
          </p:cNvSpPr>
          <p:nvPr/>
        </p:nvSpPr>
        <p:spPr>
          <a:xfrm>
            <a:off x="628650" y="1524000"/>
            <a:ext cx="8144414" cy="2432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dirty="0" smtClean="0"/>
              <a:t>進捗状況</a:t>
            </a:r>
            <a:endParaRPr lang="en-US" altLang="ja-JP" sz="2400" dirty="0" smtClean="0"/>
          </a:p>
          <a:p>
            <a:pPr algn="just"/>
            <a:r>
              <a:rPr lang="ja-JP" altLang="en-US" sz="2400" dirty="0" smtClean="0"/>
              <a:t>コードジェネレート機能を用いたプログラミング言語への</a:t>
            </a:r>
            <a:r>
              <a:rPr lang="ja-JP" altLang="en-US" sz="2400" dirty="0" smtClean="0"/>
              <a:t>変換．</a:t>
            </a:r>
            <a:endParaRPr lang="en-US" altLang="ja-JP" sz="2400" dirty="0" smtClean="0"/>
          </a:p>
          <a:p>
            <a:pPr algn="just"/>
            <a:r>
              <a:rPr lang="en-US" altLang="ja-JP" sz="2400" dirty="0" smtClean="0"/>
              <a:t>WEB</a:t>
            </a:r>
            <a:r>
              <a:rPr lang="ja-JP" altLang="en-US" sz="2400" dirty="0" smtClean="0"/>
              <a:t>ブラウザ上でのコードの</a:t>
            </a:r>
            <a:r>
              <a:rPr lang="ja-JP" altLang="en-US" sz="2400" dirty="0"/>
              <a:t>実行．</a:t>
            </a:r>
            <a:endParaRPr lang="en-US" altLang="ja-JP" sz="2400" dirty="0" smtClean="0"/>
          </a:p>
          <a:p>
            <a:pPr algn="just"/>
            <a:r>
              <a:rPr lang="ja-JP" altLang="en-US" sz="2400" dirty="0" smtClean="0"/>
              <a:t>解答の正誤</a:t>
            </a:r>
            <a:r>
              <a:rPr lang="ja-JP" altLang="en-US" sz="2400" dirty="0"/>
              <a:t>を</a:t>
            </a:r>
            <a:r>
              <a:rPr lang="ja-JP" altLang="en-US" sz="2400" dirty="0" smtClean="0"/>
              <a:t>判定するプログラム</a:t>
            </a:r>
            <a:r>
              <a:rPr lang="ja-JP" altLang="en-US" sz="2400" dirty="0"/>
              <a:t>の作成．</a:t>
            </a:r>
            <a:endParaRPr lang="en-US" altLang="ja-JP" sz="2400" dirty="0" smtClean="0"/>
          </a:p>
          <a:p>
            <a:pPr algn="just"/>
            <a:r>
              <a:rPr lang="ja-JP" altLang="en-US" sz="2400" dirty="0" smtClean="0"/>
              <a:t>問題文を一部穴あきにする</a:t>
            </a:r>
            <a:r>
              <a:rPr lang="ja-JP" altLang="en-US" sz="2400" dirty="0" smtClean="0"/>
              <a:t>サンプル</a:t>
            </a:r>
            <a:r>
              <a:rPr lang="ja-JP" altLang="en-US" sz="2400" dirty="0"/>
              <a:t>の作成．</a:t>
            </a:r>
            <a:endParaRPr lang="en-US" altLang="ja-JP" sz="2400" dirty="0" smtClean="0"/>
          </a:p>
          <a:p>
            <a:pPr algn="just"/>
            <a:endParaRPr lang="ja-JP" altLang="en-US" sz="2400"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6085</TotalTime>
  <Words>920</Words>
  <Application>Microsoft Office PowerPoint</Application>
  <PresentationFormat>画面に合わせる (4:3)</PresentationFormat>
  <Paragraphs>86</Paragraphs>
  <Slides>10</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游ゴシック</vt:lpstr>
      <vt:lpstr>Arial</vt:lpstr>
      <vt:lpstr>Calibri</vt:lpstr>
      <vt:lpstr>Calibri Light</vt:lpstr>
      <vt:lpstr>Office テーマ</vt:lpstr>
      <vt:lpstr>研究背景</vt:lpstr>
      <vt:lpstr>研究動機</vt:lpstr>
      <vt:lpstr>関連研究</vt:lpstr>
      <vt:lpstr>研究課題</vt:lpstr>
      <vt:lpstr>コードジェネレート機能</vt:lpstr>
      <vt:lpstr>研究目的</vt:lpstr>
      <vt:lpstr>提案方式</vt:lpstr>
      <vt:lpstr>進捗状況と今後のスケジュール</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lpstr>提案方式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220</cp:revision>
  <dcterms:created xsi:type="dcterms:W3CDTF">2018-06-14T09:18:55Z</dcterms:created>
  <dcterms:modified xsi:type="dcterms:W3CDTF">2021-07-27T08:36:42Z</dcterms:modified>
</cp:coreProperties>
</file>