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83" r:id="rId4"/>
    <p:sldId id="284" r:id="rId5"/>
    <p:sldId id="258" r:id="rId6"/>
    <p:sldId id="286" r:id="rId7"/>
    <p:sldId id="260" r:id="rId8"/>
    <p:sldId id="261" r:id="rId9"/>
    <p:sldId id="262" r:id="rId10"/>
    <p:sldId id="263" r:id="rId11"/>
    <p:sldId id="264" r:id="rId12"/>
    <p:sldId id="265" r:id="rId13"/>
    <p:sldId id="266" r:id="rId14"/>
    <p:sldId id="267" r:id="rId15"/>
    <p:sldId id="287" r:id="rId16"/>
    <p:sldId id="288" r:id="rId17"/>
    <p:sldId id="289" r:id="rId18"/>
    <p:sldId id="290" r:id="rId19"/>
    <p:sldId id="277"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78709" autoAdjust="0"/>
  </p:normalViewPr>
  <p:slideViewPr>
    <p:cSldViewPr snapToGrid="0">
      <p:cViewPr varScale="1">
        <p:scale>
          <a:sx n="79" d="100"/>
          <a:sy n="79" d="100"/>
        </p:scale>
        <p:origin x="9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15</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16</a:t>
            </a:fld>
            <a:endParaRPr kumimoji="1" lang="ja-JP" altLang="en-US"/>
          </a:p>
        </p:txBody>
      </p:sp>
    </p:spTree>
    <p:extLst>
      <p:ext uri="{BB962C8B-B14F-4D97-AF65-F5344CB8AC3E}">
        <p14:creationId xmlns:p14="http://schemas.microsoft.com/office/powerpoint/2010/main" val="65559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r>
              <a:rPr lang="ja-JP" altLang="en-US" sz="4000" dirty="0"/>
              <a:t>日本語環境ブロックプログラミングと連携したソースコード</a:t>
            </a:r>
            <a:r>
              <a:rPr lang="ja-JP" altLang="en-US" sz="4000" dirty="0" smtClean="0"/>
              <a:t>の</a:t>
            </a:r>
            <a:r>
              <a:rPr lang="en-US" altLang="ja-JP" sz="4000" dirty="0" smtClean="0"/>
              <a:t/>
            </a:r>
            <a:br>
              <a:rPr lang="en-US" altLang="ja-JP" sz="4000" dirty="0" smtClean="0"/>
            </a:br>
            <a:r>
              <a:rPr lang="ja-JP" altLang="en-US" sz="4000" dirty="0" smtClean="0"/>
              <a:t>穴埋め</a:t>
            </a:r>
            <a:r>
              <a:rPr lang="ja-JP" altLang="en-US" sz="4000" dirty="0"/>
              <a:t>選択問題生成システム</a:t>
            </a:r>
          </a:p>
        </p:txBody>
      </p:sp>
      <p:sp>
        <p:nvSpPr>
          <p:cNvPr id="3" name="サブタイトル 2"/>
          <p:cNvSpPr>
            <a:spLocks noGrp="1"/>
          </p:cNvSpPr>
          <p:nvPr>
            <p:ph type="subTitle" idx="1"/>
          </p:nvPr>
        </p:nvSpPr>
        <p:spPr>
          <a:xfrm>
            <a:off x="2777875" y="4216195"/>
            <a:ext cx="5143500" cy="931367"/>
          </a:xfrm>
        </p:spPr>
        <p:txBody>
          <a:bodyPr>
            <a:noAutofit/>
          </a:bodyPr>
          <a:lstStyle/>
          <a:p>
            <a:pPr algn="l"/>
            <a:r>
              <a:rPr lang="ja-JP" altLang="en-US" dirty="0" smtClean="0"/>
              <a:t>鷹野研究室</a:t>
            </a:r>
            <a:endParaRPr lang="en-US" altLang="ja-JP" dirty="0"/>
          </a:p>
          <a:p>
            <a:pPr algn="l"/>
            <a:r>
              <a:rPr kumimoji="1" lang="ja-JP" altLang="en-US" dirty="0" smtClean="0"/>
              <a:t>学籍番号：</a:t>
            </a:r>
            <a:r>
              <a:rPr kumimoji="1" lang="en-US" altLang="ja-JP" dirty="0" smtClean="0"/>
              <a:t>1821121</a:t>
            </a:r>
          </a:p>
          <a:p>
            <a:pPr algn="l"/>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2111339" y="88351"/>
            <a:ext cx="5810036" cy="646331"/>
          </a:xfrm>
          <a:prstGeom prst="rect">
            <a:avLst/>
          </a:prstGeom>
        </p:spPr>
        <p:txBody>
          <a:bodyPr wrap="square">
            <a:spAutoFit/>
          </a:bodyPr>
          <a:lstStyle/>
          <a:p>
            <a:r>
              <a:rPr kumimoji="1" lang="ja-JP" altLang="en-US" dirty="0"/>
              <a:t>２０２１年度　神奈川工科大学情報学部情報工学科　１月２５日卒業研究発表会</a:t>
            </a:r>
            <a:endParaRPr kumimoji="1" lang="en-US" altLang="ja-JP"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Step-1:</a:t>
            </a:r>
            <a:r>
              <a:rPr lang="ja-JP" altLang="ja-JP" dirty="0"/>
              <a:t>問題数を判別する</a:t>
            </a:r>
          </a:p>
          <a:p>
            <a:pPr marL="0" indent="0">
              <a:buNone/>
            </a:pPr>
            <a:r>
              <a:rPr lang="en-US" altLang="ja-JP" dirty="0"/>
              <a:t>Step-2:</a:t>
            </a:r>
            <a:r>
              <a:rPr lang="ja-JP" altLang="ja-JP" dirty="0"/>
              <a:t>セレクトボックスの内容を読み取り，正解不正解を判断．</a:t>
            </a:r>
          </a:p>
          <a:p>
            <a:pPr marL="0" indent="0">
              <a:buNone/>
            </a:pPr>
            <a:r>
              <a:rPr lang="en-US" altLang="ja-JP" dirty="0"/>
              <a:t>Step-3:</a:t>
            </a:r>
            <a:r>
              <a:rPr lang="ja-JP" altLang="ja-JP" dirty="0"/>
              <a:t>正解だった場合正解数をカウントし，その問題番号を保存する．</a:t>
            </a:r>
          </a:p>
          <a:p>
            <a:pPr marL="0" indent="0">
              <a:buNone/>
            </a:pPr>
            <a:r>
              <a:rPr lang="en-US" altLang="ja-JP" dirty="0"/>
              <a:t>Step-4:</a:t>
            </a:r>
            <a:r>
              <a:rPr lang="ja-JP" altLang="ja-JP" dirty="0"/>
              <a:t>不正解だった場合は，その問題番号を保存する．</a:t>
            </a:r>
          </a:p>
          <a:p>
            <a:pPr marL="0" indent="0">
              <a:buNone/>
            </a:pPr>
            <a:r>
              <a:rPr lang="en-US" altLang="ja-JP" dirty="0"/>
              <a:t>Step-5:</a:t>
            </a:r>
            <a:r>
              <a:rPr lang="ja-JP" altLang="ja-JP" dirty="0"/>
              <a:t>正解数と正解した問題番号，不正解の問題番号を表示</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10</a:t>
            </a:fld>
            <a:endParaRPr kumimoji="1" lang="ja-JP" altLang="en-US"/>
          </a:p>
        </p:txBody>
      </p:sp>
    </p:spTree>
    <p:extLst>
      <p:ext uri="{BB962C8B-B14F-4D97-AF65-F5344CB8AC3E}">
        <p14:creationId xmlns:p14="http://schemas.microsoft.com/office/powerpoint/2010/main" val="2695332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解説</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Step-1</a:t>
            </a:r>
            <a:r>
              <a:rPr lang="en-US" altLang="ja-JP" dirty="0"/>
              <a:t>:</a:t>
            </a:r>
            <a:r>
              <a:rPr lang="ja-JP" altLang="ja-JP" dirty="0"/>
              <a:t>不正解だった問題を確認する．</a:t>
            </a:r>
          </a:p>
          <a:p>
            <a:pPr marL="0" indent="0">
              <a:buNone/>
            </a:pPr>
            <a:r>
              <a:rPr lang="en-US" altLang="ja-JP" dirty="0"/>
              <a:t>Step-2:</a:t>
            </a:r>
            <a:r>
              <a:rPr lang="ja-JP" altLang="ja-JP" dirty="0"/>
              <a:t>選ばれた選択肢を確認する．</a:t>
            </a:r>
          </a:p>
          <a:p>
            <a:pPr marL="0" indent="0">
              <a:buNone/>
            </a:pPr>
            <a:r>
              <a:rPr lang="en-US" altLang="ja-JP" dirty="0"/>
              <a:t>Step-3:</a:t>
            </a:r>
            <a:r>
              <a:rPr lang="ja-JP" altLang="ja-JP" dirty="0"/>
              <a:t>その選択肢がどのような場合に利用されるものか解説を表示する．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spTree>
    <p:extLst>
      <p:ext uri="{BB962C8B-B14F-4D97-AF65-F5344CB8AC3E}">
        <p14:creationId xmlns:p14="http://schemas.microsoft.com/office/powerpoint/2010/main" val="284366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問題の</a:t>
            </a:r>
            <a:r>
              <a:rPr lang="ja-JP" altLang="en-US" dirty="0" smtClean="0"/>
              <a:t>作成（教師）</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提示</a:t>
            </a:r>
            <a:r>
              <a:rPr lang="ja-JP" altLang="ja-JP" dirty="0"/>
              <a:t>する問題文とその解答を考える</a:t>
            </a:r>
          </a:p>
          <a:p>
            <a:r>
              <a:rPr lang="ja-JP" altLang="ja-JP" dirty="0" smtClean="0"/>
              <a:t>提示</a:t>
            </a:r>
            <a:r>
              <a:rPr lang="ja-JP" altLang="ja-JP" dirty="0"/>
              <a:t>する問題に対応するブロックプログラミングを完成させる</a:t>
            </a:r>
          </a:p>
          <a:p>
            <a:r>
              <a:rPr lang="ja-JP" altLang="ja-JP" dirty="0" smtClean="0"/>
              <a:t>ブロックプログラミング</a:t>
            </a:r>
            <a:r>
              <a:rPr lang="ja-JP" altLang="ja-JP" dirty="0"/>
              <a:t>より</a:t>
            </a:r>
            <a:r>
              <a:rPr lang="en-US" altLang="ja-JP" dirty="0"/>
              <a:t>XML</a:t>
            </a:r>
            <a:r>
              <a:rPr lang="ja-JP" altLang="ja-JP" dirty="0"/>
              <a:t>コードを作成する</a:t>
            </a:r>
          </a:p>
          <a:p>
            <a:r>
              <a:rPr lang="en-US" altLang="ja-JP" dirty="0" smtClean="0"/>
              <a:t>XML</a:t>
            </a:r>
            <a:r>
              <a:rPr lang="ja-JP" altLang="ja-JP" dirty="0"/>
              <a:t>コード，問題文，解答（実行結果）を問題ファイルとして記述する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727924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学習方法（学習者）</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ja-JP" dirty="0" smtClean="0"/>
              <a:t>教師</a:t>
            </a:r>
            <a:r>
              <a:rPr lang="ja-JP" altLang="ja-JP" dirty="0"/>
              <a:t>より提示された問題ファイルを提案システムにて開く</a:t>
            </a:r>
          </a:p>
          <a:p>
            <a:r>
              <a:rPr lang="ja-JP" altLang="ja-JP" dirty="0" smtClean="0"/>
              <a:t>システム</a:t>
            </a:r>
            <a:r>
              <a:rPr lang="ja-JP" altLang="ja-JP" dirty="0"/>
              <a:t>によって表示される問題文を確認する</a:t>
            </a:r>
          </a:p>
          <a:p>
            <a:r>
              <a:rPr lang="ja-JP" altLang="ja-JP" dirty="0" smtClean="0"/>
              <a:t>自動</a:t>
            </a:r>
            <a:r>
              <a:rPr lang="ja-JP" altLang="ja-JP" dirty="0"/>
              <a:t>生成された問題を確認する</a:t>
            </a:r>
          </a:p>
          <a:p>
            <a:r>
              <a:rPr lang="ja-JP" altLang="ja-JP" dirty="0" smtClean="0"/>
              <a:t>穴埋め</a:t>
            </a:r>
            <a:r>
              <a:rPr lang="ja-JP" altLang="ja-JP" dirty="0"/>
              <a:t>選択問題を解答する</a:t>
            </a:r>
          </a:p>
          <a:p>
            <a:r>
              <a:rPr lang="ja-JP" altLang="ja-JP" dirty="0" smtClean="0"/>
              <a:t>自動</a:t>
            </a:r>
            <a:r>
              <a:rPr lang="ja-JP" altLang="ja-JP" dirty="0"/>
              <a:t>採点を確認する</a:t>
            </a:r>
          </a:p>
          <a:p>
            <a:r>
              <a:rPr lang="ja-JP" altLang="ja-JP" dirty="0" smtClean="0"/>
              <a:t>誤り</a:t>
            </a:r>
            <a:r>
              <a:rPr lang="ja-JP" altLang="ja-JP" dirty="0"/>
              <a:t>がある場合</a:t>
            </a:r>
          </a:p>
          <a:p>
            <a:pPr lvl="1"/>
            <a:r>
              <a:rPr lang="ja-JP" altLang="ja-JP" dirty="0" smtClean="0"/>
              <a:t>同じ</a:t>
            </a:r>
            <a:r>
              <a:rPr lang="ja-JP" altLang="ja-JP" dirty="0"/>
              <a:t>問題ファイルから新たに問題を自動生成し、解答採点を行う</a:t>
            </a:r>
          </a:p>
          <a:p>
            <a:r>
              <a:rPr lang="ja-JP" altLang="ja-JP" dirty="0" smtClean="0"/>
              <a:t>この</a:t>
            </a:r>
            <a:r>
              <a:rPr lang="ja-JP" altLang="ja-JP" dirty="0"/>
              <a:t>問題の解答に満足した場合</a:t>
            </a:r>
          </a:p>
          <a:p>
            <a:pPr lvl="1"/>
            <a:r>
              <a:rPr lang="ja-JP" altLang="ja-JP" dirty="0" smtClean="0"/>
              <a:t>異なる</a:t>
            </a:r>
            <a:r>
              <a:rPr lang="ja-JP" altLang="ja-JP" dirty="0"/>
              <a:t>問題ファイルより新たに問題を自動生成し、解答採点を行う</a:t>
            </a:r>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2403087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本システムの問題自動生成機能によって生成される穴埋め選択問題は学習のために適切に問題を生成することができているのか，複数の問題ファイルと難易度における実際の出題内容</a:t>
            </a:r>
            <a:r>
              <a:rPr lang="ja-JP" altLang="ja-JP" dirty="0" smtClean="0"/>
              <a:t>を</a:t>
            </a:r>
            <a:r>
              <a:rPr lang="ja-JP" altLang="en-US" dirty="0"/>
              <a:t>以下</a:t>
            </a:r>
            <a:r>
              <a:rPr lang="ja-JP" altLang="ja-JP" dirty="0" smtClean="0"/>
              <a:t>の</a:t>
            </a:r>
            <a:r>
              <a:rPr lang="ja-JP" altLang="ja-JP" dirty="0"/>
              <a:t>判断基準ごとに評価する．</a:t>
            </a:r>
          </a:p>
        </p:txBody>
      </p:sp>
      <p:graphicFrame>
        <p:nvGraphicFramePr>
          <p:cNvPr id="5" name="表 4"/>
          <p:cNvGraphicFramePr>
            <a:graphicFrameLocks noGrp="1"/>
          </p:cNvGraphicFramePr>
          <p:nvPr>
            <p:extLst>
              <p:ext uri="{D42A27DB-BD31-4B8C-83A1-F6EECF244321}">
                <p14:modId xmlns:p14="http://schemas.microsoft.com/office/powerpoint/2010/main" val="901989261"/>
              </p:ext>
            </p:extLst>
          </p:nvPr>
        </p:nvGraphicFramePr>
        <p:xfrm>
          <a:off x="1262359" y="3929243"/>
          <a:ext cx="6918688" cy="2382655"/>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出題内容の種類</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（予約語，不等号，四則演算， </a:t>
                      </a:r>
                    </a:p>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特殊記号）</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2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2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46988" y="95587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926405" y="2406484"/>
            <a:ext cx="1223412" cy="300082"/>
          </a:xfrm>
          <a:prstGeom prst="rect">
            <a:avLst/>
          </a:prstGeom>
          <a:noFill/>
        </p:spPr>
        <p:txBody>
          <a:bodyPr wrap="none" rtlCol="0">
            <a:spAutoFit/>
          </a:bodyPr>
          <a:lstStyle/>
          <a:p>
            <a:r>
              <a:rPr lang="ja-JP" altLang="ja-JP" sz="1350" dirty="0"/>
              <a:t>全問題の結果</a:t>
            </a:r>
            <a:endParaRPr lang="ja-JP" altLang="en-US" sz="1350" dirty="0"/>
          </a:p>
        </p:txBody>
      </p:sp>
      <p:sp>
        <p:nvSpPr>
          <p:cNvPr id="18" name="正方形/長方形 17"/>
          <p:cNvSpPr/>
          <p:nvPr/>
        </p:nvSpPr>
        <p:spPr>
          <a:xfrm>
            <a:off x="5747175" y="2406484"/>
            <a:ext cx="1742785"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sz="1350" dirty="0"/>
          </a:p>
        </p:txBody>
      </p:sp>
      <p:sp>
        <p:nvSpPr>
          <p:cNvPr id="19" name="正方形/長方形 18"/>
          <p:cNvSpPr/>
          <p:nvPr/>
        </p:nvSpPr>
        <p:spPr>
          <a:xfrm>
            <a:off x="1776562" y="4106551"/>
            <a:ext cx="1742785"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sz="1350" dirty="0"/>
          </a:p>
        </p:txBody>
      </p:sp>
      <p:sp>
        <p:nvSpPr>
          <p:cNvPr id="20" name="正方形/長方形 19"/>
          <p:cNvSpPr/>
          <p:nvPr/>
        </p:nvSpPr>
        <p:spPr>
          <a:xfrm>
            <a:off x="5660613" y="4106551"/>
            <a:ext cx="1915909"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sz="1350"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sz="1350"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15</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74476817"/>
              </p:ext>
            </p:extLst>
          </p:nvPr>
        </p:nvGraphicFramePr>
        <p:xfrm>
          <a:off x="374647" y="2683484"/>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0.805877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491591879"/>
              </p:ext>
            </p:extLst>
          </p:nvPr>
        </p:nvGraphicFramePr>
        <p:xfrm>
          <a:off x="4695313" y="2690255"/>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0.740311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3378873641"/>
              </p:ext>
            </p:extLst>
          </p:nvPr>
        </p:nvGraphicFramePr>
        <p:xfrm>
          <a:off x="374647" y="4601987"/>
          <a:ext cx="4019330" cy="1183818"/>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0.781476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3537153060"/>
              </p:ext>
            </p:extLst>
          </p:nvPr>
        </p:nvGraphicFramePr>
        <p:xfrm>
          <a:off x="4662947" y="4617025"/>
          <a:ext cx="4197831" cy="1168780"/>
        </p:xfrm>
        <a:graphic>
          <a:graphicData uri="http://schemas.openxmlformats.org/drawingml/2006/table">
            <a:tbl>
              <a:tblPr/>
              <a:tblGrid>
                <a:gridCol w="643668">
                  <a:extLst>
                    <a:ext uri="{9D8B030D-6E8A-4147-A177-3AD203B41FA5}">
                      <a16:colId xmlns:a16="http://schemas.microsoft.com/office/drawing/2014/main" val="653249075"/>
                    </a:ext>
                  </a:extLst>
                </a:gridCol>
                <a:gridCol w="643668">
                  <a:extLst>
                    <a:ext uri="{9D8B030D-6E8A-4147-A177-3AD203B41FA5}">
                      <a16:colId xmlns:a16="http://schemas.microsoft.com/office/drawing/2014/main" val="2603337787"/>
                    </a:ext>
                  </a:extLst>
                </a:gridCol>
                <a:gridCol w="970165">
                  <a:extLst>
                    <a:ext uri="{9D8B030D-6E8A-4147-A177-3AD203B41FA5}">
                      <a16:colId xmlns:a16="http://schemas.microsoft.com/office/drawing/2014/main" val="617556701"/>
                    </a:ext>
                  </a:extLst>
                </a:gridCol>
                <a:gridCol w="970165">
                  <a:extLst>
                    <a:ext uri="{9D8B030D-6E8A-4147-A177-3AD203B41FA5}">
                      <a16:colId xmlns:a16="http://schemas.microsoft.com/office/drawing/2014/main" val="1221401000"/>
                    </a:ext>
                  </a:extLst>
                </a:gridCol>
                <a:gridCol w="970165">
                  <a:extLst>
                    <a:ext uri="{9D8B030D-6E8A-4147-A177-3AD203B41FA5}">
                      <a16:colId xmlns:a16="http://schemas.microsoft.com/office/drawing/2014/main" val="2657690408"/>
                    </a:ext>
                  </a:extLst>
                </a:gridCol>
              </a:tblGrid>
              <a:tr h="386019">
                <a:tc gridSpan="2">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386019">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396742">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0.878424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lang="ja-JP" altLang="ja-JP" dirty="0"/>
              <a:t>評価基準１と評価基準２を満足に満たしたことから，提案システムによる自動生成は正常に行えることが確認できた</a:t>
            </a:r>
            <a:r>
              <a:rPr lang="ja-JP" altLang="ja-JP" dirty="0" smtClean="0"/>
              <a:t>．</a:t>
            </a:r>
            <a:endParaRPr lang="en-US" altLang="ja-JP" dirty="0" smtClean="0"/>
          </a:p>
          <a:p>
            <a:r>
              <a:rPr lang="ja-JP" altLang="ja-JP" dirty="0" smtClean="0"/>
              <a:t>評価</a:t>
            </a:r>
            <a:r>
              <a:rPr lang="ja-JP" altLang="ja-JP" dirty="0"/>
              <a:t>基準３と評価基準５が高い割合で結果が現れていることから，提案システムは論理的思考力とコーディング力を養うための学習支援が行えることが確認できた</a:t>
            </a:r>
            <a:r>
              <a:rPr lang="ja-JP" altLang="ja-JP" dirty="0" smtClean="0"/>
              <a:t>．</a:t>
            </a:r>
            <a:endParaRPr lang="en-US" altLang="ja-JP" dirty="0" smtClean="0"/>
          </a:p>
          <a:p>
            <a:r>
              <a:rPr lang="ja-JP" altLang="ja-JP" dirty="0" smtClean="0"/>
              <a:t>評価</a:t>
            </a:r>
            <a:r>
              <a:rPr lang="ja-JP" altLang="ja-JP" dirty="0"/>
              <a:t>基準４の結果から，出題される問題の種類の分散はある程度に抑えられていることが確認できた</a:t>
            </a:r>
            <a:r>
              <a:rPr lang="ja-JP" altLang="ja-JP" dirty="0" smtClean="0"/>
              <a:t>．</a:t>
            </a:r>
            <a:endParaRPr lang="en-US" altLang="ja-JP" dirty="0" smtClean="0"/>
          </a:p>
          <a:p>
            <a:r>
              <a:rPr lang="ja-JP" altLang="ja-JP" dirty="0" smtClean="0"/>
              <a:t>穴埋め</a:t>
            </a:r>
            <a:r>
              <a:rPr lang="ja-JP" altLang="ja-JP" dirty="0"/>
              <a:t>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16</a:t>
            </a:fld>
            <a:endParaRPr kumimoji="1" lang="ja-JP" altLang="en-US"/>
          </a:p>
        </p:txBody>
      </p:sp>
    </p:spTree>
    <p:extLst>
      <p:ext uri="{BB962C8B-B14F-4D97-AF65-F5344CB8AC3E}">
        <p14:creationId xmlns:p14="http://schemas.microsoft.com/office/powerpoint/2010/main" val="2713740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endParaRPr lang="en-US" altLang="ja-JP" dirty="0"/>
          </a:p>
          <a:p>
            <a:r>
              <a:rPr lang="ja-JP" altLang="ja-JP" dirty="0"/>
              <a:t>ブロックプログラミングからコーディング学習のために適切に問題を生成可能であるかを難易度や出題基準の観点から評価することで提案システムの実現可能性を</a:t>
            </a:r>
            <a:r>
              <a:rPr lang="ja-JP" altLang="ja-JP" dirty="0" smtClean="0"/>
              <a:t>検証</a:t>
            </a:r>
            <a:r>
              <a:rPr lang="ja-JP" altLang="en-US" dirty="0" smtClean="0"/>
              <a:t>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17</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18</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19</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a:t>プログラミング教育必修の全面</a:t>
            </a:r>
            <a:r>
              <a:rPr lang="ja-JP" altLang="ja-JP" dirty="0" smtClean="0"/>
              <a:t>実施</a:t>
            </a:r>
            <a:endParaRPr lang="en-US" altLang="ja-JP" dirty="0" smtClean="0"/>
          </a:p>
          <a:p>
            <a:pPr algn="just"/>
            <a:r>
              <a:rPr lang="ja-JP" altLang="ja-JP" dirty="0" smtClean="0"/>
              <a:t>ブロックプログラミング</a:t>
            </a:r>
            <a:r>
              <a:rPr lang="ja-JP" altLang="ja-JP" dirty="0"/>
              <a:t>と呼ばれる，プログラミングの導入に利用されるシステムが存在</a:t>
            </a:r>
            <a:r>
              <a:rPr lang="ja-JP" altLang="ja-JP" dirty="0" smtClean="0"/>
              <a:t>する</a:t>
            </a:r>
            <a:endParaRPr lang="en-US" altLang="ja-JP" dirty="0" smtClean="0"/>
          </a:p>
          <a:p>
            <a:pPr algn="just"/>
            <a:r>
              <a:rPr lang="ja-JP" altLang="ja-JP" dirty="0" smtClean="0"/>
              <a:t>実際</a:t>
            </a:r>
            <a:r>
              <a:rPr lang="ja-JP" altLang="ja-JP" dirty="0"/>
              <a:t>に運用されるシステム開発などでは，プログラミング言語を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100" dirty="0"/>
              <a:t>論理的思考力からコーディング力の養成に</a:t>
            </a:r>
            <a:r>
              <a:rPr lang="ja-JP" altLang="en-US" sz="2100" dirty="0"/>
              <a:t>，</a:t>
            </a:r>
            <a:endParaRPr lang="en-US" altLang="ja-JP" sz="2100" dirty="0"/>
          </a:p>
          <a:p>
            <a:r>
              <a:rPr lang="ja-JP" altLang="ja-JP" sz="2100" dirty="0"/>
              <a:t>円滑に移行できるような教育支援も考えていく必要がある</a:t>
            </a:r>
            <a:r>
              <a:rPr lang="ja-JP" altLang="ja-JP" sz="2100" dirty="0" smtClean="0"/>
              <a:t>．</a:t>
            </a:r>
            <a:endParaRPr lang="ja-JP" altLang="ja-JP" sz="21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a:t>
            </a:r>
            <a:r>
              <a:rPr lang="ja-JP" altLang="en-US" dirty="0" smtClean="0"/>
              <a:t>文献</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20</a:t>
            </a:fld>
            <a:endParaRPr kumimoji="1" lang="ja-JP" altLang="en-US"/>
          </a:p>
        </p:txBody>
      </p:sp>
    </p:spTree>
    <p:extLst>
      <p:ext uri="{BB962C8B-B14F-4D97-AF65-F5344CB8AC3E}">
        <p14:creationId xmlns:p14="http://schemas.microsoft.com/office/powerpoint/2010/main" val="532979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ブロックプログラミング</a:t>
            </a:r>
            <a:r>
              <a:rPr lang="ja-JP" altLang="ja-JP" dirty="0"/>
              <a:t>からコーディング学習のために適切に問題を生成可能であるかを難易度や出題基準の観点から評価することで提案システムの実現可能性を検証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2226469"/>
            <a:ext cx="8312630" cy="3263504"/>
          </a:xfrm>
        </p:spPr>
        <p:txBody>
          <a:bodyPr>
            <a:normAutofit fontScale="77500" lnSpcReduction="20000"/>
          </a:bodyPr>
          <a:lstStyle/>
          <a:p>
            <a:r>
              <a:rPr lang="ja-JP" altLang="en-US" dirty="0" smtClean="0"/>
              <a:t>論理的</a:t>
            </a:r>
            <a:r>
              <a:rPr lang="ja-JP" altLang="en-US" dirty="0"/>
              <a:t>思考に関する</a:t>
            </a:r>
            <a:r>
              <a:rPr lang="ja-JP" altLang="en-US" dirty="0" smtClean="0"/>
              <a:t>研究：</a:t>
            </a:r>
            <a:endParaRPr lang="en-US" altLang="ja-JP" dirty="0" smtClean="0"/>
          </a:p>
          <a:p>
            <a:pPr marL="0" indent="0">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 </a:t>
            </a:r>
            <a:r>
              <a:rPr lang="ja-JP" altLang="ja-JP" dirty="0" smtClean="0"/>
              <a:t>香山</a:t>
            </a:r>
            <a:r>
              <a:rPr lang="en-US" altLang="ja-JP" dirty="0" smtClean="0"/>
              <a:t>, </a:t>
            </a:r>
            <a:r>
              <a:rPr lang="ja-JP" altLang="ja-JP" dirty="0" smtClean="0"/>
              <a:t>國宗</a:t>
            </a:r>
            <a:r>
              <a:rPr lang="en-US" altLang="ja-JP" dirty="0" smtClean="0"/>
              <a:t>, </a:t>
            </a:r>
            <a:r>
              <a:rPr lang="ja-JP" altLang="ja-JP" dirty="0" smtClean="0"/>
              <a:t>永井</a:t>
            </a:r>
            <a:r>
              <a:rPr lang="en-US" altLang="ja-JP" dirty="0" smtClean="0"/>
              <a:t>, </a:t>
            </a:r>
            <a:r>
              <a:rPr lang="ja-JP" altLang="ja-JP" dirty="0" smtClean="0"/>
              <a:t>不破</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ja-JP" altLang="en-US" dirty="0" smtClean="0"/>
              <a:t>，納富</a:t>
            </a:r>
            <a:r>
              <a:rPr lang="en-US" altLang="ja-JP" dirty="0" smtClean="0"/>
              <a:t>], [2018 </a:t>
            </a:r>
            <a:r>
              <a:rPr lang="ja-JP" altLang="ja-JP" dirty="0" smtClean="0"/>
              <a:t>福坂，高木，山田，佐々木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問題</a:t>
            </a:r>
            <a:r>
              <a:rPr lang="ja-JP" altLang="ja-JP" dirty="0"/>
              <a:t>の難易度に応じて穴埋め問題を生成するために、穴埋め箇所を選択問題として出題することで変化に富んだ問題を生成できると考えられる。しかし、ソースコードの穴埋め選択問題を自動で生成する技術が今なお課題となっている</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5</a:t>
            </a:fld>
            <a:endParaRPr kumimoji="1" lang="ja-JP" altLang="en-US"/>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443413" y="809774"/>
            <a:ext cx="3171825" cy="131549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r>
              <a:rPr lang="ja-JP" altLang="ja-JP" sz="1400" dirty="0"/>
              <a:t>ブロックプログラミングからコーディング用の練習問題を自動生成することに着目し，本研究ではブロックプログラミングと連携したソースコードの穴埋め問題生成システムを構築する．</a:t>
            </a:r>
          </a:p>
        </p:txBody>
      </p:sp>
      <p:pic>
        <p:nvPicPr>
          <p:cNvPr id="11" name="図 10"/>
          <p:cNvPicPr>
            <a:picLocks noChangeAspect="1"/>
          </p:cNvPicPr>
          <p:nvPr/>
        </p:nvPicPr>
        <p:blipFill>
          <a:blip r:embed="rId3"/>
          <a:stretch>
            <a:fillRect/>
          </a:stretch>
        </p:blipFill>
        <p:spPr>
          <a:xfrm>
            <a:off x="880340" y="2135337"/>
            <a:ext cx="7981322" cy="3983220"/>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Step-1: XML</a:t>
            </a:r>
            <a:r>
              <a:rPr lang="ja-JP" altLang="ja-JP" dirty="0"/>
              <a:t>状態のコードから</a:t>
            </a:r>
            <a:r>
              <a:rPr lang="en-US" altLang="ja-JP" dirty="0"/>
              <a:t>JavaScript</a:t>
            </a:r>
            <a:r>
              <a:rPr lang="ja-JP" altLang="ja-JP" dirty="0"/>
              <a:t>コードを生成する．</a:t>
            </a:r>
          </a:p>
          <a:p>
            <a:pPr marL="0" indent="0">
              <a:buNone/>
            </a:pPr>
            <a:r>
              <a:rPr lang="en-US" altLang="ja-JP" dirty="0"/>
              <a:t>Step-2:</a:t>
            </a:r>
            <a:r>
              <a:rPr lang="ja-JP" altLang="ja-JP" dirty="0"/>
              <a:t>難易度によって選択問題に利用されるワード，問題数を選択する．</a:t>
            </a:r>
          </a:p>
          <a:p>
            <a:pPr marL="0" indent="0">
              <a:buNone/>
            </a:pPr>
            <a:r>
              <a:rPr lang="en-US" altLang="ja-JP" dirty="0"/>
              <a:t>Step-3:JavaScript</a:t>
            </a:r>
            <a:r>
              <a:rPr lang="ja-JP" altLang="ja-JP" dirty="0"/>
              <a:t>コードから選択問題を自動生成する．</a:t>
            </a:r>
          </a:p>
          <a:p>
            <a:pPr marL="0" indent="0">
              <a:buNone/>
            </a:pPr>
            <a:r>
              <a:rPr lang="en-US" altLang="ja-JP" dirty="0"/>
              <a:t>Step-4:</a:t>
            </a:r>
            <a:r>
              <a:rPr lang="ja-JP" altLang="ja-JP" dirty="0"/>
              <a:t>解答の正誤を判別する．</a:t>
            </a:r>
          </a:p>
          <a:p>
            <a:pPr marL="0" indent="0">
              <a:buNone/>
            </a:pPr>
            <a:r>
              <a:rPr lang="en-US" altLang="ja-JP" dirty="0"/>
              <a:t>Step-5:</a:t>
            </a:r>
            <a:r>
              <a:rPr lang="ja-JP" altLang="ja-JP" dirty="0"/>
              <a:t>誤答の解説を行う．</a:t>
            </a:r>
          </a:p>
          <a:p>
            <a:pPr marL="0" indent="0">
              <a:buNone/>
            </a:pPr>
            <a:r>
              <a:rPr lang="en-US" altLang="ja-JP" dirty="0"/>
              <a:t>Step-6: Step-2</a:t>
            </a:r>
            <a:r>
              <a:rPr lang="ja-JP" altLang="ja-JP" dirty="0"/>
              <a:t>に戻る．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7</a:t>
            </a:fld>
            <a:endParaRPr kumimoji="1" lang="ja-JP" altLang="en-US"/>
          </a:p>
        </p:txBody>
      </p:sp>
    </p:spTree>
    <p:extLst>
      <p:ext uri="{BB962C8B-B14F-4D97-AF65-F5344CB8AC3E}">
        <p14:creationId xmlns:p14="http://schemas.microsoft.com/office/powerpoint/2010/main" val="1262185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altLang="ja-JP" dirty="0"/>
              <a:t>Step-1:</a:t>
            </a:r>
            <a:r>
              <a:rPr lang="ja-JP" altLang="ja-JP" dirty="0"/>
              <a:t>コードを単語で区切り，既定のワードとマッチするかを判断し，ヒットした場所とワードを保存するリストを作成する．</a:t>
            </a:r>
          </a:p>
          <a:p>
            <a:pPr marL="0" indent="0">
              <a:buNone/>
            </a:pPr>
            <a:r>
              <a:rPr lang="en-US" altLang="ja-JP" dirty="0"/>
              <a:t>Step-2:</a:t>
            </a:r>
            <a:r>
              <a:rPr lang="ja-JP" altLang="ja-JP" dirty="0"/>
              <a:t>問題の生成数の数Ｎとワードがヒットした数Ｍを比較する．</a:t>
            </a:r>
          </a:p>
          <a:p>
            <a:pPr marL="0" indent="0">
              <a:buNone/>
            </a:pPr>
            <a:r>
              <a:rPr lang="en-US" altLang="ja-JP" dirty="0"/>
              <a:t>Step-3:</a:t>
            </a:r>
            <a:r>
              <a:rPr lang="ja-JP" altLang="ja-JP" dirty="0"/>
              <a:t>Ｎ</a:t>
            </a:r>
            <a:r>
              <a:rPr lang="en-US" altLang="ja-JP" dirty="0"/>
              <a:t>&gt;</a:t>
            </a:r>
            <a:r>
              <a:rPr lang="ja-JP" altLang="ja-JP" dirty="0"/>
              <a:t>Ｍだった場合はＭを保存して次のステップへ進む．Ｎ</a:t>
            </a:r>
            <a:r>
              <a:rPr lang="en-US" altLang="ja-JP" dirty="0"/>
              <a:t>&lt;=</a:t>
            </a:r>
            <a:r>
              <a:rPr lang="ja-JP" altLang="ja-JP" dirty="0"/>
              <a:t>Ｍだった場合にはランダムでＮ個を抜き出し，次のステップへ進む．</a:t>
            </a:r>
          </a:p>
          <a:p>
            <a:pPr marL="0" indent="0">
              <a:buNone/>
            </a:pPr>
            <a:r>
              <a:rPr lang="en-US" altLang="ja-JP" dirty="0"/>
              <a:t>Step-4:</a:t>
            </a:r>
            <a:r>
              <a:rPr lang="ja-JP" altLang="ja-JP" dirty="0"/>
              <a:t>問題を生成することが決定したワードのヒットした場所をセレクトボックスに置換する．</a:t>
            </a:r>
          </a:p>
          <a:p>
            <a:pPr marL="0" indent="0">
              <a:buNone/>
            </a:pPr>
            <a:r>
              <a:rPr lang="en-US" altLang="ja-JP" dirty="0"/>
              <a:t>Step-5:</a:t>
            </a:r>
            <a:r>
              <a:rPr lang="ja-JP" altLang="ja-JP" dirty="0"/>
              <a:t>セレクトボックスの内容に選択式問題の解答を挿入し，オプションとして，正答の場合には</a:t>
            </a:r>
            <a:r>
              <a:rPr lang="en-US" altLang="ja-JP" dirty="0"/>
              <a:t>ans</a:t>
            </a:r>
            <a:r>
              <a:rPr lang="ja-JP" altLang="ja-JP" dirty="0" err="1"/>
              <a:t>，</a:t>
            </a:r>
            <a:r>
              <a:rPr lang="ja-JP" altLang="ja-JP" dirty="0"/>
              <a:t>それ以外には数字を設定する．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8</a:t>
            </a:fld>
            <a:endParaRPr kumimoji="1" lang="ja-JP" altLang="en-US"/>
          </a:p>
        </p:txBody>
      </p:sp>
    </p:spTree>
    <p:extLst>
      <p:ext uri="{BB962C8B-B14F-4D97-AF65-F5344CB8AC3E}">
        <p14:creationId xmlns:p14="http://schemas.microsoft.com/office/powerpoint/2010/main" val="350769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生成される難易度</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ja-JP" dirty="0" smtClean="0"/>
              <a:t>難易度</a:t>
            </a:r>
            <a:r>
              <a:rPr lang="ja-JP" altLang="ja-JP" dirty="0"/>
              <a:t>は３つ　</a:t>
            </a:r>
            <a:r>
              <a:rPr lang="ja-JP" altLang="ja-JP" dirty="0" smtClean="0"/>
              <a:t>簡単</a:t>
            </a:r>
            <a:r>
              <a:rPr lang="ja-JP" altLang="en-US" dirty="0" smtClean="0"/>
              <a:t>，</a:t>
            </a:r>
            <a:r>
              <a:rPr lang="ja-JP" altLang="ja-JP" dirty="0" smtClean="0"/>
              <a:t>普通</a:t>
            </a:r>
            <a:r>
              <a:rPr lang="ja-JP" altLang="en-US" dirty="0" smtClean="0"/>
              <a:t>，</a:t>
            </a:r>
            <a:r>
              <a:rPr lang="ja-JP" altLang="ja-JP" dirty="0" smtClean="0"/>
              <a:t>難しい</a:t>
            </a:r>
            <a:endParaRPr lang="ja-JP" altLang="ja-JP" dirty="0"/>
          </a:p>
          <a:p>
            <a:r>
              <a:rPr lang="ja-JP" altLang="ja-JP" dirty="0" smtClean="0"/>
              <a:t>初期</a:t>
            </a:r>
            <a:r>
              <a:rPr lang="ja-JP" altLang="ja-JP" dirty="0"/>
              <a:t>では簡単が選ばれる</a:t>
            </a:r>
          </a:p>
          <a:p>
            <a:r>
              <a:rPr lang="ja-JP" altLang="ja-JP" dirty="0" smtClean="0"/>
              <a:t>簡単</a:t>
            </a:r>
            <a:r>
              <a:rPr lang="ja-JP" altLang="ja-JP" dirty="0"/>
              <a:t>　同じカテゴリーから選ばれる選択問題を３問以下</a:t>
            </a:r>
          </a:p>
          <a:p>
            <a:r>
              <a:rPr lang="ja-JP" altLang="ja-JP" dirty="0" smtClean="0"/>
              <a:t>普通</a:t>
            </a:r>
            <a:r>
              <a:rPr lang="ja-JP" altLang="ja-JP" dirty="0"/>
              <a:t>　同じカテゴリーから選ばれる選択問題を６問以下</a:t>
            </a:r>
          </a:p>
          <a:p>
            <a:r>
              <a:rPr lang="ja-JP" altLang="ja-JP" dirty="0" smtClean="0"/>
              <a:t>難しい </a:t>
            </a:r>
            <a:r>
              <a:rPr lang="ja-JP" altLang="ja-JP" dirty="0"/>
              <a:t>異なるカテゴリーから選ばれる選択問題を３</a:t>
            </a:r>
            <a:r>
              <a:rPr lang="ja-JP" altLang="ja-JP" dirty="0" smtClean="0"/>
              <a:t>問</a:t>
            </a:r>
            <a:endParaRPr lang="en-US" altLang="ja-JP" dirty="0" smtClean="0"/>
          </a:p>
          <a:p>
            <a:endParaRPr lang="en-US" altLang="ja-JP" dirty="0"/>
          </a:p>
          <a:p>
            <a:r>
              <a:rPr lang="ja-JP" altLang="ja-JP" dirty="0" smtClean="0"/>
              <a:t>同じ</a:t>
            </a:r>
            <a:r>
              <a:rPr lang="ja-JP" altLang="ja-JP" dirty="0"/>
              <a:t>カテゴリーとは，繰り返し命令カテゴリーで</a:t>
            </a:r>
            <a:r>
              <a:rPr lang="en-US" altLang="ja-JP" dirty="0"/>
              <a:t>for, while, do</a:t>
            </a:r>
            <a:r>
              <a:rPr lang="ja-JP" altLang="ja-JP" dirty="0"/>
              <a:t>など同じようなタイミングで利用されるキーワードのこと</a:t>
            </a:r>
          </a:p>
          <a:p>
            <a:r>
              <a:rPr lang="ja-JP" altLang="ja-JP" dirty="0" smtClean="0"/>
              <a:t>異なる</a:t>
            </a:r>
            <a:r>
              <a:rPr lang="ja-JP" altLang="ja-JP" dirty="0"/>
              <a:t>カテゴリーとは，本システムで利用可能な予約語と四則演算と不等号のすべてのことで，同一でないキーワードであればすべてが選択肢として利用される．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spTree>
    <p:extLst>
      <p:ext uri="{BB962C8B-B14F-4D97-AF65-F5344CB8AC3E}">
        <p14:creationId xmlns:p14="http://schemas.microsoft.com/office/powerpoint/2010/main" val="246358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762</TotalTime>
  <Words>1698</Words>
  <Application>Microsoft Office PowerPoint</Application>
  <PresentationFormat>画面に合わせる (4:3)</PresentationFormat>
  <Paragraphs>211</Paragraphs>
  <Slides>20</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20</vt:i4>
      </vt:variant>
    </vt:vector>
  </HeadingPairs>
  <TitlesOfParts>
    <vt:vector size="29" baseType="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提案方式</vt:lpstr>
      <vt:lpstr>提案方式</vt:lpstr>
      <vt:lpstr>問題の自動生成</vt:lpstr>
      <vt:lpstr>生成される難易度</vt:lpstr>
      <vt:lpstr>採点</vt:lpstr>
      <vt:lpstr>解説</vt:lpstr>
      <vt:lpstr>問題の作成（教師）</vt:lpstr>
      <vt:lpstr>学習方法（学習者）</vt:lpstr>
      <vt:lpstr>実験</vt:lpstr>
      <vt:lpstr>実験結果</vt:lpstr>
      <vt:lpstr>考察</vt:lpstr>
      <vt:lpstr>まとめ</vt:lpstr>
      <vt:lpstr>今後の展望</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44</cp:revision>
  <dcterms:created xsi:type="dcterms:W3CDTF">2021-12-19T23:47:53Z</dcterms:created>
  <dcterms:modified xsi:type="dcterms:W3CDTF">2022-01-12T01:37:47Z</dcterms:modified>
</cp:coreProperties>
</file>