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95" r:id="rId3"/>
    <p:sldId id="296" r:id="rId4"/>
    <p:sldId id="297" r:id="rId5"/>
    <p:sldId id="298" r:id="rId6"/>
    <p:sldId id="299" r:id="rId7"/>
    <p:sldId id="300" r:id="rId8"/>
    <p:sldId id="265" r:id="rId9"/>
    <p:sldId id="271" r:id="rId10"/>
    <p:sldId id="270" r:id="rId11"/>
    <p:sldId id="263" r:id="rId12"/>
    <p:sldId id="269" r:id="rId13"/>
    <p:sldId id="279" r:id="rId14"/>
    <p:sldId id="280" r:id="rId15"/>
    <p:sldId id="288" r:id="rId16"/>
    <p:sldId id="273" r:id="rId17"/>
    <p:sldId id="278" r:id="rId18"/>
    <p:sldId id="276" r:id="rId19"/>
    <p:sldId id="285" r:id="rId20"/>
    <p:sldId id="286" r:id="rId21"/>
    <p:sldId id="277" r:id="rId22"/>
    <p:sldId id="274" r:id="rId23"/>
    <p:sldId id="275" r:id="rId24"/>
    <p:sldId id="281" r:id="rId25"/>
    <p:sldId id="282" r:id="rId26"/>
    <p:sldId id="290" r:id="rId27"/>
    <p:sldId id="289" r:id="rId28"/>
    <p:sldId id="291" r:id="rId29"/>
    <p:sldId id="272" r:id="rId30"/>
    <p:sldId id="292" r:id="rId31"/>
    <p:sldId id="293" r:id="rId32"/>
    <p:sldId id="29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04" autoAdjust="0"/>
    <p:restoredTop sz="94790" autoAdjust="0"/>
  </p:normalViewPr>
  <p:slideViewPr>
    <p:cSldViewPr snapToGrid="0">
      <p:cViewPr varScale="1">
        <p:scale>
          <a:sx n="75" d="100"/>
          <a:sy n="75" d="100"/>
        </p:scale>
        <p:origin x="9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2021/10/4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9</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11</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12</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2021/10/4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2021/10/4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2021/10/4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2021/10/4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直観的に理解のしやすいブロックプログラミングにより、プログラミングの論理的思考を身に</a:t>
            </a:r>
            <a:r>
              <a:rPr lang="ja-JP" altLang="en-US" dirty="0" smtClean="0"/>
              <a:t>着けられるシステムを提案する</a:t>
            </a:r>
            <a:endParaRPr lang="en-US" altLang="ja-JP" dirty="0" smtClean="0"/>
          </a:p>
          <a:p>
            <a:r>
              <a:rPr lang="ja-JP" altLang="en-US" dirty="0" smtClean="0"/>
              <a:t>ブロックプログラミングからブロックリーによるコードへの変換を利用し、プログラミング言語への理解を深められるシステムを提案</a:t>
            </a:r>
            <a:endParaRPr lang="en-US" altLang="ja-JP" dirty="0" smtClean="0"/>
          </a:p>
          <a:p>
            <a:r>
              <a:rPr lang="ja-JP" altLang="en-US" dirty="0"/>
              <a:t>穴埋め</a:t>
            </a:r>
            <a:r>
              <a:rPr lang="ja-JP" altLang="en-US" dirty="0" smtClean="0"/>
              <a:t>問題などを利用し、よりプログラミングにユーザが慣れていける環境を提案</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10</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11</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研究課題について</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en-US" dirty="0"/>
              <a:t>論理的思考がすでに培われていることを前提として問題が提示される教育環境となっている．</a:t>
            </a:r>
            <a:endParaRPr lang="en-US" altLang="ja-JP" dirty="0"/>
          </a:p>
          <a:p>
            <a:pPr lvl="1" algn="just">
              <a:buFont typeface="Wingdings" panose="05000000000000000000" pitchFamily="2" charset="2"/>
              <a:buChar char="Ø"/>
            </a:pPr>
            <a:r>
              <a:rPr lang="ja-JP" altLang="en-US" dirty="0"/>
              <a:t>学習者が論理的な思考をもって問題文を読み取ることができる必要がある．</a:t>
            </a:r>
            <a:endParaRPr lang="en-US" altLang="ja-JP" dirty="0"/>
          </a:p>
          <a:p>
            <a:pPr algn="just"/>
            <a:r>
              <a:rPr lang="ja-JP" altLang="en-US" dirty="0"/>
              <a:t>プログラミング言語における構文を理解するには，コーディング経験も重要</a:t>
            </a:r>
            <a:endParaRPr lang="en-US" altLang="ja-JP" dirty="0"/>
          </a:p>
          <a:p>
            <a:pPr lvl="1" algn="just">
              <a:buFont typeface="Wingdings" panose="05000000000000000000" pitchFamily="2" charset="2"/>
              <a:buChar char="Ø"/>
            </a:pPr>
            <a:r>
              <a:rPr lang="en-US" altLang="ja-JP" dirty="0" err="1"/>
              <a:t>Blockly</a:t>
            </a:r>
            <a:r>
              <a:rPr lang="ja-JP" altLang="en-US" dirty="0"/>
              <a:t>によって生成されたコードを見るだけではなく</a:t>
            </a:r>
            <a:r>
              <a:rPr lang="en-US" altLang="ja-JP" dirty="0"/>
              <a:t>,</a:t>
            </a:r>
            <a:r>
              <a:rPr lang="ja-JP" altLang="en-US" dirty="0"/>
              <a:t>実際に学習者がコーディングする環境でないと，プログラミング言語の構文への理解の定着にはつながらない．</a:t>
            </a:r>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12</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https://ja.wikipedia.org/wiki/Node.js</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420038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システム構成図</a:t>
            </a:r>
            <a:r>
              <a:rPr kumimoji="1" lang="ja-JP" altLang="en-US" dirty="0" smtClean="0"/>
              <a:t>（予想図）</a:t>
            </a:r>
            <a:endParaRPr kumimoji="1" lang="ja-JP" altLang="en-US" dirty="0"/>
          </a:p>
        </p:txBody>
      </p:sp>
      <p:sp>
        <p:nvSpPr>
          <p:cNvPr id="3" name="スライド番号プレースホルダー 2"/>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
        <p:nvSpPr>
          <p:cNvPr id="4" name="正方形/長方形 3"/>
          <p:cNvSpPr/>
          <p:nvPr/>
        </p:nvSpPr>
        <p:spPr>
          <a:xfrm>
            <a:off x="2233402" y="214794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err="1" smtClean="0"/>
              <a:t>Blockly</a:t>
            </a:r>
            <a:endParaRPr kumimoji="1" lang="ja-JP" altLang="en-US" sz="2800" dirty="0"/>
          </a:p>
        </p:txBody>
      </p:sp>
      <p:sp>
        <p:nvSpPr>
          <p:cNvPr id="5" name="正方形/長方形 4"/>
          <p:cNvSpPr/>
          <p:nvPr/>
        </p:nvSpPr>
        <p:spPr>
          <a:xfrm>
            <a:off x="3437267" y="5449566"/>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Node.js</a:t>
            </a:r>
            <a:endParaRPr kumimoji="1" lang="ja-JP" altLang="en-US" sz="2800" dirty="0"/>
          </a:p>
        </p:txBody>
      </p:sp>
      <p:sp>
        <p:nvSpPr>
          <p:cNvPr id="6" name="正方形/長方形 5"/>
          <p:cNvSpPr/>
          <p:nvPr/>
        </p:nvSpPr>
        <p:spPr>
          <a:xfrm>
            <a:off x="5593114" y="2793264"/>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PHP</a:t>
            </a:r>
            <a:endParaRPr kumimoji="1" lang="ja-JP" altLang="en-US" sz="2800" dirty="0"/>
          </a:p>
        </p:txBody>
      </p:sp>
      <p:sp>
        <p:nvSpPr>
          <p:cNvPr id="7" name="正方形/長方形 6"/>
          <p:cNvSpPr/>
          <p:nvPr/>
        </p:nvSpPr>
        <p:spPr>
          <a:xfrm>
            <a:off x="5593114" y="160373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Python</a:t>
            </a:r>
            <a:endParaRPr kumimoji="1" lang="ja-JP" altLang="en-US" sz="2800" dirty="0"/>
          </a:p>
        </p:txBody>
      </p:sp>
      <p:cxnSp>
        <p:nvCxnSpPr>
          <p:cNvPr id="9" name="直線コネクタ 8"/>
          <p:cNvCxnSpPr/>
          <p:nvPr/>
        </p:nvCxnSpPr>
        <p:spPr>
          <a:xfrm flipV="1">
            <a:off x="628650" y="4256411"/>
            <a:ext cx="7827527" cy="1"/>
          </a:xfrm>
          <a:prstGeom prst="line">
            <a:avLst/>
          </a:prstGeom>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242761" y="3627010"/>
            <a:ext cx="2492990" cy="400110"/>
          </a:xfrm>
          <a:prstGeom prst="rect">
            <a:avLst/>
          </a:prstGeom>
          <a:noFill/>
        </p:spPr>
        <p:txBody>
          <a:bodyPr wrap="none" rtlCol="0">
            <a:spAutoFit/>
          </a:bodyPr>
          <a:lstStyle/>
          <a:p>
            <a:r>
              <a:rPr kumimoji="1" lang="ja-JP" altLang="en-US" sz="2000" dirty="0" smtClean="0"/>
              <a:t>クライアントサイド</a:t>
            </a:r>
            <a:endParaRPr kumimoji="1" lang="ja-JP" altLang="en-US" sz="2000" dirty="0"/>
          </a:p>
        </p:txBody>
      </p:sp>
      <p:sp>
        <p:nvSpPr>
          <p:cNvPr id="13" name="テキスト ボックス 12"/>
          <p:cNvSpPr txBox="1"/>
          <p:nvPr/>
        </p:nvSpPr>
        <p:spPr>
          <a:xfrm>
            <a:off x="242761" y="4507942"/>
            <a:ext cx="1723549" cy="400110"/>
          </a:xfrm>
          <a:prstGeom prst="rect">
            <a:avLst/>
          </a:prstGeom>
          <a:noFill/>
        </p:spPr>
        <p:txBody>
          <a:bodyPr wrap="none" rtlCol="0">
            <a:spAutoFit/>
          </a:bodyPr>
          <a:lstStyle/>
          <a:p>
            <a:r>
              <a:rPr kumimoji="1" lang="ja-JP" altLang="en-US" sz="2000" dirty="0" smtClean="0"/>
              <a:t>サーバサイド</a:t>
            </a:r>
            <a:endParaRPr kumimoji="1" lang="ja-JP" altLang="en-US" sz="2000" dirty="0"/>
          </a:p>
        </p:txBody>
      </p:sp>
      <p:cxnSp>
        <p:nvCxnSpPr>
          <p:cNvPr id="15" name="カギ線コネクタ 14"/>
          <p:cNvCxnSpPr/>
          <p:nvPr/>
        </p:nvCxnSpPr>
        <p:spPr>
          <a:xfrm rot="5400000">
            <a:off x="4883184" y="4135156"/>
            <a:ext cx="1285786" cy="1069714"/>
          </a:xfrm>
          <a:prstGeom prst="bentConnector3">
            <a:avLst>
              <a:gd name="adj1" fmla="val 50000"/>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8" name="直線矢印コネクタ 27"/>
          <p:cNvCxnSpPr/>
          <p:nvPr/>
        </p:nvCxnSpPr>
        <p:spPr>
          <a:xfrm flipH="1">
            <a:off x="3641416" y="3524986"/>
            <a:ext cx="13594" cy="1726745"/>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9" name="正方形/長方形 28"/>
          <p:cNvSpPr/>
          <p:nvPr/>
        </p:nvSpPr>
        <p:spPr>
          <a:xfrm>
            <a:off x="3614550" y="4413754"/>
            <a:ext cx="1419235" cy="461665"/>
          </a:xfrm>
          <a:prstGeom prst="rect">
            <a:avLst/>
          </a:prstGeom>
        </p:spPr>
        <p:txBody>
          <a:bodyPr wrap="none">
            <a:spAutoFit/>
          </a:bodyPr>
          <a:lstStyle/>
          <a:p>
            <a:r>
              <a:rPr kumimoji="1" lang="en-US" altLang="ja-JP" sz="2400" dirty="0"/>
              <a:t>JavaScript</a:t>
            </a:r>
            <a:endParaRPr kumimoji="1" lang="ja-JP" altLang="en-US" dirty="0"/>
          </a:p>
        </p:txBody>
      </p:sp>
      <p:cxnSp>
        <p:nvCxnSpPr>
          <p:cNvPr id="33" name="直線矢印コネクタ 32"/>
          <p:cNvCxnSpPr/>
          <p:nvPr/>
        </p:nvCxnSpPr>
        <p:spPr>
          <a:xfrm flipH="1">
            <a:off x="4324167" y="2793264"/>
            <a:ext cx="12019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テキスト ボックス 33"/>
          <p:cNvSpPr txBox="1"/>
          <p:nvPr/>
        </p:nvSpPr>
        <p:spPr>
          <a:xfrm>
            <a:off x="4324167" y="2435703"/>
            <a:ext cx="877163" cy="369332"/>
          </a:xfrm>
          <a:prstGeom prst="rect">
            <a:avLst/>
          </a:prstGeom>
          <a:noFill/>
        </p:spPr>
        <p:txBody>
          <a:bodyPr wrap="none" rtlCol="0">
            <a:spAutoFit/>
          </a:bodyPr>
          <a:lstStyle/>
          <a:p>
            <a:r>
              <a:rPr kumimoji="1" lang="ja-JP" altLang="en-US" dirty="0" smtClean="0"/>
              <a:t>データ</a:t>
            </a:r>
            <a:endParaRPr kumimoji="1" lang="ja-JP" altLang="en-US" dirty="0"/>
          </a:p>
        </p:txBody>
      </p:sp>
    </p:spTree>
    <p:extLst>
      <p:ext uri="{BB962C8B-B14F-4D97-AF65-F5344CB8AC3E}">
        <p14:creationId xmlns:p14="http://schemas.microsoft.com/office/powerpoint/2010/main" val="109026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で</a:t>
            </a:r>
            <a:r>
              <a:rPr lang="ja-JP" altLang="en-US" dirty="0" smtClean="0"/>
              <a:t>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a:t>
            </a:r>
            <a:r>
              <a:rPr lang="ja-JP" altLang="en-US" dirty="0"/>
              <a:t>ないように</a:t>
            </a:r>
            <a:r>
              <a:rPr lang="ja-JP" altLang="en-US" dirty="0" smtClean="0"/>
              <a:t>も見える</a:t>
            </a:r>
            <a:endParaRPr lang="en-US" altLang="ja-JP" dirty="0" smtClean="0"/>
          </a:p>
          <a:p>
            <a:r>
              <a:rPr kumimoji="1" lang="ja-JP" altLang="en-US" dirty="0" smtClean="0"/>
              <a:t>あまり理解できていないため、公式の情報を見直したい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spTree>
    <p:extLst>
      <p:ext uri="{BB962C8B-B14F-4D97-AF65-F5344CB8AC3E}">
        <p14:creationId xmlns:p14="http://schemas.microsoft.com/office/powerpoint/2010/main" val="3535867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16</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Node_modules</a:t>
            </a:r>
            <a:r>
              <a:rPr lang="en-US" altLang="ja-JP" dirty="0"/>
              <a:t> install</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pic>
        <p:nvPicPr>
          <p:cNvPr id="5" name="図 4"/>
          <p:cNvPicPr>
            <a:picLocks noChangeAspect="1"/>
          </p:cNvPicPr>
          <p:nvPr/>
        </p:nvPicPr>
        <p:blipFill>
          <a:blip r:embed="rId2"/>
          <a:stretch>
            <a:fillRect/>
          </a:stretch>
        </p:blipFill>
        <p:spPr>
          <a:xfrm>
            <a:off x="628650" y="2176758"/>
            <a:ext cx="7970195" cy="2031100"/>
          </a:xfrm>
          <a:prstGeom prst="rect">
            <a:avLst/>
          </a:prstGeom>
        </p:spPr>
      </p:pic>
    </p:spTree>
    <p:extLst>
      <p:ext uri="{BB962C8B-B14F-4D97-AF65-F5344CB8AC3E}">
        <p14:creationId xmlns:p14="http://schemas.microsoft.com/office/powerpoint/2010/main" val="2400612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559910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84326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a:t>
            </a:fld>
            <a:endParaRPr kumimoji="1" lang="ja-JP" altLang="en-US"/>
          </a:p>
        </p:txBody>
      </p:sp>
    </p:spTree>
    <p:extLst>
      <p:ext uri="{BB962C8B-B14F-4D97-AF65-F5344CB8AC3E}">
        <p14:creationId xmlns:p14="http://schemas.microsoft.com/office/powerpoint/2010/main" val="3396706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20</a:t>
            </a:fld>
            <a:endParaRPr kumimoji="1" lang="ja-JP" altLang="en-US"/>
          </a:p>
        </p:txBody>
      </p:sp>
    </p:spTree>
    <p:extLst>
      <p:ext uri="{BB962C8B-B14F-4D97-AF65-F5344CB8AC3E}">
        <p14:creationId xmlns:p14="http://schemas.microsoft.com/office/powerpoint/2010/main" val="312142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21</a:t>
            </a:fld>
            <a:endParaRPr kumimoji="1" lang="ja-JP" altLang="en-US"/>
          </a:p>
        </p:txBody>
      </p:sp>
    </p:spTree>
    <p:extLst>
      <p:ext uri="{BB962C8B-B14F-4D97-AF65-F5344CB8AC3E}">
        <p14:creationId xmlns:p14="http://schemas.microsoft.com/office/powerpoint/2010/main" val="2142560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22</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23</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を判定するプログラム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事前に用意した解答例と、</a:t>
            </a:r>
            <a:r>
              <a:rPr kumimoji="1" lang="en-US" altLang="ja-JP" dirty="0" err="1" smtClean="0"/>
              <a:t>Generater</a:t>
            </a:r>
            <a:r>
              <a:rPr kumimoji="1" lang="ja-JP" altLang="en-US" dirty="0" smtClean="0"/>
              <a:t>によって作成されたコードが等しいかどうか（完全一致）を判定するサンプルプログラムを作成した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2287831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判定</a:t>
            </a:r>
            <a:r>
              <a:rPr kumimoji="1" lang="ja-JP" altLang="en-US" dirty="0" smtClean="0"/>
              <a:t>デモ</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pic>
        <p:nvPicPr>
          <p:cNvPr id="5" name="図 4"/>
          <p:cNvPicPr>
            <a:picLocks noChangeAspect="1"/>
          </p:cNvPicPr>
          <p:nvPr/>
        </p:nvPicPr>
        <p:blipFill>
          <a:blip r:embed="rId2"/>
          <a:stretch>
            <a:fillRect/>
          </a:stretch>
        </p:blipFill>
        <p:spPr>
          <a:xfrm>
            <a:off x="207586" y="2087744"/>
            <a:ext cx="8844617" cy="4378340"/>
          </a:xfrm>
          <a:prstGeom prst="rect">
            <a:avLst/>
          </a:prstGeom>
        </p:spPr>
      </p:pic>
    </p:spTree>
    <p:extLst>
      <p:ext uri="{BB962C8B-B14F-4D97-AF65-F5344CB8AC3E}">
        <p14:creationId xmlns:p14="http://schemas.microsoft.com/office/powerpoint/2010/main" val="1473290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穴あき問題を作成する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pic>
        <p:nvPicPr>
          <p:cNvPr id="5" name="図 4"/>
          <p:cNvPicPr>
            <a:picLocks noChangeAspect="1"/>
          </p:cNvPicPr>
          <p:nvPr/>
        </p:nvPicPr>
        <p:blipFill>
          <a:blip r:embed="rId2"/>
          <a:stretch>
            <a:fillRect/>
          </a:stretch>
        </p:blipFill>
        <p:spPr>
          <a:xfrm>
            <a:off x="472810" y="1825625"/>
            <a:ext cx="8612668" cy="4243402"/>
          </a:xfrm>
          <a:prstGeom prst="rect">
            <a:avLst/>
          </a:prstGeom>
        </p:spPr>
      </p:pic>
    </p:spTree>
    <p:extLst>
      <p:ext uri="{BB962C8B-B14F-4D97-AF65-F5344CB8AC3E}">
        <p14:creationId xmlns:p14="http://schemas.microsoft.com/office/powerpoint/2010/main" val="4017269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穴あき問題の作成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画面（</a:t>
            </a:r>
            <a:r>
              <a:rPr lang="en-US" altLang="ja-JP" dirty="0" smtClean="0"/>
              <a:t>7/9</a:t>
            </a:r>
            <a:r>
              <a:rPr lang="ja-JP" altLang="en-US" dirty="0" smtClean="0"/>
              <a:t>時点）の</a:t>
            </a:r>
            <a:r>
              <a:rPr lang="en-US" altLang="ja-JP" dirty="0" smtClean="0"/>
              <a:t>question2</a:t>
            </a:r>
            <a:r>
              <a:rPr lang="ja-JP" altLang="en-US" dirty="0" smtClean="0"/>
              <a:t>のボタンを押すとランダムで一か所を隠す</a:t>
            </a:r>
            <a:endParaRPr lang="en-US" altLang="ja-JP" dirty="0" smtClean="0"/>
          </a:p>
          <a:p>
            <a:r>
              <a:rPr lang="ja-JP" altLang="en-US" dirty="0"/>
              <a:t>複</a:t>
            </a:r>
            <a:r>
              <a:rPr lang="ja-JP" altLang="en-US" dirty="0" smtClean="0"/>
              <a:t>数回押した場合は場所が変わる（隠れる場所は一か所）</a:t>
            </a:r>
            <a:endParaRPr lang="en-US" altLang="ja-JP" dirty="0" smtClean="0"/>
          </a:p>
          <a:p>
            <a:r>
              <a:rPr lang="ja-JP" altLang="en-US" dirty="0"/>
              <a:t>これ</a:t>
            </a:r>
            <a:r>
              <a:rPr lang="ja-JP" altLang="en-US" dirty="0" smtClean="0"/>
              <a:t>はプログラムを変えれば複数個所を隠すことも可能</a:t>
            </a:r>
            <a:endParaRPr lang="en-US" altLang="ja-JP" dirty="0" smtClean="0"/>
          </a:p>
          <a:p>
            <a:r>
              <a:rPr lang="en-US" altLang="ja-JP" dirty="0" smtClean="0"/>
              <a:t>Question1</a:t>
            </a:r>
            <a:r>
              <a:rPr lang="ja-JP" altLang="en-US" dirty="0" smtClean="0"/>
              <a:t>のボタンを押すと隠れていない状態のコードを表示</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755709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穴あき問題作成の問題点</a:t>
            </a:r>
            <a:endParaRPr kumimoji="1" lang="ja-JP" altLang="en-US" dirty="0"/>
          </a:p>
        </p:txBody>
      </p:sp>
      <p:sp>
        <p:nvSpPr>
          <p:cNvPr id="3" name="コンテンツ プレースホルダー 2"/>
          <p:cNvSpPr>
            <a:spLocks noGrp="1"/>
          </p:cNvSpPr>
          <p:nvPr>
            <p:ph idx="1"/>
          </p:nvPr>
        </p:nvSpPr>
        <p:spPr>
          <a:xfrm>
            <a:off x="628650" y="1825625"/>
            <a:ext cx="8135024" cy="4351338"/>
          </a:xfrm>
        </p:spPr>
        <p:txBody>
          <a:bodyPr>
            <a:normAutofit fontScale="85000" lnSpcReduction="20000"/>
          </a:bodyPr>
          <a:lstStyle/>
          <a:p>
            <a:pPr marL="0" indent="0">
              <a:buNone/>
            </a:pPr>
            <a:r>
              <a:rPr lang="ja-JP" altLang="en-US" dirty="0"/>
              <a:t>現在の問題点：</a:t>
            </a:r>
          </a:p>
          <a:p>
            <a:pPr marL="0" indent="0">
              <a:buNone/>
            </a:pPr>
            <a:r>
              <a:rPr lang="ja-JP" altLang="en-US" dirty="0" smtClean="0"/>
              <a:t>    現在</a:t>
            </a:r>
            <a:r>
              <a:rPr lang="ja-JP" altLang="en-US" dirty="0"/>
              <a:t>半角スペースを区切り文字として文字列を配列に変換している関係上、改行では区切られない</a:t>
            </a:r>
          </a:p>
          <a:p>
            <a:pPr marL="0" indent="0">
              <a:buNone/>
            </a:pPr>
            <a:r>
              <a:rPr lang="ja-JP" altLang="en-US" dirty="0"/>
              <a:t>    →例えば</a:t>
            </a:r>
            <a:r>
              <a:rPr lang="en-US" altLang="ja-JP" dirty="0"/>
              <a:t>else:</a:t>
            </a:r>
            <a:r>
              <a:rPr lang="ja-JP" altLang="en-US" dirty="0"/>
              <a:t>などの次に改行し、次の行で書き始めた最後の単語までを一つとして分かれている</a:t>
            </a:r>
          </a:p>
          <a:p>
            <a:pPr marL="0" indent="0">
              <a:buNone/>
            </a:pPr>
            <a:r>
              <a:rPr lang="ja-JP" altLang="en-US" dirty="0"/>
              <a:t>    →改行を区切り文字として含めるとインデントが消える</a:t>
            </a:r>
          </a:p>
          <a:p>
            <a:pPr marL="0" indent="0">
              <a:buNone/>
            </a:pPr>
            <a:r>
              <a:rPr lang="ja-JP" altLang="en-US" dirty="0"/>
              <a:t>    </a:t>
            </a:r>
            <a:r>
              <a:rPr lang="en-US" altLang="ja-JP" dirty="0"/>
              <a:t>print()</a:t>
            </a:r>
            <a:r>
              <a:rPr lang="ja-JP" altLang="en-US" dirty="0" err="1"/>
              <a:t>のように</a:t>
            </a:r>
            <a:r>
              <a:rPr lang="ja-JP" altLang="en-US" dirty="0"/>
              <a:t>関数が含まれる場合に、</a:t>
            </a:r>
            <a:r>
              <a:rPr lang="en-US" altLang="ja-JP" dirty="0"/>
              <a:t>print("hello world")</a:t>
            </a:r>
            <a:r>
              <a:rPr lang="ja-JP" altLang="en-US" dirty="0"/>
              <a:t>の”</a:t>
            </a:r>
            <a:r>
              <a:rPr lang="en-US" altLang="ja-JP" dirty="0"/>
              <a:t>print("hello”</a:t>
            </a:r>
            <a:r>
              <a:rPr lang="ja-JP" altLang="en-US" dirty="0" err="1"/>
              <a:t>までを</a:t>
            </a:r>
            <a:r>
              <a:rPr lang="ja-JP" altLang="en-US" dirty="0"/>
              <a:t>単語として認識している</a:t>
            </a:r>
          </a:p>
          <a:p>
            <a:pPr marL="0" indent="0">
              <a:buNone/>
            </a:pPr>
            <a:r>
              <a:rPr lang="ja-JP" altLang="en-US" dirty="0"/>
              <a:t>    →穴埋めを生成するにあたって、</a:t>
            </a:r>
            <a:r>
              <a:rPr lang="en-US" altLang="ja-JP" dirty="0"/>
              <a:t>()</a:t>
            </a:r>
            <a:r>
              <a:rPr lang="ja-JP" altLang="en-US" dirty="0"/>
              <a:t>などを認識して区切りたい</a:t>
            </a:r>
          </a:p>
          <a:p>
            <a:pPr marL="0" indent="0">
              <a:buNone/>
            </a:pPr>
            <a:r>
              <a:rPr lang="ja-JP" altLang="en-US" dirty="0"/>
              <a:t>    →（）は配列（文章）に</a:t>
            </a:r>
            <a:r>
              <a:rPr lang="ja-JP" altLang="en-US"/>
              <a:t>残して</a:t>
            </a:r>
            <a:r>
              <a:rPr lang="ja-JP" altLang="en-US" smtClean="0"/>
              <a:t>おきたい</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2927240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選択肢と正誤判定</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選択肢から正誤を判定するプログラムを作成した</a:t>
            </a:r>
            <a:endParaRPr kumimoji="1" lang="en-US" altLang="ja-JP" dirty="0" smtClean="0"/>
          </a:p>
          <a:p>
            <a:pPr marL="0" indent="0">
              <a:buNone/>
            </a:pPr>
            <a:r>
              <a:rPr lang="ja-JP" altLang="en-US" dirty="0" smtClean="0"/>
              <a:t>今回作成したプログラムは文章、問題を事前に用意しているため、</a:t>
            </a:r>
            <a:r>
              <a:rPr lang="en-US" altLang="ja-JP" dirty="0" err="1" smtClean="0"/>
              <a:t>Blockly</a:t>
            </a:r>
            <a:r>
              <a:rPr lang="ja-JP" altLang="en-US" dirty="0" smtClean="0"/>
              <a:t>によって生成されたコードを利用して問題を生成する場合の表示方法が決まっていない</a:t>
            </a:r>
            <a:endParaRPr lang="en-US" altLang="ja-JP" dirty="0"/>
          </a:p>
          <a:p>
            <a:pPr marL="0" indent="0">
              <a:buNone/>
            </a:pPr>
            <a:endParaRPr kumimoji="1" lang="en-US" altLang="ja-JP" dirty="0" smtClean="0"/>
          </a:p>
          <a:p>
            <a:pPr marL="0" indent="0">
              <a:buNone/>
            </a:pPr>
            <a:r>
              <a:rPr lang="en-US" altLang="ja-JP" dirty="0" err="1" smtClean="0"/>
              <a:t>github</a:t>
            </a:r>
            <a:endParaRPr kumimoji="1" lang="en-US" altLang="ja-JP" dirty="0" smtClean="0"/>
          </a:p>
          <a:p>
            <a:pPr marL="0" indent="0">
              <a:buNone/>
            </a:pPr>
            <a:r>
              <a:rPr lang="en-US" altLang="ja-JP" dirty="0" smtClean="0"/>
              <a:t>Parts/test.html</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29</a:t>
            </a:fld>
            <a:endParaRPr kumimoji="1" lang="ja-JP" altLang="en-US" dirty="0"/>
          </a:p>
        </p:txBody>
      </p:sp>
    </p:spTree>
    <p:extLst>
      <p:ext uri="{BB962C8B-B14F-4D97-AF65-F5344CB8AC3E}">
        <p14:creationId xmlns:p14="http://schemas.microsoft.com/office/powerpoint/2010/main" val="3564727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現在の</a:t>
            </a:r>
            <a:r>
              <a:rPr lang="en-US" altLang="ja-JP" dirty="0" smtClean="0"/>
              <a:t>UI</a:t>
            </a:r>
            <a:r>
              <a:rPr lang="ja-JP" altLang="en-US" dirty="0" smtClean="0"/>
              <a:t>から変更したい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現在試験的に</a:t>
            </a:r>
            <a:endParaRPr kumimoji="1" lang="en-US" altLang="ja-JP" dirty="0" smtClean="0"/>
          </a:p>
          <a:p>
            <a:r>
              <a:rPr kumimoji="1" lang="ja-JP" altLang="en-US" dirty="0" smtClean="0"/>
              <a:t>左側半分が</a:t>
            </a:r>
            <a:r>
              <a:rPr kumimoji="1" lang="en-US" altLang="ja-JP" dirty="0" smtClean="0"/>
              <a:t>Block</a:t>
            </a:r>
            <a:r>
              <a:rPr kumimoji="1" lang="ja-JP" altLang="en-US" dirty="0" smtClean="0"/>
              <a:t>を設置する場所</a:t>
            </a:r>
            <a:endParaRPr kumimoji="1" lang="en-US" altLang="ja-JP" dirty="0" smtClean="0"/>
          </a:p>
          <a:p>
            <a:r>
              <a:rPr lang="ja-JP" altLang="en-US" dirty="0" smtClean="0"/>
              <a:t>右側上側が問題を用意する場所</a:t>
            </a:r>
            <a:endParaRPr lang="en-US" altLang="ja-JP" dirty="0" smtClean="0"/>
          </a:p>
          <a:p>
            <a:r>
              <a:rPr kumimoji="1" lang="ja-JP" altLang="en-US" dirty="0" smtClean="0"/>
              <a:t>右側下側が解答を書く場所</a:t>
            </a:r>
            <a:endParaRPr kumimoji="1" lang="en-US" altLang="ja-JP" dirty="0" smtClean="0"/>
          </a:p>
          <a:p>
            <a:pPr marL="0" indent="0">
              <a:buNone/>
            </a:pPr>
            <a:r>
              <a:rPr kumimoji="1" lang="ja-JP" altLang="en-US" dirty="0" smtClean="0"/>
              <a:t>として、画面配置をしていた</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a:t>
            </a:fld>
            <a:endParaRPr kumimoji="1" lang="ja-JP" altLang="en-US"/>
          </a:p>
        </p:txBody>
      </p:sp>
    </p:spTree>
    <p:extLst>
      <p:ext uri="{BB962C8B-B14F-4D97-AF65-F5344CB8AC3E}">
        <p14:creationId xmlns:p14="http://schemas.microsoft.com/office/powerpoint/2010/main" val="3055970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選択式から選んで正誤を判定するプログラム</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pic>
        <p:nvPicPr>
          <p:cNvPr id="5" name="図 4"/>
          <p:cNvPicPr>
            <a:picLocks noChangeAspect="1"/>
          </p:cNvPicPr>
          <p:nvPr/>
        </p:nvPicPr>
        <p:blipFill>
          <a:blip r:embed="rId2"/>
          <a:stretch>
            <a:fillRect/>
          </a:stretch>
        </p:blipFill>
        <p:spPr>
          <a:xfrm>
            <a:off x="2797316" y="1808157"/>
            <a:ext cx="2972306" cy="4730756"/>
          </a:xfrm>
          <a:prstGeom prst="rect">
            <a:avLst/>
          </a:prstGeom>
        </p:spPr>
      </p:pic>
    </p:spTree>
    <p:extLst>
      <p:ext uri="{BB962C8B-B14F-4D97-AF65-F5344CB8AC3E}">
        <p14:creationId xmlns:p14="http://schemas.microsoft.com/office/powerpoint/2010/main" val="1471446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利用方法の模索</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よって生成したコードは一つの文字列として利用できる、これを単語ごとに区切ることで、コードの一部を選択肢として利用できるかもしれない</a:t>
            </a:r>
            <a:endParaRPr lang="en-US" altLang="ja-JP" dirty="0" smtClean="0"/>
          </a:p>
          <a:p>
            <a:pPr lvl="1"/>
            <a:r>
              <a:rPr kumimoji="1" lang="ja-JP" altLang="en-US" dirty="0" smtClean="0"/>
              <a:t>文字列から単語として認識した</a:t>
            </a:r>
            <a:r>
              <a:rPr kumimoji="1" lang="en-US" altLang="ja-JP" dirty="0" smtClean="0"/>
              <a:t>”</a:t>
            </a:r>
            <a:r>
              <a:rPr kumimoji="1" lang="en-US" altLang="ja-JP" dirty="0" err="1" smtClean="0"/>
              <a:t>int</a:t>
            </a:r>
            <a:r>
              <a:rPr kumimoji="1" lang="en-US" altLang="ja-JP" dirty="0" smtClean="0"/>
              <a:t>”</a:t>
            </a:r>
            <a:r>
              <a:rPr kumimoji="1" lang="ja-JP" altLang="en-US" dirty="0" smtClean="0"/>
              <a:t>などの</a:t>
            </a:r>
            <a:r>
              <a:rPr lang="ja-JP" altLang="en-US" dirty="0" smtClean="0"/>
              <a:t>単語を</a:t>
            </a:r>
            <a:r>
              <a:rPr lang="en-US" altLang="ja-JP" dirty="0" smtClean="0"/>
              <a:t>html</a:t>
            </a:r>
            <a:r>
              <a:rPr lang="ja-JP" altLang="en-US" dirty="0" smtClean="0"/>
              <a:t>で利用できる文字列に変換するなど</a:t>
            </a:r>
            <a:endParaRPr lang="en-US" altLang="ja-JP" dirty="0" smtClean="0"/>
          </a:p>
          <a:p>
            <a:r>
              <a:rPr lang="ja-JP" altLang="en-US" dirty="0" smtClean="0"/>
              <a:t>今回は</a:t>
            </a:r>
            <a:r>
              <a:rPr lang="en-US" altLang="ja-JP" dirty="0" smtClean="0"/>
              <a:t>html</a:t>
            </a:r>
            <a:r>
              <a:rPr lang="ja-JP" altLang="en-US" dirty="0" smtClean="0"/>
              <a:t>の</a:t>
            </a:r>
            <a:r>
              <a:rPr lang="en-US" altLang="ja-JP" dirty="0" smtClean="0"/>
              <a:t>select</a:t>
            </a:r>
            <a:r>
              <a:rPr lang="ja-JP" altLang="en-US" dirty="0" smtClean="0"/>
              <a:t>タグを使って選択肢を生成しているが、</a:t>
            </a:r>
            <a:r>
              <a:rPr lang="en-US" altLang="ja-JP" dirty="0" err="1" smtClean="0"/>
              <a:t>Javascript</a:t>
            </a:r>
            <a:r>
              <a:rPr lang="ja-JP" altLang="en-US" dirty="0" smtClean="0"/>
              <a:t>で選択肢の生成もできると、上の方法に利用できるかもしれない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31</a:t>
            </a:fld>
            <a:endParaRPr kumimoji="1" lang="ja-JP" altLang="en-US"/>
          </a:p>
        </p:txBody>
      </p:sp>
    </p:spTree>
    <p:extLst>
      <p:ext uri="{BB962C8B-B14F-4D97-AF65-F5344CB8AC3E}">
        <p14:creationId xmlns:p14="http://schemas.microsoft.com/office/powerpoint/2010/main" val="3837190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r>
              <a:rPr kumimoji="1" lang="ja-JP" altLang="en-US" dirty="0" smtClean="0"/>
              <a:t>セレクトボックス</a:t>
            </a:r>
            <a:r>
              <a:rPr lang="ja-JP" altLang="en-US" dirty="0"/>
              <a:t>自体</a:t>
            </a:r>
            <a:r>
              <a:rPr kumimoji="1" lang="ja-JP" altLang="en-US" dirty="0" smtClean="0"/>
              <a:t>を生成することもどうやら可能らしい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32</a:t>
            </a:fld>
            <a:endParaRPr kumimoji="1" lang="ja-JP" altLang="en-US"/>
          </a:p>
        </p:txBody>
      </p:sp>
    </p:spTree>
    <p:extLst>
      <p:ext uri="{BB962C8B-B14F-4D97-AF65-F5344CB8AC3E}">
        <p14:creationId xmlns:p14="http://schemas.microsoft.com/office/powerpoint/2010/main" val="3172470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現在の画面配置</a:t>
            </a:r>
            <a:endParaRPr kumimoji="1" lang="ja-JP" altLang="en-US" dirty="0"/>
          </a:p>
        </p:txBody>
      </p:sp>
      <p:pic>
        <p:nvPicPr>
          <p:cNvPr id="5" name="コンテンツ プレースホルダー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0191" r="16728" b="17434"/>
          <a:stretch/>
        </p:blipFill>
        <p:spPr>
          <a:xfrm>
            <a:off x="704144" y="2057400"/>
            <a:ext cx="7671058" cy="3962399"/>
          </a:xfr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a:t>
            </a:fld>
            <a:endParaRPr kumimoji="1" lang="ja-JP" altLang="en-US"/>
          </a:p>
        </p:txBody>
      </p:sp>
    </p:spTree>
    <p:extLst>
      <p:ext uri="{BB962C8B-B14F-4D97-AF65-F5344CB8AC3E}">
        <p14:creationId xmlns:p14="http://schemas.microsoft.com/office/powerpoint/2010/main" val="256715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変換後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右側をスイッチ可能なひとつのエリアにする</a:t>
            </a:r>
            <a:endParaRPr kumimoji="1" lang="en-US" altLang="ja-JP" dirty="0" smtClean="0"/>
          </a:p>
          <a:p>
            <a:endParaRPr lang="en-US" altLang="ja-JP" dirty="0"/>
          </a:p>
          <a:p>
            <a:pPr marL="514350" indent="-514350">
              <a:buFont typeface="+mj-lt"/>
              <a:buAutoNum type="arabicPeriod"/>
            </a:pPr>
            <a:r>
              <a:rPr lang="ja-JP" altLang="en-US" dirty="0"/>
              <a:t>問題</a:t>
            </a:r>
            <a:r>
              <a:rPr lang="ja-JP" altLang="en-US" dirty="0" smtClean="0"/>
              <a:t>を生成する場所</a:t>
            </a:r>
            <a:endParaRPr lang="en-US" altLang="ja-JP" dirty="0" smtClean="0"/>
          </a:p>
          <a:p>
            <a:pPr marL="514350" indent="-514350">
              <a:buFont typeface="+mj-lt"/>
              <a:buAutoNum type="arabicPeriod"/>
            </a:pPr>
            <a:r>
              <a:rPr kumimoji="1" lang="ja-JP" altLang="en-US" dirty="0" smtClean="0"/>
              <a:t>ブロックからコードを生成できる場所</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a:t>
            </a:fld>
            <a:endParaRPr kumimoji="1" lang="ja-JP" altLang="en-US"/>
          </a:p>
        </p:txBody>
      </p:sp>
    </p:spTree>
    <p:extLst>
      <p:ext uri="{BB962C8B-B14F-4D97-AF65-F5344CB8AC3E}">
        <p14:creationId xmlns:p14="http://schemas.microsoft.com/office/powerpoint/2010/main" val="410914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ただプログラムをあわせた</a:t>
            </a:r>
            <a:endParaRPr kumimoji="1" lang="ja-JP" altLang="en-US" dirty="0"/>
          </a:p>
        </p:txBody>
      </p:sp>
      <p:pic>
        <p:nvPicPr>
          <p:cNvPr id="5" name="コンテンツ プレースホルダー 4"/>
          <p:cNvPicPr>
            <a:picLocks noGrp="1" noChangeAspect="1"/>
          </p:cNvPicPr>
          <p:nvPr>
            <p:ph idx="1"/>
          </p:nvPr>
        </p:nvPicPr>
        <p:blipFill rotWithShape="1">
          <a:blip r:embed="rId2"/>
          <a:srcRect t="14471"/>
          <a:stretch/>
        </p:blipFill>
        <p:spPr>
          <a:xfrm>
            <a:off x="907715" y="2142067"/>
            <a:ext cx="7328569" cy="4034896"/>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6</a:t>
            </a:fld>
            <a:endParaRPr kumimoji="1" lang="ja-JP" altLang="en-US"/>
          </a:p>
        </p:txBody>
      </p:sp>
    </p:spTree>
    <p:extLst>
      <p:ext uri="{BB962C8B-B14F-4D97-AF65-F5344CB8AC3E}">
        <p14:creationId xmlns:p14="http://schemas.microsoft.com/office/powerpoint/2010/main" val="97430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画面配置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タブをスイッチするプログラムを一度何も考えずにおいてみた</a:t>
            </a:r>
            <a:endParaRPr kumimoji="1" lang="en-US" altLang="ja-JP" dirty="0" smtClean="0"/>
          </a:p>
          <a:p>
            <a:r>
              <a:rPr lang="ja-JP" altLang="en-US" dirty="0" smtClean="0"/>
              <a:t>どうしてか下の二つの</a:t>
            </a:r>
            <a:r>
              <a:rPr lang="en-US" altLang="ja-JP" dirty="0" err="1" smtClean="0"/>
              <a:t>textarea</a:t>
            </a:r>
            <a:r>
              <a:rPr lang="ja-JP" altLang="en-US" dirty="0" smtClean="0"/>
              <a:t>を消すとうまく機能しないため原因を探したいと思う</a:t>
            </a:r>
            <a:endParaRPr lang="en-US" altLang="ja-JP" dirty="0"/>
          </a:p>
          <a:p>
            <a:r>
              <a:rPr kumimoji="1" lang="ja-JP" altLang="en-US" dirty="0" smtClean="0"/>
              <a:t>多分</a:t>
            </a:r>
            <a:r>
              <a:rPr kumimoji="1" lang="en-US" altLang="ja-JP" dirty="0" err="1" smtClean="0"/>
              <a:t>Javascript</a:t>
            </a:r>
            <a:r>
              <a:rPr kumimoji="1" lang="ja-JP" altLang="en-US" dirty="0" smtClean="0"/>
              <a:t>側で画面がロードされたときに</a:t>
            </a:r>
            <a:r>
              <a:rPr kumimoji="1" lang="en-US" altLang="ja-JP" dirty="0" err="1" smtClean="0"/>
              <a:t>textarea</a:t>
            </a:r>
            <a:r>
              <a:rPr kumimoji="1" lang="ja-JP" altLang="en-US" dirty="0" smtClean="0"/>
              <a:t>を呼ぶはずが、存在していなくてループしているとかが原因</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2725613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8</a:t>
            </a:fld>
            <a:endParaRPr kumimoji="1" lang="ja-JP" altLang="en-US" sz="2400" dirty="0"/>
          </a:p>
        </p:txBody>
      </p:sp>
      <p:pic>
        <p:nvPicPr>
          <p:cNvPr id="6" name="図 5"/>
          <p:cNvPicPr>
            <a:picLocks noChangeAspect="1"/>
          </p:cNvPicPr>
          <p:nvPr/>
        </p:nvPicPr>
        <p:blipFill>
          <a:blip r:embed="rId2"/>
          <a:stretch>
            <a:fillRect/>
          </a:stretch>
        </p:blipFill>
        <p:spPr>
          <a:xfrm>
            <a:off x="1169330" y="2592109"/>
            <a:ext cx="6929652" cy="3860449"/>
          </a:xfrm>
          <a:prstGeom prst="rect">
            <a:avLst/>
          </a:prstGeom>
        </p:spPr>
      </p:pic>
      <p:sp>
        <p:nvSpPr>
          <p:cNvPr id="7" name="テキスト ボックス 6"/>
          <p:cNvSpPr txBox="1"/>
          <p:nvPr/>
        </p:nvSpPr>
        <p:spPr>
          <a:xfrm>
            <a:off x="751959" y="1980429"/>
            <a:ext cx="8392041" cy="707886"/>
          </a:xfrm>
          <a:prstGeom prst="rect">
            <a:avLst/>
          </a:prstGeom>
          <a:noFill/>
        </p:spPr>
        <p:txBody>
          <a:bodyPr wrap="none" rtlCol="0">
            <a:spAutoFit/>
          </a:bodyPr>
          <a:lstStyle/>
          <a:p>
            <a:r>
              <a:rPr kumimoji="1" lang="ja-JP" altLang="en-US" sz="2000" dirty="0" smtClean="0"/>
              <a:t>ビジュアルプログラミングとも呼ばれる</a:t>
            </a:r>
            <a:endParaRPr kumimoji="1" lang="en-US" altLang="ja-JP" sz="2000" dirty="0" smtClean="0"/>
          </a:p>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9</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17159</TotalTime>
  <Words>1665</Words>
  <Application>Microsoft Office PowerPoint</Application>
  <PresentationFormat>画面に合わせる (4:3)</PresentationFormat>
  <Paragraphs>173</Paragraphs>
  <Slides>32</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游ゴシック</vt:lpstr>
      <vt:lpstr>游ゴシック Light</vt:lpstr>
      <vt:lpstr>Arial</vt:lpstr>
      <vt:lpstr>Calibri</vt:lpstr>
      <vt:lpstr>Calibri Light</vt:lpstr>
      <vt:lpstr>Wingdings</vt:lpstr>
      <vt:lpstr>Office テーマ</vt:lpstr>
      <vt:lpstr>ブロックプログラミングを用いた論理的思考と コーディングを身に着けるための学習環境</vt:lpstr>
      <vt:lpstr>プログラム群をいくつか作成</vt:lpstr>
      <vt:lpstr>現在のUIから変更したい</vt:lpstr>
      <vt:lpstr>現在の画面配置</vt:lpstr>
      <vt:lpstr>変換後</vt:lpstr>
      <vt:lpstr>ただプログラムをあわせた</vt:lpstr>
      <vt:lpstr>画面配置</vt:lpstr>
      <vt:lpstr>ブロックプログラミングとは何か</vt:lpstr>
      <vt:lpstr>研究背景</vt:lpstr>
      <vt:lpstr>提案内容</vt:lpstr>
      <vt:lpstr>研究動機</vt:lpstr>
      <vt:lpstr>研究課題について</vt:lpstr>
      <vt:lpstr>Node.js</vt:lpstr>
      <vt:lpstr>システム構成図（予想図）</vt:lpstr>
      <vt:lpstr>Node.jsについて</vt:lpstr>
      <vt:lpstr>Node_modules install</vt:lpstr>
      <vt:lpstr>Node_modules install</vt:lpstr>
      <vt:lpstr>Generator</vt:lpstr>
      <vt:lpstr>Lua</vt:lpstr>
      <vt:lpstr>Dart</vt:lpstr>
      <vt:lpstr>Generator</vt:lpstr>
      <vt:lpstr>Genearatorの実行テスト</vt:lpstr>
      <vt:lpstr>Genearatorの実行テスト</vt:lpstr>
      <vt:lpstr>正誤を判定するプログラム</vt:lpstr>
      <vt:lpstr>正誤判定デモ</vt:lpstr>
      <vt:lpstr>穴あき問題を作成する</vt:lpstr>
      <vt:lpstr>穴あき問題の作成</vt:lpstr>
      <vt:lpstr>穴あき問題作成の問題点</vt:lpstr>
      <vt:lpstr>選択肢と正誤判定</vt:lpstr>
      <vt:lpstr>選択式から選んで正誤を判定するプログラム</vt:lpstr>
      <vt:lpstr>利用方法の模索</vt:lpstr>
      <vt:lpstr>selectboxの選択肢の生成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184</cp:revision>
  <dcterms:created xsi:type="dcterms:W3CDTF">2021-05-14T04:47:49Z</dcterms:created>
  <dcterms:modified xsi:type="dcterms:W3CDTF">2021-10-03T16:07:53Z</dcterms:modified>
</cp:coreProperties>
</file>