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65" r:id="rId3"/>
    <p:sldId id="271" r:id="rId4"/>
    <p:sldId id="263" r:id="rId5"/>
    <p:sldId id="269" r:id="rId6"/>
    <p:sldId id="270" r:id="rId7"/>
    <p:sldId id="310" r:id="rId8"/>
    <p:sldId id="314" r:id="rId9"/>
    <p:sldId id="315" r:id="rId10"/>
    <p:sldId id="328" r:id="rId11"/>
    <p:sldId id="279" r:id="rId12"/>
    <p:sldId id="288" r:id="rId13"/>
    <p:sldId id="313" r:id="rId14"/>
    <p:sldId id="312" r:id="rId15"/>
    <p:sldId id="273" r:id="rId16"/>
    <p:sldId id="276" r:id="rId17"/>
    <p:sldId id="285" r:id="rId18"/>
    <p:sldId id="286" r:id="rId19"/>
    <p:sldId id="277" r:id="rId20"/>
    <p:sldId id="274" r:id="rId21"/>
    <p:sldId id="275" r:id="rId22"/>
    <p:sldId id="294" r:id="rId23"/>
    <p:sldId id="295" r:id="rId24"/>
    <p:sldId id="303" r:id="rId25"/>
    <p:sldId id="304" r:id="rId26"/>
    <p:sldId id="306" r:id="rId27"/>
    <p:sldId id="307" r:id="rId28"/>
    <p:sldId id="308" r:id="rId29"/>
    <p:sldId id="309" r:id="rId30"/>
    <p:sldId id="321" r:id="rId31"/>
    <p:sldId id="322" r:id="rId32"/>
    <p:sldId id="319" r:id="rId33"/>
    <p:sldId id="320" r:id="rId34"/>
    <p:sldId id="317" r:id="rId35"/>
    <p:sldId id="318" r:id="rId36"/>
    <p:sldId id="325" r:id="rId37"/>
    <p:sldId id="324" r:id="rId38"/>
    <p:sldId id="323" r:id="rId39"/>
    <p:sldId id="326" r:id="rId40"/>
    <p:sldId id="329" r:id="rId41"/>
    <p:sldId id="330" r:id="rId42"/>
    <p:sldId id="331" r:id="rId43"/>
    <p:sldId id="332" r:id="rId44"/>
    <p:sldId id="334" r:id="rId45"/>
    <p:sldId id="335" r:id="rId46"/>
    <p:sldId id="333"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5" autoAdjust="0"/>
    <p:restoredTop sz="84824" autoAdjust="0"/>
  </p:normalViewPr>
  <p:slideViewPr>
    <p:cSldViewPr snapToGrid="0">
      <p:cViewPr varScale="1">
        <p:scale>
          <a:sx n="79" d="100"/>
          <a:sy n="79" d="100"/>
        </p:scale>
        <p:origin x="70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プログラムを書く際に大事なことは、設計通りに動作するコードが完成することである。</a:t>
            </a:r>
          </a:p>
          <a:p>
            <a:r>
              <a:rPr lang="en-US" altLang="ja-JP" dirty="0" smtClean="0"/>
              <a:t>Blockly</a:t>
            </a:r>
            <a:r>
              <a:rPr lang="ja-JP" altLang="en-US" dirty="0" smtClean="0"/>
              <a:t>によるコード生成は、ブロックから、構文上正しいコードが確実に生成され、そのコードをそのまま実行することで、確実に動作するコードが生成できる。</a:t>
            </a:r>
          </a:p>
          <a:p>
            <a:r>
              <a:rPr lang="ja-JP" altLang="en-US" dirty="0" smtClean="0"/>
              <a:t>しかし、ブロックをつけ間違えた場合などに、構文上ではエラーが発生しないが、設計通りに動作しない状態が予想される。</a:t>
            </a:r>
          </a:p>
          <a:p>
            <a:r>
              <a:rPr lang="ja-JP" altLang="en-US" dirty="0" smtClean="0"/>
              <a:t>本研究では、プログラムが構文上正しいかどうか、そして設計と比べて正しいかどうかの</a:t>
            </a:r>
            <a:r>
              <a:rPr lang="en-US" altLang="ja-JP" dirty="0" smtClean="0"/>
              <a:t>2</a:t>
            </a:r>
            <a:r>
              <a:rPr lang="ja-JP" altLang="en-US" dirty="0" smtClean="0"/>
              <a:t>点を評価することで、プログラムへの理解が深められるようになるシステムを設計する。</a:t>
            </a:r>
            <a:endParaRPr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穴埋め問題で、整合性を</a:t>
            </a:r>
            <a:r>
              <a:rPr lang="ja-JP" altLang="en-US" dirty="0" smtClean="0"/>
              <a:t>みる</a:t>
            </a:r>
            <a:endParaRPr lang="en-US" altLang="ja-JP" dirty="0" smtClean="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a:t>
            </a:r>
            <a:r>
              <a:rPr lang="ja-JP" altLang="en-US" dirty="0" smtClean="0"/>
              <a:t>は正解</a:t>
            </a:r>
            <a:endParaRPr lang="ja-JP" altLang="en-US" dirty="0"/>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4</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a:t>
            </a:r>
            <a:r>
              <a:rPr lang="ja-JP" altLang="en-US" dirty="0" smtClean="0"/>
              <a:t>する関数を調整した。</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では、</a:t>
            </a:r>
            <a:r>
              <a:rPr lang="ja-JP" altLang="en-US" dirty="0" smtClean="0"/>
              <a:t>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インデント関数について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Blockly</a:t>
            </a:r>
            <a:r>
              <a:rPr lang="ja-JP" altLang="en-US" dirty="0"/>
              <a:t>に</a:t>
            </a:r>
            <a:r>
              <a:rPr lang="ja-JP" altLang="en-US" dirty="0" smtClean="0"/>
              <a:t>よるコードの自動生成結果を</a:t>
            </a:r>
            <a:r>
              <a:rPr lang="en-US" altLang="ja-JP" dirty="0" smtClean="0"/>
              <a:t>HTML</a:t>
            </a:r>
            <a:r>
              <a:rPr lang="ja-JP" altLang="en-US" dirty="0" smtClean="0"/>
              <a:t>の</a:t>
            </a:r>
            <a:r>
              <a:rPr lang="en-US" altLang="ja-JP" dirty="0" err="1" smtClean="0"/>
              <a:t>Div</a:t>
            </a:r>
            <a:r>
              <a:rPr lang="ja-JP" altLang="en-US" dirty="0" smtClean="0"/>
              <a:t>にそのまま出力した際には、インデントは消えてしまう。</a:t>
            </a:r>
            <a:endParaRPr lang="en-US" altLang="ja-JP" dirty="0" smtClean="0"/>
          </a:p>
          <a:p>
            <a:r>
              <a:rPr lang="en-US" altLang="ja-JP" dirty="0" smtClean="0"/>
              <a:t>HTML</a:t>
            </a:r>
            <a:r>
              <a:rPr lang="ja-JP" altLang="en-US" dirty="0" smtClean="0"/>
              <a:t>でも視認しやすいインデントを生成できるようにインデントを付与する関数を用意している。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2677625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下記の４つの問題を生成した。</a:t>
            </a:r>
            <a:endParaRPr lang="en-US" altLang="ja-JP" dirty="0" smtClean="0"/>
          </a:p>
          <a:p>
            <a:r>
              <a:rPr lang="ja-JP" altLang="en-US" dirty="0" smtClean="0"/>
              <a:t>テキスト</a:t>
            </a:r>
            <a:r>
              <a:rPr lang="ja-JP" altLang="en-US" dirty="0"/>
              <a:t>の表示</a:t>
            </a:r>
          </a:p>
          <a:p>
            <a:r>
              <a:rPr lang="ja-JP" altLang="en-US" dirty="0" smtClean="0"/>
              <a:t>条件</a:t>
            </a:r>
            <a:r>
              <a:rPr lang="ja-JP" altLang="en-US" dirty="0"/>
              <a:t>分岐を含むテキストの表示</a:t>
            </a:r>
          </a:p>
          <a:p>
            <a:r>
              <a:rPr lang="ja-JP" altLang="en-US" dirty="0" smtClean="0"/>
              <a:t>ループ</a:t>
            </a:r>
            <a:r>
              <a:rPr lang="ja-JP" altLang="en-US" dirty="0"/>
              <a:t>を含む</a:t>
            </a:r>
          </a:p>
          <a:p>
            <a:r>
              <a:rPr lang="ja-JP" altLang="en-US" dirty="0" smtClean="0"/>
              <a:t>条件</a:t>
            </a:r>
            <a:r>
              <a:rPr lang="ja-JP" altLang="en-US" dirty="0"/>
              <a:t>分岐、ループを含む</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43</a:t>
            </a:fld>
            <a:endParaRPr kumimoji="1" lang="ja-JP" altLang="en-US"/>
          </a:p>
        </p:txBody>
      </p:sp>
    </p:spTree>
    <p:extLst>
      <p:ext uri="{BB962C8B-B14F-4D97-AF65-F5344CB8AC3E}">
        <p14:creationId xmlns:p14="http://schemas.microsoft.com/office/powerpoint/2010/main" val="1414074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前スライドの一つ目のテキストの表示という問題で、利用しようとしているコードは</a:t>
            </a:r>
            <a:endParaRPr kumimoji="1" lang="en-US" altLang="ja-JP" dirty="0" smtClean="0"/>
          </a:p>
          <a:p>
            <a:pPr marL="0" indent="0">
              <a:buNone/>
            </a:pPr>
            <a:r>
              <a:rPr lang="en-US" altLang="ja-JP" dirty="0" err="1"/>
              <a:t>Document.getElementById</a:t>
            </a:r>
            <a:r>
              <a:rPr lang="ja-JP" altLang="en-US" dirty="0"/>
              <a:t>（</a:t>
            </a:r>
            <a:r>
              <a:rPr lang="en-US" altLang="ja-JP" dirty="0" err="1"/>
              <a:t>kaitou</a:t>
            </a:r>
            <a:r>
              <a:rPr lang="en-US" altLang="ja-JP" dirty="0"/>
              <a:t>).</a:t>
            </a:r>
            <a:r>
              <a:rPr lang="en-US" altLang="ja-JP" dirty="0" err="1" smtClean="0"/>
              <a:t>textcontent</a:t>
            </a:r>
            <a:r>
              <a:rPr lang="en-US" altLang="ja-JP" dirty="0" smtClean="0"/>
              <a:t> += “Hello, World!”</a:t>
            </a:r>
          </a:p>
          <a:p>
            <a:pPr marL="0" indent="0">
              <a:buNone/>
            </a:pPr>
            <a:r>
              <a:rPr kumimoji="1" lang="ja-JP" altLang="en-US" dirty="0"/>
              <a:t>と</a:t>
            </a:r>
            <a:r>
              <a:rPr kumimoji="1" lang="ja-JP" altLang="en-US" dirty="0" smtClean="0"/>
              <a:t>いうコードであるが、穴あき問題にする箇所に困っている。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44</a:t>
            </a:fld>
            <a:endParaRPr kumimoji="1" lang="ja-JP" altLang="en-US"/>
          </a:p>
        </p:txBody>
      </p:sp>
    </p:spTree>
    <p:extLst>
      <p:ext uri="{BB962C8B-B14F-4D97-AF65-F5344CB8AC3E}">
        <p14:creationId xmlns:p14="http://schemas.microsoft.com/office/powerpoint/2010/main" val="1828760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問題について３</a:t>
            </a:r>
            <a:endParaRPr kumimoji="1" lang="ja-JP" altLang="en-US" dirty="0"/>
          </a:p>
        </p:txBody>
      </p:sp>
      <p:sp>
        <p:nvSpPr>
          <p:cNvPr id="3" name="コンテンツ プレースホルダー 2"/>
          <p:cNvSpPr>
            <a:spLocks noGrp="1"/>
          </p:cNvSpPr>
          <p:nvPr>
            <p:ph idx="1"/>
          </p:nvPr>
        </p:nvSpPr>
        <p:spPr/>
        <p:txBody>
          <a:bodyPr/>
          <a:lstStyle/>
          <a:p>
            <a:r>
              <a:rPr lang="ja-JP" altLang="en-US" dirty="0"/>
              <a:t>また、アンケートにも書いているが、</a:t>
            </a:r>
            <a:r>
              <a:rPr lang="en-US" altLang="ja-JP" dirty="0"/>
              <a:t>Javascript</a:t>
            </a:r>
            <a:r>
              <a:rPr lang="ja-JP" altLang="en-US" dirty="0"/>
              <a:t>で</a:t>
            </a:r>
            <a:r>
              <a:rPr lang="ja-JP" altLang="en-US" dirty="0" smtClean="0"/>
              <a:t>文字列を</a:t>
            </a:r>
            <a:r>
              <a:rPr lang="ja-JP" altLang="en-US" dirty="0"/>
              <a:t>表示する際に</a:t>
            </a:r>
            <a:r>
              <a:rPr lang="en-US" altLang="ja-JP" dirty="0"/>
              <a:t>alert</a:t>
            </a:r>
            <a:r>
              <a:rPr lang="ja-JP" altLang="en-US" dirty="0"/>
              <a:t>や</a:t>
            </a:r>
            <a:r>
              <a:rPr lang="en-US" altLang="ja-JP" dirty="0" err="1"/>
              <a:t>Document.write</a:t>
            </a:r>
            <a:r>
              <a:rPr lang="ja-JP" altLang="en-US" dirty="0"/>
              <a:t>などを利用することがある</a:t>
            </a:r>
            <a:r>
              <a:rPr lang="ja-JP" altLang="en-US" dirty="0" smtClean="0"/>
              <a:t>。</a:t>
            </a:r>
            <a:endParaRPr lang="en-US" altLang="ja-JP" dirty="0" smtClean="0"/>
          </a:p>
          <a:p>
            <a:r>
              <a:rPr lang="ja-JP" altLang="en-US" dirty="0"/>
              <a:t>文字列</a:t>
            </a:r>
            <a:r>
              <a:rPr lang="ja-JP" altLang="en-US" dirty="0" smtClean="0"/>
              <a:t>の表示に利用されるものはどれがいいのか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45</a:t>
            </a:fld>
            <a:endParaRPr kumimoji="1" lang="ja-JP" altLang="en-US"/>
          </a:p>
        </p:txBody>
      </p:sp>
    </p:spTree>
    <p:extLst>
      <p:ext uri="{BB962C8B-B14F-4D97-AF65-F5344CB8AC3E}">
        <p14:creationId xmlns:p14="http://schemas.microsoft.com/office/powerpoint/2010/main" val="4274066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評価のためにアンケートを作成した。</a:t>
            </a:r>
            <a:endParaRPr kumimoji="1" lang="en-US" altLang="ja-JP" dirty="0" smtClean="0"/>
          </a:p>
          <a:p>
            <a:r>
              <a:rPr lang="en-US" altLang="ja-JP" dirty="0"/>
              <a:t>https://docs.google.com/forms/d/1WGStAj6WJHIHjQpS8wCH71bcR7sR1dv-Trxd0u7zO3o</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46</a:t>
            </a:fld>
            <a:endParaRPr kumimoji="1" lang="ja-JP" altLang="en-US"/>
          </a:p>
        </p:txBody>
      </p:sp>
    </p:spTree>
    <p:extLst>
      <p:ext uri="{BB962C8B-B14F-4D97-AF65-F5344CB8AC3E}">
        <p14:creationId xmlns:p14="http://schemas.microsoft.com/office/powerpoint/2010/main" val="50152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buNone/>
            </a:pPr>
            <a:r>
              <a:rPr lang="ja-JP" altLang="en-US" dirty="0" smtClean="0"/>
              <a:t>　</a:t>
            </a:r>
            <a:r>
              <a:rPr lang="ja-JP" altLang="ja-JP" dirty="0" smtClean="0"/>
              <a:t>問題</a:t>
            </a:r>
            <a:r>
              <a:rPr lang="ja-JP" altLang="ja-JP" dirty="0"/>
              <a:t>文から穴あき問題を自動で生成し，その問題の解答を評価することで，プログラミング言語の構文への理解を深めることが考えられる</a:t>
            </a:r>
            <a:r>
              <a:rPr lang="ja-JP" altLang="ja-JP" dirty="0" smtClean="0"/>
              <a:t>。</a:t>
            </a:r>
            <a:endParaRPr lang="en-US" altLang="ja-JP" dirty="0" smtClean="0"/>
          </a:p>
          <a:p>
            <a:pPr marL="0" indent="0" algn="just">
              <a:buNone/>
            </a:pPr>
            <a:r>
              <a:rPr lang="ja-JP" altLang="en-US" dirty="0" smtClean="0"/>
              <a:t>　</a:t>
            </a:r>
            <a:r>
              <a:rPr lang="ja-JP" altLang="ja-JP" dirty="0" smtClean="0"/>
              <a:t>しかし</a:t>
            </a:r>
            <a:r>
              <a:rPr lang="ja-JP" altLang="ja-JP" dirty="0"/>
              <a:t>，穴あき問題を自動で生成する際に，正答だと想定した選択肢以外にも実行できる選択肢が存在する場合などにそれを正解だと判断せず，既定の選択肢以外が不正解だと認識してしまうことが課題</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　</a:t>
            </a:r>
            <a:r>
              <a:rPr lang="ja-JP" altLang="ja-JP" dirty="0" smtClean="0"/>
              <a:t>問題</a:t>
            </a:r>
            <a:r>
              <a:rPr lang="ja-JP" altLang="ja-JP" dirty="0"/>
              <a:t>としての正解以外でも，既定の選択肢ではないが，実行結果から問題の解答として正しい，問題の解答としては正しくないがコードとしては実行できるなど，問題の正誤だけでなくコードとしての整合性も考慮した採点</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6</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31146</TotalTime>
  <Words>3008</Words>
  <Application>Microsoft Office PowerPoint</Application>
  <PresentationFormat>画面に合わせる (4:3)</PresentationFormat>
  <Paragraphs>312</Paragraphs>
  <Slides>46</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46</vt:i4>
      </vt:variant>
    </vt:vector>
  </HeadingPairs>
  <TitlesOfParts>
    <vt:vector size="52" baseType="lpstr">
      <vt:lpstr>游ゴシック</vt:lpstr>
      <vt:lpstr>游ゴシック Light</vt:lpstr>
      <vt:lpstr>Arial</vt:lpstr>
      <vt:lpstr>Calibri</vt:lpstr>
      <vt:lpstr>Calibri Light</vt:lpstr>
      <vt:lpstr>Office テーマ</vt:lpstr>
      <vt:lpstr>ブロックプログラミングを用いた論理的思考と コーディングを身に着けるための学習環境</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解答結果について</vt:lpstr>
      <vt:lpstr>無限ループ問題について</vt:lpstr>
      <vt:lpstr>インデント関数について</vt:lpstr>
      <vt:lpstr>問題について</vt:lpstr>
      <vt:lpstr>問題について２</vt:lpstr>
      <vt:lpstr>問題について３</vt:lpstr>
      <vt:lpstr>アンケートについて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360</cp:revision>
  <dcterms:created xsi:type="dcterms:W3CDTF">2021-05-14T04:47:49Z</dcterms:created>
  <dcterms:modified xsi:type="dcterms:W3CDTF">2021-12-08T06:17:42Z</dcterms:modified>
</cp:coreProperties>
</file>