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7" r:id="rId2"/>
    <p:sldId id="342" r:id="rId3"/>
    <p:sldId id="265" r:id="rId4"/>
    <p:sldId id="271" r:id="rId5"/>
    <p:sldId id="263" r:id="rId6"/>
    <p:sldId id="269" r:id="rId7"/>
    <p:sldId id="270" r:id="rId8"/>
    <p:sldId id="310" r:id="rId9"/>
    <p:sldId id="314" r:id="rId10"/>
    <p:sldId id="315" r:id="rId11"/>
    <p:sldId id="328" r:id="rId12"/>
    <p:sldId id="279" r:id="rId13"/>
    <p:sldId id="288" r:id="rId14"/>
    <p:sldId id="313" r:id="rId15"/>
    <p:sldId id="312" r:id="rId16"/>
    <p:sldId id="273" r:id="rId17"/>
    <p:sldId id="276" r:id="rId18"/>
    <p:sldId id="285" r:id="rId19"/>
    <p:sldId id="286" r:id="rId20"/>
    <p:sldId id="277" r:id="rId21"/>
    <p:sldId id="274" r:id="rId22"/>
    <p:sldId id="275" r:id="rId23"/>
    <p:sldId id="294" r:id="rId24"/>
    <p:sldId id="295" r:id="rId25"/>
    <p:sldId id="303" r:id="rId26"/>
    <p:sldId id="304" r:id="rId27"/>
    <p:sldId id="306" r:id="rId28"/>
    <p:sldId id="307" r:id="rId29"/>
    <p:sldId id="308" r:id="rId30"/>
    <p:sldId id="309" r:id="rId31"/>
    <p:sldId id="321" r:id="rId32"/>
    <p:sldId id="322" r:id="rId33"/>
    <p:sldId id="319" r:id="rId34"/>
    <p:sldId id="320" r:id="rId35"/>
    <p:sldId id="317" r:id="rId36"/>
    <p:sldId id="318" r:id="rId37"/>
    <p:sldId id="325" r:id="rId38"/>
    <p:sldId id="324" r:id="rId39"/>
    <p:sldId id="323" r:id="rId40"/>
    <p:sldId id="326" r:id="rId41"/>
    <p:sldId id="343" r:id="rId42"/>
    <p:sldId id="330" r:id="rId43"/>
    <p:sldId id="331" r:id="rId44"/>
    <p:sldId id="333" r:id="rId45"/>
    <p:sldId id="329" r:id="rId46"/>
    <p:sldId id="336" r:id="rId47"/>
    <p:sldId id="341" r:id="rId48"/>
    <p:sldId id="337" r:id="rId49"/>
    <p:sldId id="338" r:id="rId50"/>
    <p:sldId id="339" r:id="rId51"/>
    <p:sldId id="340"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90" autoAdjust="0"/>
    <p:restoredTop sz="84824" autoAdjust="0"/>
  </p:normalViewPr>
  <p:slideViewPr>
    <p:cSldViewPr snapToGrid="0">
      <p:cViewPr varScale="1">
        <p:scale>
          <a:sx n="79" d="100"/>
          <a:sy n="79" d="100"/>
        </p:scale>
        <p:origin x="724"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2021/12/17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システムよりのけんきゅうになっているので、そういうタイトルを考える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199076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en-US" altLang="ja-JP" dirty="0" smtClean="0"/>
          </a:p>
          <a:p>
            <a:endParaRPr kumimoji="1" lang="en-US" altLang="ja-JP" dirty="0" smtClean="0"/>
          </a:p>
          <a:p>
            <a:r>
              <a:rPr kumimoji="1" lang="ja-JP" altLang="en-US" dirty="0" smtClean="0"/>
              <a:t>文部科学省からの引用</a:t>
            </a:r>
            <a:endParaRPr kumimoji="1" lang="en-US" altLang="ja-JP" dirty="0" smtClean="0"/>
          </a:p>
          <a:p>
            <a:r>
              <a:rPr kumimoji="1" lang="ja-JP" altLang="en-US" dirty="0" smtClean="0"/>
              <a:t>文章の行間は１のほうがよい</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4</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5</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プログラムを書く際に大事なことは、設計通りに動作するコードが完成することである。</a:t>
            </a:r>
          </a:p>
          <a:p>
            <a:r>
              <a:rPr lang="en-US" altLang="ja-JP" dirty="0" smtClean="0"/>
              <a:t>Blockly</a:t>
            </a:r>
            <a:r>
              <a:rPr lang="ja-JP" altLang="en-US" dirty="0" smtClean="0"/>
              <a:t>によるコード生成は、ブロックから、構文上正しいコードが確実に生成され、そのコードをそのまま実行することで、確実に動作するコードが生成できる。</a:t>
            </a:r>
          </a:p>
          <a:p>
            <a:r>
              <a:rPr lang="ja-JP" altLang="en-US" dirty="0" smtClean="0"/>
              <a:t>しかし、ブロックをつけ間違えた場合などに、構文上ではエラーが発生しないが、設計通りに動作しない状態が予想される。</a:t>
            </a:r>
          </a:p>
          <a:p>
            <a:r>
              <a:rPr lang="ja-JP" altLang="en-US" dirty="0" smtClean="0"/>
              <a:t>本研究では、プログラムが構文上正しいかどうか、そして設計と比べて正しいかどうかの</a:t>
            </a:r>
            <a:r>
              <a:rPr lang="en-US" altLang="ja-JP" dirty="0" smtClean="0"/>
              <a:t>2</a:t>
            </a:r>
            <a:r>
              <a:rPr lang="ja-JP" altLang="en-US" dirty="0" smtClean="0"/>
              <a:t>点を評価することで、プログラムへの理解が深められるようになるシステムを設計する。</a:t>
            </a:r>
            <a:endParaRPr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6</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直観的に理解のしやすいブロックプログラミングにより，プログラミングの論理的思考を身に着けられるシステム</a:t>
            </a:r>
            <a:endParaRPr lang="en-US" altLang="ja-JP" dirty="0" smtClean="0"/>
          </a:p>
          <a:p>
            <a:r>
              <a:rPr lang="ja-JP" altLang="en-US" dirty="0" smtClean="0"/>
              <a:t>ブロックプログラミングからブロックリーによるコードへの変換を利用し，プログラミング言語への理解を深められるシステム</a:t>
            </a:r>
            <a:endParaRPr lang="en-US" altLang="ja-JP" dirty="0" smtClean="0"/>
          </a:p>
          <a:p>
            <a:r>
              <a:rPr lang="ja-JP" altLang="en-US" dirty="0" smtClean="0"/>
              <a:t>穴埋め問題などを利用し，よりプログラミング言語に理解を深められる環境</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1624419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どのように実験していくか</a:t>
            </a:r>
            <a:endParaRPr kumimoji="1" lang="en-US" altLang="ja-JP" dirty="0" smtClean="0"/>
          </a:p>
          <a:p>
            <a:r>
              <a:rPr kumimoji="1" lang="ja-JP" altLang="en-US" dirty="0" smtClean="0"/>
              <a:t>研究内容は</a:t>
            </a:r>
            <a:endParaRPr kumimoji="1" lang="en-US" altLang="ja-JP" dirty="0" smtClean="0"/>
          </a:p>
          <a:p>
            <a:r>
              <a:rPr kumimoji="1" lang="ja-JP" altLang="en-US" dirty="0" smtClean="0"/>
              <a:t>・インターフェイス</a:t>
            </a:r>
            <a:endParaRPr kumimoji="1" lang="en-US" altLang="ja-JP" dirty="0" smtClean="0"/>
          </a:p>
          <a:p>
            <a:r>
              <a:rPr kumimoji="1" lang="ja-JP" altLang="en-US" dirty="0" smtClean="0"/>
              <a:t>・ユーザビリティ　</a:t>
            </a:r>
            <a:endParaRPr kumimoji="1" lang="en-US" altLang="ja-JP" dirty="0" smtClean="0"/>
          </a:p>
          <a:p>
            <a:r>
              <a:rPr kumimoji="1" lang="ja-JP" altLang="en-US" dirty="0" smtClean="0"/>
              <a:t>・機能を作って評価</a:t>
            </a:r>
            <a:endParaRPr kumimoji="1" lang="en-US" altLang="ja-JP" dirty="0" smtClean="0"/>
          </a:p>
          <a:p>
            <a:r>
              <a:rPr kumimoji="1" lang="ja-JP" altLang="en-US" dirty="0" smtClean="0"/>
              <a:t>・穴埋め箇所の場所や選択肢の内容は適切？</a:t>
            </a:r>
            <a:endParaRPr kumimoji="1" lang="en-US" altLang="ja-JP" dirty="0" smtClean="0">
              <a:solidFill>
                <a:srgbClr val="FF0000"/>
              </a:solidFill>
            </a:endParaRPr>
          </a:p>
          <a:p>
            <a:r>
              <a:rPr kumimoji="1" lang="ja-JP" altLang="en-US" dirty="0" smtClean="0">
                <a:solidFill>
                  <a:srgbClr val="FF0000"/>
                </a:solidFill>
              </a:rPr>
              <a:t>・構文としては正しいけど、意図していない場合など評価できるか</a:t>
            </a:r>
            <a:endParaRPr kumimoji="1" lang="en-US" altLang="ja-JP" dirty="0" smtClean="0">
              <a:solidFill>
                <a:srgbClr val="FF0000"/>
              </a:solidFill>
            </a:endParaRPr>
          </a:p>
          <a:p>
            <a:r>
              <a:rPr kumimoji="1" lang="ja-JP" altLang="en-US" dirty="0" smtClean="0">
                <a:solidFill>
                  <a:srgbClr val="FF0000"/>
                </a:solidFill>
              </a:rPr>
              <a:t>・実行結果が一致する</a:t>
            </a:r>
            <a:endParaRPr kumimoji="1" lang="en-US" altLang="ja-JP" dirty="0" smtClean="0">
              <a:solidFill>
                <a:srgbClr val="FF0000"/>
              </a:solidFill>
            </a:endParaRPr>
          </a:p>
          <a:p>
            <a:pPr marL="0" indent="0">
              <a:buNone/>
            </a:pPr>
            <a:r>
              <a:rPr kumimoji="1" lang="en-US" altLang="ja-JP" dirty="0" smtClean="0">
                <a:solidFill>
                  <a:srgbClr val="FF0000"/>
                </a:solidFill>
              </a:rPr>
              <a:t>Word2vec</a:t>
            </a:r>
            <a:r>
              <a:rPr kumimoji="1" lang="ja-JP" altLang="en-US" dirty="0" smtClean="0">
                <a:solidFill>
                  <a:srgbClr val="FF0000"/>
                </a:solidFill>
              </a:rPr>
              <a:t>　関数名など学習しているモデル</a:t>
            </a:r>
          </a:p>
          <a:p>
            <a:endParaRPr kumimoji="1" lang="en-US" altLang="ja-JP" dirty="0" smtClean="0">
              <a:solidFill>
                <a:srgbClr val="FF0000"/>
              </a:solidFill>
            </a:endParaRPr>
          </a:p>
          <a:p>
            <a:pPr marL="514350" indent="-514350">
              <a:buFont typeface="+mj-lt"/>
              <a:buAutoNum type="arabicPeriod"/>
            </a:pPr>
            <a:endParaRPr lang="en-US" altLang="ja-JP" dirty="0" smtClean="0"/>
          </a:p>
          <a:p>
            <a:pPr marL="514350" indent="-514350">
              <a:buFont typeface="+mj-lt"/>
              <a:buAutoNum type="arabicPeriod"/>
            </a:pPr>
            <a:endParaRPr lang="en-US" altLang="ja-JP" dirty="0" smtClean="0"/>
          </a:p>
          <a:p>
            <a:pPr marL="0" indent="0">
              <a:buNone/>
            </a:pPr>
            <a:r>
              <a:rPr lang="en-US" altLang="ja-JP" sz="1200" dirty="0" smtClean="0"/>
              <a:t>1.</a:t>
            </a:r>
            <a:r>
              <a:rPr lang="ja-JP" altLang="en-US" sz="1200" dirty="0" smtClean="0"/>
              <a:t> 問題文とブロックプログラミングから、プログラミングに触れる</a:t>
            </a:r>
          </a:p>
          <a:p>
            <a:pPr marL="0" indent="0">
              <a:buNone/>
            </a:pPr>
            <a:r>
              <a:rPr lang="en-US" altLang="ja-JP" sz="1200" dirty="0" smtClean="0"/>
              <a:t>-</a:t>
            </a:r>
            <a:r>
              <a:rPr lang="ja-JP" altLang="en-US" sz="1200" dirty="0" smtClean="0"/>
              <a:t> 問題となる文章に合わせて、ブロックを動かしてみて、システムの動きをみる（既存研究）</a:t>
            </a:r>
          </a:p>
          <a:p>
            <a:pPr marL="0" indent="0">
              <a:buNone/>
            </a:pPr>
            <a:r>
              <a:rPr lang="ja-JP" altLang="en-US" sz="1200" dirty="0" smtClean="0"/>
              <a:t/>
            </a:r>
            <a:br>
              <a:rPr lang="ja-JP" altLang="en-US" sz="1200" dirty="0" smtClean="0"/>
            </a:br>
            <a:r>
              <a:rPr lang="en-US" altLang="ja-JP" sz="1200" dirty="0" smtClean="0"/>
              <a:t>2.</a:t>
            </a:r>
            <a:r>
              <a:rPr lang="ja-JP" altLang="en-US" sz="1200" dirty="0" smtClean="0"/>
              <a:t> ブロックからコードに変換されることで、実際に自分のプログラムはどのように書くのか、構文に触れる</a:t>
            </a:r>
          </a:p>
          <a:p>
            <a:pPr marL="0" indent="0">
              <a:buNone/>
            </a:pPr>
            <a:r>
              <a:rPr lang="en-US" altLang="ja-JP" sz="1200" dirty="0" smtClean="0"/>
              <a:t>-</a:t>
            </a:r>
            <a:r>
              <a:rPr lang="ja-JP" altLang="en-US" sz="1200" dirty="0" smtClean="0"/>
              <a:t> プレイグラウンドなど、例となるコードを見て、どのようにブロックを組み合わせれば作れるのか学ぶ</a:t>
            </a:r>
          </a:p>
          <a:p>
            <a:pPr marL="0" indent="0">
              <a:buNone/>
            </a:pPr>
            <a:r>
              <a:rPr lang="en-US" altLang="ja-JP" sz="1200" dirty="0" smtClean="0"/>
              <a:t>-</a:t>
            </a:r>
            <a:r>
              <a:rPr lang="ja-JP" altLang="en-US" sz="1200" dirty="0" smtClean="0"/>
              <a:t> 問題となる文章に合わせて、ブロックによって動かしてみて、システムの動きをみる（完成したあとに実際にコードで書くとこうなるというシステムは既存研究）</a:t>
            </a:r>
          </a:p>
          <a:p>
            <a:pPr marL="0" indent="0">
              <a:buNone/>
            </a:pPr>
            <a:r>
              <a:rPr lang="ja-JP" altLang="en-US" sz="1200" dirty="0" smtClean="0"/>
              <a:t/>
            </a:r>
            <a:br>
              <a:rPr lang="ja-JP" altLang="en-US" sz="1200" dirty="0" smtClean="0"/>
            </a:br>
            <a:r>
              <a:rPr lang="en-US" altLang="ja-JP" sz="1200" dirty="0" smtClean="0"/>
              <a:t>3.</a:t>
            </a:r>
            <a:r>
              <a:rPr lang="ja-JP" altLang="en-US" sz="1200" dirty="0" smtClean="0"/>
              <a:t> プログラミング言語の穴埋め問題</a:t>
            </a:r>
          </a:p>
          <a:p>
            <a:pPr marL="0" indent="0">
              <a:buNone/>
            </a:pPr>
            <a:r>
              <a:rPr lang="en-US" altLang="ja-JP" sz="1200" dirty="0" smtClean="0"/>
              <a:t>-</a:t>
            </a:r>
            <a:r>
              <a:rPr lang="ja-JP" altLang="en-US" sz="1200" dirty="0" smtClean="0"/>
              <a:t> プログラムの文章を穴埋めをするシステムは存在する（既存研究）</a:t>
            </a:r>
          </a:p>
          <a:p>
            <a:pPr marL="0" indent="0">
              <a:buNone/>
            </a:pPr>
            <a:r>
              <a:rPr lang="en-US" altLang="ja-JP" sz="1200" dirty="0" smtClean="0"/>
              <a:t>-</a:t>
            </a:r>
            <a:r>
              <a:rPr lang="ja-JP" altLang="en-US" sz="1200" dirty="0" smtClean="0"/>
              <a:t> 穴埋めになっている問題文がだされた時に、選択肢から選んだ解答の場合にどのような結果になるのかをみれるようにしたい</a:t>
            </a:r>
            <a:endParaRPr lang="en-US" altLang="ja-JP" sz="1200" dirty="0" smtClean="0"/>
          </a:p>
          <a:p>
            <a:pPr marL="0" indent="0">
              <a:buNone/>
            </a:pPr>
            <a:r>
              <a:rPr lang="en-US" altLang="ja-JP" sz="1200" dirty="0" smtClean="0"/>
              <a:t>-</a:t>
            </a:r>
            <a:r>
              <a:rPr lang="ja-JP" altLang="en-US" sz="1200" dirty="0" smtClean="0"/>
              <a:t>コードがうまく動くのか、エラーをはくのか、想定と違う動きをするのか</a:t>
            </a:r>
            <a:br>
              <a:rPr lang="ja-JP" altLang="en-US" sz="1200" dirty="0" smtClean="0"/>
            </a:br>
            <a:endParaRPr lang="ja-JP" altLang="en-US" sz="1200" dirty="0" smtClean="0"/>
          </a:p>
          <a:p>
            <a:pPr marL="0" indent="0">
              <a:buNone/>
            </a:pPr>
            <a:endParaRPr kumimoji="1" lang="ja-JP" altLang="en-US" sz="1200" dirty="0" smtClean="0"/>
          </a:p>
          <a:p>
            <a:pPr marL="514350" indent="-514350">
              <a:buFont typeface="+mj-lt"/>
              <a:buAutoNum type="arabicPeriod"/>
            </a:pPr>
            <a:endParaRPr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8</a:t>
            </a:fld>
            <a:endParaRPr kumimoji="1" lang="ja-JP" altLang="en-US"/>
          </a:p>
        </p:txBody>
      </p:sp>
    </p:spTree>
    <p:extLst>
      <p:ext uri="{BB962C8B-B14F-4D97-AF65-F5344CB8AC3E}">
        <p14:creationId xmlns:p14="http://schemas.microsoft.com/office/powerpoint/2010/main" val="402731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では、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というパッケージ管理のために利用しているだけで、サーバとして利用しているわけではないようにも見える</a:t>
            </a:r>
            <a:endParaRPr lang="en-US" altLang="ja-JP" dirty="0" smtClean="0"/>
          </a:p>
          <a:p>
            <a:r>
              <a:rPr kumimoji="1" lang="ja-JP" altLang="en-US" dirty="0" smtClean="0"/>
              <a:t>あまり理解できていないため、公式の情報を見直したい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13</a:t>
            </a:fld>
            <a:endParaRPr kumimoji="1" lang="ja-JP" altLang="en-US"/>
          </a:p>
        </p:txBody>
      </p:sp>
    </p:spTree>
    <p:extLst>
      <p:ext uri="{BB962C8B-B14F-4D97-AF65-F5344CB8AC3E}">
        <p14:creationId xmlns:p14="http://schemas.microsoft.com/office/powerpoint/2010/main" val="17984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2021/12/17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2021/12/17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a:t>日本語環境ブロックプログラミングと連携したソースコードの穴埋め選択問題生成システム</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ステップ２</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問題の文章と、自身の操作したブロックから生成されるコードによって、プログラミングに慣れる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3441955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ステップ３</a:t>
            </a:r>
            <a:r>
              <a:rPr lang="ja-JP" altLang="en-US" dirty="0" smtClean="0"/>
              <a:t>穴埋め問題と評価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問題</a:t>
            </a:r>
            <a:r>
              <a:rPr lang="ja-JP" altLang="en-US" dirty="0"/>
              <a:t>から自動</a:t>
            </a:r>
            <a:r>
              <a:rPr lang="ja-JP" altLang="en-US" dirty="0" smtClean="0"/>
              <a:t>で生成された穴埋め</a:t>
            </a:r>
            <a:r>
              <a:rPr lang="ja-JP" altLang="en-US" dirty="0"/>
              <a:t>問題</a:t>
            </a:r>
            <a:r>
              <a:rPr lang="ja-JP" altLang="en-US" dirty="0" smtClean="0"/>
              <a:t>を解答する</a:t>
            </a:r>
            <a:endParaRPr lang="ja-JP" altLang="en-US" dirty="0"/>
          </a:p>
          <a:p>
            <a:r>
              <a:rPr lang="ja-JP" altLang="en-US" dirty="0" smtClean="0"/>
              <a:t>学習者</a:t>
            </a:r>
            <a:r>
              <a:rPr lang="ja-JP" altLang="en-US" dirty="0"/>
              <a:t>が選んだ解答の場合にどのような結果になるのかを確認</a:t>
            </a:r>
            <a:r>
              <a:rPr lang="ja-JP" altLang="en-US" dirty="0" smtClean="0"/>
              <a:t>する</a:t>
            </a:r>
            <a:endParaRPr lang="en-US" altLang="ja-JP" dirty="0" smtClean="0"/>
          </a:p>
          <a:p>
            <a:r>
              <a:rPr lang="ja-JP" altLang="en-US" dirty="0" smtClean="0"/>
              <a:t>構文上の正しさ、整合性などの評価から自分はどのように間違ったのかを学習する</a:t>
            </a:r>
            <a:endParaRPr lang="ja-JP" altLang="en-US" dirty="0"/>
          </a:p>
          <a:p>
            <a:endParaRPr kumimoji="1" lang="ja-JP" altLang="en-US" b="1"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1222362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kumimoji="1" lang="en-US" altLang="ja-JP" dirty="0" smtClean="0"/>
          </a:p>
          <a:p>
            <a:pPr marL="0" indent="0">
              <a:buNone/>
            </a:pPr>
            <a:r>
              <a:rPr lang="ja-JP" altLang="en-US" dirty="0" smtClean="0"/>
              <a:t>（引用：</a:t>
            </a:r>
            <a:r>
              <a:rPr kumimoji="1" lang="en-US" altLang="ja-JP" dirty="0" smtClean="0"/>
              <a:t>Wikipedia</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4200382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a:t> </a:t>
            </a:r>
            <a:r>
              <a:rPr lang="en-US" altLang="ja-JP" dirty="0" err="1" smtClean="0"/>
              <a:t>npm</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npm</a:t>
            </a:r>
            <a:r>
              <a:rPr lang="en-US" altLang="ja-JP" dirty="0"/>
              <a:t>(Node Package </a:t>
            </a:r>
            <a:r>
              <a:rPr lang="en-US" altLang="ja-JP" dirty="0" smtClean="0"/>
              <a:t>Manager)</a:t>
            </a:r>
            <a:r>
              <a:rPr lang="ja-JP" altLang="en-US" dirty="0" smtClean="0"/>
              <a:t> の略。</a:t>
            </a:r>
            <a:endParaRPr lang="en-US" altLang="ja-JP" dirty="0"/>
          </a:p>
          <a:p>
            <a:r>
              <a:rPr lang="ja-JP" altLang="en-US" dirty="0" smtClean="0"/>
              <a:t>本研究では、</a:t>
            </a:r>
            <a:r>
              <a:rPr lang="en-US" altLang="ja-JP" dirty="0" err="1" smtClean="0"/>
              <a:t>Blockly</a:t>
            </a:r>
            <a:r>
              <a:rPr lang="ja-JP" altLang="en-US" dirty="0" smtClean="0"/>
              <a:t> のモジュールのインストールに </a:t>
            </a:r>
            <a:r>
              <a:rPr lang="en-US" altLang="ja-JP" dirty="0" err="1" smtClean="0"/>
              <a:t>npm</a:t>
            </a:r>
            <a:r>
              <a:rPr lang="en-US" altLang="ja-JP" dirty="0" smtClean="0"/>
              <a:t> </a:t>
            </a:r>
            <a:r>
              <a:rPr lang="ja-JP" altLang="en-US" dirty="0" smtClean="0"/>
              <a:t>を利用する。</a:t>
            </a:r>
            <a:endParaRPr lang="en-US" altLang="ja-JP" dirty="0" smtClean="0"/>
          </a:p>
          <a:p>
            <a:r>
              <a:rPr lang="en-US" altLang="ja-JP" dirty="0" smtClean="0"/>
              <a:t>Windows</a:t>
            </a:r>
            <a:r>
              <a:rPr lang="ja-JP" altLang="en-US" dirty="0" smtClean="0"/>
              <a:t>環境では</a:t>
            </a:r>
            <a:r>
              <a:rPr lang="en-US" altLang="ja-JP" dirty="0" smtClean="0"/>
              <a:t>Node.js</a:t>
            </a:r>
            <a:r>
              <a:rPr lang="ja-JP" altLang="en-US" dirty="0" smtClean="0"/>
              <a:t>を用いることで、</a:t>
            </a:r>
            <a:r>
              <a:rPr lang="en-US" altLang="ja-JP" dirty="0" err="1" smtClean="0"/>
              <a:t>npm</a:t>
            </a:r>
            <a:r>
              <a:rPr lang="ja-JP" altLang="en-US" dirty="0" smtClean="0"/>
              <a:t> を利用できる</a:t>
            </a:r>
            <a:endParaRPr lang="en-US" altLang="ja-JP" dirty="0" smtClean="0"/>
          </a:p>
          <a:p>
            <a:r>
              <a:rPr kumimoji="1" lang="en-US" altLang="ja-JP" dirty="0" smtClean="0"/>
              <a:t>Linux</a:t>
            </a:r>
            <a:r>
              <a:rPr kumimoji="1" lang="ja-JP" altLang="en-US" dirty="0" smtClean="0"/>
              <a:t>環境では </a:t>
            </a:r>
            <a:r>
              <a:rPr kumimoji="1" lang="en-US" altLang="ja-JP" dirty="0" err="1" smtClean="0"/>
              <a:t>npm</a:t>
            </a:r>
            <a:r>
              <a:rPr kumimoji="1" lang="ja-JP" altLang="en-US" dirty="0" smtClean="0"/>
              <a:t> をインストールすることで実行可能</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3535867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 express</a:t>
            </a:r>
            <a:endParaRPr kumimoji="1" lang="ja-JP" altLang="en-US" dirty="0"/>
          </a:p>
        </p:txBody>
      </p:sp>
      <p:sp>
        <p:nvSpPr>
          <p:cNvPr id="3" name="コンテンツ プレースホルダー 2"/>
          <p:cNvSpPr>
            <a:spLocks noGrp="1"/>
          </p:cNvSpPr>
          <p:nvPr>
            <p:ph idx="1"/>
          </p:nvPr>
        </p:nvSpPr>
        <p:spPr/>
        <p:txBody>
          <a:bodyPr/>
          <a:lstStyle/>
          <a:p>
            <a:r>
              <a:rPr lang="ja-JP" altLang="en-US" dirty="0"/>
              <a:t>サーバーサイド</a:t>
            </a:r>
            <a:r>
              <a:rPr lang="en-US" altLang="ja-JP" dirty="0"/>
              <a:t>JavaScript</a:t>
            </a:r>
            <a:r>
              <a:rPr lang="ja-JP" altLang="en-US" dirty="0"/>
              <a:t>の</a:t>
            </a:r>
            <a:r>
              <a:rPr lang="en-US" altLang="ja-JP" dirty="0"/>
              <a:t>Node.js</a:t>
            </a:r>
            <a:r>
              <a:rPr lang="ja-JP" altLang="en-US" dirty="0"/>
              <a:t>の</a:t>
            </a:r>
            <a:r>
              <a:rPr lang="en-US" altLang="ja-JP" dirty="0"/>
              <a:t>Web</a:t>
            </a:r>
            <a:r>
              <a:rPr lang="ja-JP" altLang="en-US" dirty="0"/>
              <a:t>アプリケーションフレームワークである。シングルページ／マルチページ／混在の各種</a:t>
            </a:r>
            <a:r>
              <a:rPr lang="en-US" altLang="ja-JP" dirty="0"/>
              <a:t>Web</a:t>
            </a:r>
            <a:r>
              <a:rPr lang="ja-JP" altLang="en-US" dirty="0"/>
              <a:t>アプリケーションの</a:t>
            </a:r>
            <a:r>
              <a:rPr lang="ja-JP" altLang="en-US" dirty="0" smtClean="0"/>
              <a:t>構築</a:t>
            </a:r>
            <a:r>
              <a:rPr lang="ja-JP" altLang="en-US" dirty="0"/>
              <a:t>のためにデザインされて</a:t>
            </a:r>
            <a:r>
              <a:rPr lang="ja-JP" altLang="en-US" dirty="0" smtClean="0"/>
              <a:t>いる</a:t>
            </a:r>
            <a:r>
              <a:rPr lang="ja-JP" altLang="en-US" dirty="0"/>
              <a:t>。</a:t>
            </a:r>
            <a:endParaRPr kumimoji="1" lang="en-US" altLang="ja-JP" dirty="0"/>
          </a:p>
          <a:p>
            <a:pPr marL="0" indent="0">
              <a:buNone/>
            </a:pPr>
            <a:r>
              <a:rPr lang="ja-JP" altLang="en-US" dirty="0" smtClean="0"/>
              <a:t>（引用：</a:t>
            </a:r>
            <a:r>
              <a:rPr lang="en-US" altLang="ja-JP" dirty="0" smtClean="0"/>
              <a:t>Wikipedia</a:t>
            </a:r>
            <a:r>
              <a:rPr lang="ja-JP" altLang="en-US" dirty="0" smtClean="0"/>
              <a:t>）</a:t>
            </a:r>
            <a:endParaRPr lang="en-US" altLang="ja-JP" dirty="0" smtClean="0"/>
          </a:p>
          <a:p>
            <a:r>
              <a:rPr kumimoji="1" lang="en-US" altLang="ja-JP" dirty="0" err="1" smtClean="0"/>
              <a:t>npm</a:t>
            </a:r>
            <a:r>
              <a:rPr kumimoji="1" lang="ja-JP" altLang="en-US" dirty="0" smtClean="0"/>
              <a:t> が利用できる環境で、</a:t>
            </a:r>
            <a:r>
              <a:rPr lang="en-US" altLang="ja-JP" dirty="0" smtClean="0"/>
              <a:t>”</a:t>
            </a:r>
            <a:r>
              <a:rPr lang="en-US" altLang="ja-JP" dirty="0" err="1" smtClean="0"/>
              <a:t>npm</a:t>
            </a:r>
            <a:r>
              <a:rPr lang="en-US" altLang="ja-JP" dirty="0" smtClean="0"/>
              <a:t> install express”</a:t>
            </a:r>
            <a:r>
              <a:rPr lang="ja-JP" altLang="en-US" dirty="0" smtClean="0"/>
              <a:t> コマンドを利用することでインストールされる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Tree>
    <p:extLst>
      <p:ext uri="{BB962C8B-B14F-4D97-AF65-F5344CB8AC3E}">
        <p14:creationId xmlns:p14="http://schemas.microsoft.com/office/powerpoint/2010/main" val="2504743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942300" y="1646565"/>
            <a:ext cx="3031299" cy="47097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サーバサイド</a:t>
            </a: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2" name="タイトル 1"/>
          <p:cNvSpPr>
            <a:spLocks noGrp="1"/>
          </p:cNvSpPr>
          <p:nvPr>
            <p:ph type="title"/>
          </p:nvPr>
        </p:nvSpPr>
        <p:spPr/>
        <p:txBody>
          <a:bodyPr/>
          <a:lstStyle/>
          <a:p>
            <a:r>
              <a:rPr kumimoji="1" lang="ja-JP" altLang="en-US" dirty="0" smtClean="0"/>
              <a:t>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15</a:t>
            </a:fld>
            <a:endParaRPr kumimoji="1" lang="ja-JP" altLang="en-US"/>
          </a:p>
        </p:txBody>
      </p:sp>
      <p:sp>
        <p:nvSpPr>
          <p:cNvPr id="5" name="正方形/長方形 4"/>
          <p:cNvSpPr/>
          <p:nvPr/>
        </p:nvSpPr>
        <p:spPr>
          <a:xfrm>
            <a:off x="5273067" y="2260340"/>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Node.js</a:t>
            </a:r>
          </a:p>
          <a:p>
            <a:pPr algn="ctr"/>
            <a:endParaRPr kumimoji="1" lang="en-US" altLang="ja-JP" dirty="0"/>
          </a:p>
          <a:p>
            <a:pPr algn="ctr"/>
            <a:endParaRPr kumimoji="1" lang="en-US" altLang="ja-JP" dirty="0" smtClean="0"/>
          </a:p>
          <a:p>
            <a:pPr algn="ctr"/>
            <a:endParaRPr kumimoji="1" lang="ja-JP" altLang="en-US" dirty="0"/>
          </a:p>
        </p:txBody>
      </p:sp>
      <p:sp>
        <p:nvSpPr>
          <p:cNvPr id="7" name="正方形/長方形 6"/>
          <p:cNvSpPr/>
          <p:nvPr/>
        </p:nvSpPr>
        <p:spPr>
          <a:xfrm>
            <a:off x="5762103" y="2876781"/>
            <a:ext cx="1351767" cy="9519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Express</a:t>
            </a:r>
            <a:endParaRPr kumimoji="1" lang="ja-JP" altLang="en-US" dirty="0"/>
          </a:p>
        </p:txBody>
      </p:sp>
      <p:sp>
        <p:nvSpPr>
          <p:cNvPr id="8" name="正方形/長方形 7"/>
          <p:cNvSpPr/>
          <p:nvPr/>
        </p:nvSpPr>
        <p:spPr>
          <a:xfrm>
            <a:off x="5273067" y="4320263"/>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DB</a:t>
            </a:r>
          </a:p>
        </p:txBody>
      </p:sp>
      <p:sp>
        <p:nvSpPr>
          <p:cNvPr id="10" name="正方形/長方形 9"/>
          <p:cNvSpPr/>
          <p:nvPr/>
        </p:nvSpPr>
        <p:spPr>
          <a:xfrm>
            <a:off x="1064712" y="1668627"/>
            <a:ext cx="2029217" cy="3081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クライアント</a:t>
            </a: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11" name="正方形/長方形 10"/>
          <p:cNvSpPr/>
          <p:nvPr/>
        </p:nvSpPr>
        <p:spPr>
          <a:xfrm>
            <a:off x="1307925" y="2876781"/>
            <a:ext cx="1542789" cy="1280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ブラウザ</a:t>
            </a:r>
            <a:endParaRPr kumimoji="1" lang="en-US" altLang="ja-JP" dirty="0" smtClean="0"/>
          </a:p>
        </p:txBody>
      </p:sp>
      <p:cxnSp>
        <p:nvCxnSpPr>
          <p:cNvPr id="23" name="直線矢印コネクタ 22"/>
          <p:cNvCxnSpPr>
            <a:stCxn id="10" idx="3"/>
          </p:cNvCxnSpPr>
          <p:nvPr/>
        </p:nvCxnSpPr>
        <p:spPr>
          <a:xfrm flipV="1">
            <a:off x="3093929" y="3209490"/>
            <a:ext cx="1848371"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a:off x="6437986" y="3679567"/>
            <a:ext cx="0" cy="76563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4450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16</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559910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8432650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3121424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テーマ案</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ブロックプログラミング</a:t>
            </a:r>
            <a:r>
              <a:rPr lang="ja-JP" altLang="en-US" dirty="0"/>
              <a:t>を用いた論理的思考とコーディングを身に着けるための学習環境</a:t>
            </a:r>
          </a:p>
          <a:p>
            <a:r>
              <a:rPr lang="ja-JP" altLang="en-US" dirty="0" smtClean="0"/>
              <a:t>ブロックプログラミング</a:t>
            </a:r>
            <a:r>
              <a:rPr lang="ja-JP" altLang="en-US" dirty="0"/>
              <a:t>を用いた選択問題の自動生成による学習</a:t>
            </a:r>
          </a:p>
          <a:p>
            <a:r>
              <a:rPr lang="ja-JP" altLang="en-US" dirty="0" smtClean="0"/>
              <a:t>　</a:t>
            </a:r>
            <a:endParaRPr lang="en-US" altLang="ja-JP" dirty="0" smtClean="0"/>
          </a:p>
          <a:p>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a:t>
            </a:fld>
            <a:endParaRPr kumimoji="1" lang="ja-JP" altLang="en-US"/>
          </a:p>
        </p:txBody>
      </p:sp>
    </p:spTree>
    <p:extLst>
      <p:ext uri="{BB962C8B-B14F-4D97-AF65-F5344CB8AC3E}">
        <p14:creationId xmlns:p14="http://schemas.microsoft.com/office/powerpoint/2010/main" val="2374641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20</a:t>
            </a:fld>
            <a:endParaRPr kumimoji="1" lang="ja-JP" altLang="en-US"/>
          </a:p>
        </p:txBody>
      </p:sp>
    </p:spTree>
    <p:extLst>
      <p:ext uri="{BB962C8B-B14F-4D97-AF65-F5344CB8AC3E}">
        <p14:creationId xmlns:p14="http://schemas.microsoft.com/office/powerpoint/2010/main" val="2142560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21</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22</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endParaRPr lang="en-US" altLang="ja-JP" dirty="0" smtClean="0"/>
          </a:p>
          <a:p>
            <a:r>
              <a:rPr kumimoji="1" lang="ja-JP" altLang="en-US" dirty="0" smtClean="0"/>
              <a:t>セレクトボックス</a:t>
            </a:r>
            <a:r>
              <a:rPr lang="ja-JP" altLang="en-US" dirty="0"/>
              <a:t>自体</a:t>
            </a:r>
            <a:r>
              <a:rPr kumimoji="1" lang="ja-JP" altLang="en-US" dirty="0" smtClean="0"/>
              <a:t>を生成することも可能</a:t>
            </a:r>
            <a:endParaRPr kumimoji="1" lang="en-US" altLang="ja-JP" dirty="0" smtClean="0"/>
          </a:p>
          <a:p>
            <a:pPr marL="0" indent="0">
              <a:buNone/>
            </a:pPr>
            <a:r>
              <a:rPr lang="en-US" altLang="ja-JP" dirty="0" smtClean="0"/>
              <a:t>(DOM)</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spTree>
    <p:extLst>
      <p:ext uri="{BB962C8B-B14F-4D97-AF65-F5344CB8AC3E}">
        <p14:creationId xmlns:p14="http://schemas.microsoft.com/office/powerpoint/2010/main" val="31724704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spTree>
    <p:extLst>
      <p:ext uri="{BB962C8B-B14F-4D97-AF65-F5344CB8AC3E}">
        <p14:creationId xmlns:p14="http://schemas.microsoft.com/office/powerpoint/2010/main" val="3396706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endParaRPr kumimoji="1" lang="ja-JP" altLang="en-US" dirty="0"/>
          </a:p>
        </p:txBody>
      </p:sp>
      <p:pic>
        <p:nvPicPr>
          <p:cNvPr id="5" name="コンテンツ プレースホルダー 4"/>
          <p:cNvPicPr>
            <a:picLocks noGrp="1" noChangeAspect="1"/>
          </p:cNvPicPr>
          <p:nvPr>
            <p:ph idx="1"/>
          </p:nvPr>
        </p:nvPicPr>
        <p:blipFill rotWithShape="1">
          <a:blip r:embed="rId2"/>
          <a:srcRect t="15781" b="16452"/>
          <a:stretch/>
        </p:blipFill>
        <p:spPr>
          <a:xfrm>
            <a:off x="101600" y="1913661"/>
            <a:ext cx="9042400" cy="4307819"/>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17281036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smtClean="0"/>
              <a:t>Question,</a:t>
            </a:r>
            <a:r>
              <a:rPr kumimoji="1" lang="ja-JP" altLang="en-US" dirty="0" smtClean="0"/>
              <a:t> </a:t>
            </a:r>
            <a:r>
              <a:rPr kumimoji="1" lang="en-US" altLang="ja-JP" dirty="0" smtClean="0"/>
              <a:t>output, test</a:t>
            </a:r>
            <a:r>
              <a:rPr lang="ja-JP" altLang="en-US" dirty="0"/>
              <a:t> </a:t>
            </a:r>
            <a:r>
              <a:rPr lang="ja-JP" altLang="en-US" dirty="0" smtClean="0"/>
              <a:t>という３つのタブがあり</a:t>
            </a:r>
            <a:r>
              <a:rPr lang="en-US" altLang="ja-JP" dirty="0" smtClean="0"/>
              <a:t>,</a:t>
            </a:r>
            <a:r>
              <a:rPr lang="ja-JP" altLang="en-US" dirty="0" smtClean="0"/>
              <a:t> これらを移動しながら作業する予定</a:t>
            </a:r>
            <a:endParaRPr lang="en-US" altLang="ja-JP" dirty="0" smtClean="0"/>
          </a:p>
          <a:p>
            <a:endParaRPr kumimoji="1" lang="en-US" altLang="ja-JP" dirty="0" smtClean="0"/>
          </a:p>
          <a:p>
            <a:r>
              <a:rPr kumimoji="1" lang="en-US" altLang="ja-JP" dirty="0" smtClean="0"/>
              <a:t>Question</a:t>
            </a:r>
            <a:r>
              <a:rPr lang="ja-JP" altLang="en-US" dirty="0" smtClean="0"/>
              <a:t>タブは</a:t>
            </a:r>
            <a:r>
              <a:rPr lang="en-US" altLang="ja-JP" dirty="0" smtClean="0"/>
              <a:t>, </a:t>
            </a:r>
            <a:r>
              <a:rPr lang="ja-JP" altLang="en-US" dirty="0" smtClean="0"/>
              <a:t>問題文を表示する</a:t>
            </a:r>
            <a:endParaRPr lang="en-US" altLang="ja-JP" dirty="0" smtClean="0"/>
          </a:p>
          <a:p>
            <a:r>
              <a:rPr lang="en-US" altLang="ja-JP" dirty="0" smtClean="0"/>
              <a:t>output</a:t>
            </a:r>
            <a:r>
              <a:rPr kumimoji="1" lang="ja-JP" altLang="en-US" dirty="0" smtClean="0"/>
              <a:t>タブは</a:t>
            </a:r>
            <a:r>
              <a:rPr kumimoji="1" lang="en-US" altLang="ja-JP" dirty="0" smtClean="0"/>
              <a:t>,</a:t>
            </a:r>
            <a:r>
              <a:rPr lang="ja-JP" altLang="en-US" dirty="0" smtClean="0"/>
              <a:t>  ブロックから生成されたコードを表示する</a:t>
            </a:r>
            <a:endParaRPr lang="en-US" altLang="ja-JP" dirty="0" smtClean="0"/>
          </a:p>
          <a:p>
            <a:r>
              <a:rPr kumimoji="1" lang="en-US" altLang="ja-JP" dirty="0" smtClean="0"/>
              <a:t>test</a:t>
            </a:r>
            <a:r>
              <a:rPr kumimoji="1" lang="ja-JP" altLang="en-US" dirty="0" smtClean="0"/>
              <a:t>タブは</a:t>
            </a:r>
            <a:r>
              <a:rPr lang="en-US" altLang="ja-JP" dirty="0" smtClean="0"/>
              <a:t>, </a:t>
            </a:r>
            <a:r>
              <a:rPr lang="ja-JP" altLang="en-US" dirty="0" smtClean="0"/>
              <a:t>正誤判定の</a:t>
            </a:r>
            <a:r>
              <a:rPr lang="ja-JP" altLang="en-US" dirty="0"/>
              <a:t>問題</a:t>
            </a:r>
            <a:r>
              <a:rPr lang="ja-JP" altLang="en-US" dirty="0" smtClean="0"/>
              <a:t>を表示する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33749604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Test</a:t>
            </a:r>
            <a:r>
              <a:rPr kumimoji="1" lang="ja-JP" altLang="en-US" dirty="0" smtClean="0"/>
              <a:t>タブの内容を他の</a:t>
            </a:r>
            <a:r>
              <a:rPr kumimoji="1" lang="en-US" altLang="ja-JP" dirty="0" smtClean="0"/>
              <a:t>HTML</a:t>
            </a:r>
            <a:r>
              <a:rPr kumimoji="1" lang="ja-JP" altLang="en-US" dirty="0" smtClean="0"/>
              <a:t>からもってくるのではなく、</a:t>
            </a:r>
            <a:r>
              <a:rPr kumimoji="1" lang="en-US" altLang="ja-JP" dirty="0" smtClean="0"/>
              <a:t>Question</a:t>
            </a:r>
            <a:r>
              <a:rPr kumimoji="1" lang="ja-JP" altLang="en-US" dirty="0" smtClean="0"/>
              <a:t>のタブから問題を生成するようにした</a:t>
            </a:r>
            <a:endParaRPr kumimoji="1" lang="en-US" altLang="ja-JP" dirty="0" smtClean="0"/>
          </a:p>
          <a:p>
            <a:r>
              <a:rPr lang="ja-JP" altLang="en-US" dirty="0" smtClean="0"/>
              <a:t>現時点では問題生成は以下のキーワードとのマッチングした部分を問題としている</a:t>
            </a:r>
            <a:endParaRPr lang="en-US" altLang="ja-JP" dirty="0" smtClean="0"/>
          </a:p>
          <a:p>
            <a:r>
              <a:rPr lang="en-US" altLang="ja-JP" dirty="0"/>
              <a:t>    ['for', 'while', 'do'],</a:t>
            </a:r>
          </a:p>
          <a:p>
            <a:r>
              <a:rPr lang="en-US" altLang="ja-JP" dirty="0"/>
              <a:t>    ['if', 'else', 'which'],</a:t>
            </a:r>
          </a:p>
          <a:p>
            <a:r>
              <a:rPr lang="en-US" altLang="ja-JP" dirty="0"/>
              <a:t>    ['print', 'alert']</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26161358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変更後の画面</a:t>
            </a:r>
            <a:endParaRPr kumimoji="1" lang="ja-JP" altLang="en-US" dirty="0"/>
          </a:p>
        </p:txBody>
      </p:sp>
      <p:pic>
        <p:nvPicPr>
          <p:cNvPr id="5" name="コンテンツ プレースホルダー 4"/>
          <p:cNvPicPr>
            <a:picLocks noGrp="1" noChangeAspect="1"/>
          </p:cNvPicPr>
          <p:nvPr>
            <p:ph idx="1"/>
          </p:nvPr>
        </p:nvPicPr>
        <p:blipFill rotWithShape="1">
          <a:blip r:embed="rId2"/>
          <a:srcRect t="14082"/>
          <a:stretch/>
        </p:blipFill>
        <p:spPr>
          <a:xfrm>
            <a:off x="907715" y="1902691"/>
            <a:ext cx="7328569" cy="4274271"/>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11826017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３つのタブの状態についてコードを実行できるようにした</a:t>
            </a:r>
            <a:endParaRPr kumimoji="1" lang="en-US" altLang="ja-JP" dirty="0" smtClean="0"/>
          </a:p>
          <a:p>
            <a:pPr marL="514350" indent="-514350">
              <a:buFont typeface="+mj-lt"/>
              <a:buAutoNum type="arabicPeriod"/>
            </a:pPr>
            <a:r>
              <a:rPr lang="en-US" altLang="ja-JP" dirty="0" smtClean="0"/>
              <a:t>Question</a:t>
            </a:r>
            <a:r>
              <a:rPr lang="ja-JP" altLang="en-US" dirty="0" smtClean="0"/>
              <a:t>タブ　問題から生成したコード</a:t>
            </a:r>
            <a:endParaRPr lang="en-US" altLang="ja-JP" dirty="0" smtClean="0"/>
          </a:p>
          <a:p>
            <a:pPr marL="514350" indent="-514350">
              <a:buFont typeface="+mj-lt"/>
              <a:buAutoNum type="arabicPeriod"/>
            </a:pPr>
            <a:r>
              <a:rPr lang="en-US" altLang="ja-JP" dirty="0" smtClean="0"/>
              <a:t>Output</a:t>
            </a:r>
            <a:r>
              <a:rPr lang="ja-JP" altLang="en-US" dirty="0" smtClean="0"/>
              <a:t>タブ　ブロックプログラムによって生成したコード</a:t>
            </a:r>
            <a:endParaRPr lang="en-US" altLang="ja-JP" dirty="0" smtClean="0"/>
          </a:p>
          <a:p>
            <a:pPr marL="514350" indent="-514350">
              <a:buFont typeface="+mj-lt"/>
              <a:buAutoNum type="arabicPeriod"/>
            </a:pPr>
            <a:r>
              <a:rPr lang="en-US" altLang="ja-JP" dirty="0" smtClean="0"/>
              <a:t>Test</a:t>
            </a:r>
            <a:r>
              <a:rPr lang="ja-JP" altLang="en-US" dirty="0" smtClean="0"/>
              <a:t>タブ　選択肢から生成したコード</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1437781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3</a:t>
            </a:fld>
            <a:endParaRPr kumimoji="1" lang="ja-JP" altLang="en-US" sz="2400" dirty="0"/>
          </a:p>
        </p:txBody>
      </p:sp>
      <p:pic>
        <p:nvPicPr>
          <p:cNvPr id="6" name="図 5"/>
          <p:cNvPicPr>
            <a:picLocks noChangeAspect="1"/>
          </p:cNvPicPr>
          <p:nvPr/>
        </p:nvPicPr>
        <p:blipFill>
          <a:blip r:embed="rId2"/>
          <a:stretch>
            <a:fillRect/>
          </a:stretch>
        </p:blipFill>
        <p:spPr>
          <a:xfrm>
            <a:off x="751959" y="2861027"/>
            <a:ext cx="6929652" cy="3860449"/>
          </a:xfrm>
          <a:prstGeom prst="rect">
            <a:avLst/>
          </a:prstGeom>
        </p:spPr>
      </p:pic>
      <p:sp>
        <p:nvSpPr>
          <p:cNvPr id="7" name="テキスト ボックス 6"/>
          <p:cNvSpPr txBox="1"/>
          <p:nvPr/>
        </p:nvSpPr>
        <p:spPr>
          <a:xfrm>
            <a:off x="751959" y="1980429"/>
            <a:ext cx="8392041" cy="1015663"/>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en-US" altLang="ja-JP" sz="2000" dirty="0" smtClean="0"/>
          </a:p>
          <a:p>
            <a:r>
              <a:rPr kumimoji="1" lang="ja-JP" altLang="en-US" sz="2000" dirty="0"/>
              <a:t>ビジュアルプログラミングとも呼ばれる</a:t>
            </a:r>
            <a:endParaRPr kumimoji="1" lang="en-US" altLang="ja-JP" sz="2000" dirty="0"/>
          </a:p>
          <a:p>
            <a:endParaRPr kumimoji="1" lang="ja-JP" altLang="en-US" sz="2000" dirty="0"/>
          </a:p>
        </p:txBody>
      </p:sp>
    </p:spTree>
    <p:extLst>
      <p:ext uri="{BB962C8B-B14F-4D97-AF65-F5344CB8AC3E}">
        <p14:creationId xmlns:p14="http://schemas.microsoft.com/office/powerpoint/2010/main" val="10814488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err="1" smtClean="0"/>
              <a:t>Javascript</a:t>
            </a:r>
            <a:r>
              <a:rPr lang="ja-JP" altLang="en-US" dirty="0" smtClean="0"/>
              <a:t>のコードを</a:t>
            </a:r>
            <a:r>
              <a:rPr lang="en-US" altLang="ja-JP" dirty="0" err="1" smtClean="0"/>
              <a:t>eval</a:t>
            </a:r>
            <a:r>
              <a:rPr lang="ja-JP" altLang="en-US" dirty="0" smtClean="0"/>
              <a:t>という</a:t>
            </a:r>
            <a:r>
              <a:rPr lang="en-US" altLang="ja-JP" dirty="0" err="1" smtClean="0"/>
              <a:t>Javascript</a:t>
            </a:r>
            <a:r>
              <a:rPr lang="ja-JP" altLang="en-US" dirty="0" smtClean="0"/>
              <a:t>の関数を利用することでコードを実行し表示している</a:t>
            </a:r>
            <a:endParaRPr lang="en-US" altLang="ja-JP" dirty="0" smtClean="0"/>
          </a:p>
          <a:p>
            <a:r>
              <a:rPr lang="ja-JP" altLang="en-US" dirty="0" smtClean="0"/>
              <a:t>現行</a:t>
            </a:r>
            <a:r>
              <a:rPr lang="ja-JP" altLang="en-US" dirty="0"/>
              <a:t>の</a:t>
            </a:r>
            <a:r>
              <a:rPr kumimoji="1" lang="en-US" altLang="ja-JP" dirty="0" err="1" smtClean="0"/>
              <a:t>eval</a:t>
            </a:r>
            <a:r>
              <a:rPr kumimoji="1" lang="ja-JP" altLang="en-US" dirty="0" smtClean="0"/>
              <a:t>というコードは悪用がきくため気を付けないといけない</a:t>
            </a:r>
            <a:endParaRPr kumimoji="1" lang="en-US" altLang="ja-JP" dirty="0" smtClean="0"/>
          </a:p>
          <a:p>
            <a:r>
              <a:rPr lang="ja-JP" altLang="en-US" dirty="0"/>
              <a:t> </a:t>
            </a:r>
            <a:r>
              <a:rPr lang="en-US" altLang="ja-JP" dirty="0" err="1"/>
              <a:t>eval</a:t>
            </a:r>
            <a:r>
              <a:rPr lang="ja-JP" altLang="en-US" dirty="0"/>
              <a:t>より</a:t>
            </a:r>
            <a:r>
              <a:rPr lang="en-US" altLang="ja-JP" dirty="0"/>
              <a:t>JS-Interpreter</a:t>
            </a:r>
            <a:r>
              <a:rPr lang="ja-JP" altLang="en-US" dirty="0"/>
              <a:t>による実行が公式に推奨されているため、調べて可能なら実装したい</a:t>
            </a: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30</a:t>
            </a:fld>
            <a:endParaRPr kumimoji="1" lang="ja-JP" altLang="en-US"/>
          </a:p>
        </p:txBody>
      </p:sp>
    </p:spTree>
    <p:extLst>
      <p:ext uri="{BB962C8B-B14F-4D97-AF65-F5344CB8AC3E}">
        <p14:creationId xmlns:p14="http://schemas.microsoft.com/office/powerpoint/2010/main" val="28616558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~11/22</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a:t>今週までの実装についての</a:t>
            </a:r>
            <a:r>
              <a:rPr lang="ja-JP" altLang="en-US" dirty="0" smtClean="0"/>
              <a:t>修正</a:t>
            </a:r>
            <a:endParaRPr lang="en-US" altLang="ja-JP" dirty="0" smtClean="0"/>
          </a:p>
          <a:p>
            <a:pPr marL="514350" indent="-514350">
              <a:buFont typeface="+mj-lt"/>
              <a:buAutoNum type="arabicPeriod"/>
            </a:pPr>
            <a:r>
              <a:rPr lang="ja-JP" altLang="en-US" dirty="0" smtClean="0"/>
              <a:t>実行用関数</a:t>
            </a:r>
            <a:r>
              <a:rPr lang="en-US" altLang="ja-JP" dirty="0" err="1" smtClean="0"/>
              <a:t>eval</a:t>
            </a:r>
            <a:r>
              <a:rPr lang="en-US" altLang="ja-JP" dirty="0" smtClean="0"/>
              <a:t>()</a:t>
            </a:r>
            <a:r>
              <a:rPr lang="ja-JP" altLang="en-US" dirty="0" smtClean="0"/>
              <a:t>について</a:t>
            </a:r>
            <a:endParaRPr kumimoji="1" lang="en-US" altLang="ja-JP" dirty="0" smtClean="0"/>
          </a:p>
          <a:p>
            <a:pPr marL="514350" indent="-514350">
              <a:buFont typeface="+mj-lt"/>
              <a:buAutoNum type="arabicPeriod"/>
            </a:pPr>
            <a:r>
              <a:rPr lang="en-US" altLang="ja-JP" dirty="0" smtClean="0"/>
              <a:t>Generator</a:t>
            </a:r>
            <a:r>
              <a:rPr lang="ja-JP" altLang="en-US" dirty="0" smtClean="0"/>
              <a:t>について</a:t>
            </a:r>
            <a:endParaRPr lang="en-US" altLang="ja-JP" dirty="0" smtClean="0"/>
          </a:p>
          <a:p>
            <a:pPr marL="514350" indent="-514350">
              <a:buFont typeface="+mj-lt"/>
              <a:buAutoNum type="arabicPeriod"/>
            </a:pPr>
            <a:r>
              <a:rPr lang="ja-JP" altLang="en-US" dirty="0" smtClean="0"/>
              <a:t>インデントについて</a:t>
            </a:r>
            <a:endParaRPr lang="en-US" altLang="ja-JP" dirty="0" smtClean="0"/>
          </a:p>
          <a:p>
            <a:pPr marL="514350" indent="-514350">
              <a:buFont typeface="+mj-lt"/>
              <a:buAutoNum type="arabicPeriod"/>
            </a:pPr>
            <a:endParaRPr lang="en-US" altLang="ja-JP" dirty="0" smtClean="0"/>
          </a:p>
          <a:p>
            <a:r>
              <a:rPr lang="ja-JP" altLang="en-US" dirty="0" smtClean="0"/>
              <a:t>課題と提案について</a:t>
            </a:r>
            <a:endParaRPr lang="en-US" altLang="ja-JP" dirty="0" smtClean="0"/>
          </a:p>
          <a:p>
            <a:pPr marL="514350" indent="-514350">
              <a:buFont typeface="+mj-lt"/>
              <a:buAutoNum type="arabicPeriod"/>
            </a:pPr>
            <a:r>
              <a:rPr lang="ja-JP" altLang="en-US" dirty="0" smtClean="0"/>
              <a:t>構文上の評価</a:t>
            </a:r>
            <a:endParaRPr lang="en-US" altLang="ja-JP" dirty="0" smtClean="0"/>
          </a:p>
          <a:p>
            <a:pPr marL="514350" indent="-514350">
              <a:buFont typeface="+mj-lt"/>
              <a:buAutoNum type="arabicPeriod"/>
            </a:pPr>
            <a:r>
              <a:rPr lang="ja-JP" altLang="en-US" dirty="0" smtClean="0"/>
              <a:t>整合性の評価</a:t>
            </a:r>
            <a:endParaRPr lang="en-US" altLang="ja-JP" dirty="0" smtClean="0"/>
          </a:p>
          <a:p>
            <a:pPr marL="514350" indent="-514350">
              <a:buFont typeface="+mj-lt"/>
              <a:buAutoNum type="arabicPeriod"/>
            </a:pPr>
            <a:r>
              <a:rPr lang="ja-JP" altLang="en-US" dirty="0" smtClean="0"/>
              <a:t>評価について</a:t>
            </a:r>
            <a:endParaRPr lang="en-US" altLang="ja-JP" dirty="0" smtClean="0"/>
          </a:p>
          <a:p>
            <a:pPr marL="514350" indent="-514350">
              <a:buFont typeface="+mj-lt"/>
              <a:buAutoNum type="arabicPeriod"/>
            </a:pPr>
            <a:endParaRPr lang="en-US" altLang="ja-JP" dirty="0" smtClean="0"/>
          </a:p>
          <a:p>
            <a:r>
              <a:rPr lang="ja-JP" altLang="en-US" dirty="0" smtClean="0"/>
              <a:t>問題について</a:t>
            </a:r>
            <a:endParaRPr lang="en-US" altLang="ja-JP" dirty="0" smtClean="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31</a:t>
            </a:fld>
            <a:endParaRPr kumimoji="1" lang="ja-JP" altLang="en-US"/>
          </a:p>
        </p:txBody>
      </p:sp>
    </p:spTree>
    <p:extLst>
      <p:ext uri="{BB962C8B-B14F-4D97-AF65-F5344CB8AC3E}">
        <p14:creationId xmlns:p14="http://schemas.microsoft.com/office/powerpoint/2010/main" val="11273069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89402"/>
            <a:ext cx="7886700" cy="1325563"/>
          </a:xfrm>
        </p:spPr>
        <p:txBody>
          <a:bodyPr/>
          <a:lstStyle/>
          <a:p>
            <a:r>
              <a:rPr kumimoji="1" lang="en-US" altLang="ja-JP" dirty="0" err="1" smtClean="0"/>
              <a:t>eval</a:t>
            </a:r>
            <a:r>
              <a:rPr kumimoji="1"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Eval</a:t>
            </a:r>
            <a:r>
              <a:rPr kumimoji="1" lang="ja-JP" altLang="en-US" dirty="0" smtClean="0"/>
              <a:t>（）という関数を利用して、</a:t>
            </a:r>
            <a:r>
              <a:rPr kumimoji="1" lang="en-US" altLang="ja-JP" dirty="0" err="1" smtClean="0"/>
              <a:t>Javascript</a:t>
            </a:r>
            <a:r>
              <a:rPr kumimoji="1" lang="ja-JP" altLang="en-US" dirty="0" smtClean="0"/>
              <a:t>のコードを実行していたが、これはセキュリティ面で危険があったため、別の関数を利用するようにした</a:t>
            </a:r>
            <a:endParaRPr kumimoji="1" lang="en-US" altLang="ja-JP" dirty="0" smtClean="0"/>
          </a:p>
          <a:p>
            <a:r>
              <a:rPr lang="en-US" altLang="ja-JP" dirty="0" smtClean="0"/>
              <a:t>Function</a:t>
            </a:r>
            <a:r>
              <a:rPr lang="ja-JP" altLang="en-US" dirty="0" smtClean="0"/>
              <a:t>（）を用いている</a:t>
            </a:r>
            <a:endParaRPr lang="en-US" altLang="ja-JP" dirty="0" smtClean="0"/>
          </a:p>
          <a:p>
            <a:pPr marL="0" indent="0">
              <a:buNone/>
            </a:pPr>
            <a:endParaRPr lang="en-US" altLang="ja-JP" dirty="0" smtClean="0"/>
          </a:p>
          <a:p>
            <a:r>
              <a:rPr kumimoji="1" lang="en-US" altLang="ja-JP" dirty="0" err="1" smtClean="0"/>
              <a:t>Eval</a:t>
            </a:r>
            <a:r>
              <a:rPr kumimoji="1" lang="en-US" altLang="ja-JP" dirty="0" smtClean="0"/>
              <a:t>()</a:t>
            </a:r>
            <a:r>
              <a:rPr kumimoji="1" lang="ja-JP" altLang="en-US" dirty="0" smtClean="0"/>
              <a:t>ではグローバル変数もローカル変数もよみこめたが、新たな関数ではローカルなスコープにはアクセスできない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32</a:t>
            </a:fld>
            <a:endParaRPr kumimoji="1" lang="ja-JP" altLang="en-US"/>
          </a:p>
        </p:txBody>
      </p:sp>
    </p:spTree>
    <p:extLst>
      <p:ext uri="{BB962C8B-B14F-4D97-AF65-F5344CB8AC3E}">
        <p14:creationId xmlns:p14="http://schemas.microsoft.com/office/powerpoint/2010/main" val="3545824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r>
              <a:rPr kumimoji="1" lang="ja-JP" altLang="en-US" dirty="0" smtClean="0"/>
              <a:t>の修正</a:t>
            </a:r>
            <a:endParaRPr kumimoji="1" lang="ja-JP" altLang="en-US" dirty="0"/>
          </a:p>
        </p:txBody>
      </p:sp>
      <p:sp>
        <p:nvSpPr>
          <p:cNvPr id="3" name="コンテンツ プレースホルダー 2"/>
          <p:cNvSpPr>
            <a:spLocks noGrp="1"/>
          </p:cNvSpPr>
          <p:nvPr>
            <p:ph idx="1"/>
          </p:nvPr>
        </p:nvSpPr>
        <p:spPr>
          <a:xfrm>
            <a:off x="701479" y="1849901"/>
            <a:ext cx="7886700" cy="4351338"/>
          </a:xfrm>
        </p:spPr>
        <p:txBody>
          <a:bodyPr/>
          <a:lstStyle/>
          <a:p>
            <a:r>
              <a:rPr kumimoji="1" lang="en-US" altLang="ja-JP" dirty="0" smtClean="0"/>
              <a:t>for</a:t>
            </a:r>
            <a:r>
              <a:rPr kumimoji="1" lang="ja-JP" altLang="en-US" dirty="0" smtClean="0"/>
              <a:t>文を作成しようとした際に以上（＜＝）の形でしか条件を定義できなかった</a:t>
            </a:r>
            <a:r>
              <a:rPr lang="ja-JP" altLang="en-US" dirty="0" smtClean="0"/>
              <a:t>ため、より多い（＜）の形でも定義できるように修正した。</a:t>
            </a:r>
            <a:endParaRPr lang="en-US" altLang="ja-JP" dirty="0" smtClean="0"/>
          </a:p>
          <a:p>
            <a:endParaRPr kumimoji="1" lang="en-US" altLang="ja-JP" dirty="0"/>
          </a:p>
          <a:p>
            <a:r>
              <a:rPr kumimoji="1" lang="en-US" altLang="ja-JP" dirty="0" smtClean="0"/>
              <a:t>Blockls_compressed.js</a:t>
            </a:r>
          </a:p>
          <a:p>
            <a:r>
              <a:rPr lang="en-US" altLang="ja-JP" dirty="0" smtClean="0"/>
              <a:t>javascript_compressed.js</a:t>
            </a:r>
          </a:p>
          <a:p>
            <a:r>
              <a:rPr kumimoji="1" lang="en-US" altLang="ja-JP" dirty="0" err="1" smtClean="0"/>
              <a:t>Msg</a:t>
            </a:r>
            <a:r>
              <a:rPr kumimoji="1" lang="en-US" altLang="ja-JP" dirty="0" smtClean="0"/>
              <a:t>/en</a:t>
            </a:r>
            <a:r>
              <a:rPr lang="en-US" altLang="ja-JP" dirty="0" smtClean="0"/>
              <a:t>.js</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33</a:t>
            </a:fld>
            <a:endParaRPr kumimoji="1" lang="ja-JP" altLang="en-US"/>
          </a:p>
        </p:txBody>
      </p:sp>
    </p:spTree>
    <p:extLst>
      <p:ext uri="{BB962C8B-B14F-4D97-AF65-F5344CB8AC3E}">
        <p14:creationId xmlns:p14="http://schemas.microsoft.com/office/powerpoint/2010/main" val="33275899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一部関数の修正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コードを表示する際にインデントを自動で付与してくれる関数</a:t>
            </a:r>
            <a:r>
              <a:rPr lang="en-US" altLang="ja-JP" dirty="0"/>
              <a:t>Indent</a:t>
            </a:r>
            <a:r>
              <a:rPr lang="en-US" altLang="ja-JP" dirty="0" smtClean="0"/>
              <a:t>()</a:t>
            </a:r>
            <a:r>
              <a:rPr kumimoji="1" lang="ja-JP" altLang="en-US" dirty="0" smtClean="0"/>
              <a:t>にミスがあり、変数を複数宣言した際に変数同時をつなぐ</a:t>
            </a:r>
            <a:r>
              <a:rPr lang="en-US" altLang="ja-JP" dirty="0" smtClean="0"/>
              <a:t>”,”</a:t>
            </a:r>
            <a:r>
              <a:rPr lang="ja-JP" altLang="en-US" dirty="0" smtClean="0"/>
              <a:t>がきえてしまうバグがあった</a:t>
            </a:r>
            <a:endParaRPr kumimoji="1" lang="en-US" altLang="ja-JP" dirty="0" smtClean="0"/>
          </a:p>
          <a:p>
            <a:r>
              <a:rPr lang="en-US" altLang="ja-JP" dirty="0" err="1" smtClean="0"/>
              <a:t>Sengen</a:t>
            </a:r>
            <a:r>
              <a:rPr lang="en-US" altLang="ja-JP" dirty="0" smtClean="0"/>
              <a:t>()</a:t>
            </a:r>
            <a:r>
              <a:rPr lang="ja-JP" altLang="en-US" dirty="0" smtClean="0"/>
              <a:t>という関数を新たに作成し、それを</a:t>
            </a:r>
            <a:r>
              <a:rPr lang="en-US" altLang="ja-JP" dirty="0" smtClean="0"/>
              <a:t>indent()</a:t>
            </a:r>
            <a:r>
              <a:rPr lang="ja-JP" altLang="en-US" dirty="0" smtClean="0"/>
              <a:t>の次に読み込むことで修正した</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34</a:t>
            </a:fld>
            <a:endParaRPr kumimoji="1" lang="ja-JP" altLang="en-US"/>
          </a:p>
        </p:txBody>
      </p:sp>
    </p:spTree>
    <p:extLst>
      <p:ext uri="{BB962C8B-B14F-4D97-AF65-F5344CB8AC3E}">
        <p14:creationId xmlns:p14="http://schemas.microsoft.com/office/powerpoint/2010/main" val="29825685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構文上の評価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ユーザが作成したコードから、コードが構文上正しい場合には</a:t>
            </a:r>
            <a:r>
              <a:rPr lang="en-US" altLang="ja-JP" dirty="0" smtClean="0"/>
              <a:t>good, </a:t>
            </a:r>
            <a:r>
              <a:rPr lang="ja-JP" altLang="en-US" dirty="0" smtClean="0"/>
              <a:t>それ以外を</a:t>
            </a:r>
            <a:r>
              <a:rPr lang="en-US" altLang="ja-JP" dirty="0" smtClean="0"/>
              <a:t>bad</a:t>
            </a:r>
            <a:r>
              <a:rPr lang="ja-JP" altLang="en-US" dirty="0" smtClean="0"/>
              <a:t>と表示する関数を作成した</a:t>
            </a:r>
            <a:endParaRPr lang="en-US" altLang="ja-JP" dirty="0" smtClean="0"/>
          </a:p>
          <a:p>
            <a:r>
              <a:rPr kumimoji="1" lang="ja-JP" altLang="en-US" dirty="0" smtClean="0"/>
              <a:t>実際の動作としては、エラーを吐きだすかどうかをみており、エラーを吐かないが、正しく実行されないような場合も</a:t>
            </a:r>
            <a:r>
              <a:rPr lang="en-US" altLang="ja-JP" dirty="0" smtClean="0"/>
              <a:t>good</a:t>
            </a:r>
            <a:r>
              <a:rPr lang="ja-JP" altLang="en-US" dirty="0" smtClean="0"/>
              <a:t>と表示される</a:t>
            </a:r>
            <a:endParaRPr lang="en-US" altLang="ja-JP" dirty="0" smtClean="0"/>
          </a:p>
          <a:p>
            <a:endParaRPr kumimoji="1" lang="en-US" altLang="ja-JP" dirty="0"/>
          </a:p>
          <a:p>
            <a:r>
              <a:rPr kumimoji="1" lang="en-US" altLang="ja-JP" dirty="0" smtClean="0"/>
              <a:t>Check()</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35</a:t>
            </a:fld>
            <a:endParaRPr kumimoji="1" lang="ja-JP" altLang="en-US"/>
          </a:p>
        </p:txBody>
      </p:sp>
    </p:spTree>
    <p:extLst>
      <p:ext uri="{BB962C8B-B14F-4D97-AF65-F5344CB8AC3E}">
        <p14:creationId xmlns:p14="http://schemas.microsoft.com/office/powerpoint/2010/main" val="7977449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整合性の評価１</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問題文に</a:t>
            </a:r>
            <a:r>
              <a:rPr lang="ja-JP" altLang="en-US" dirty="0" smtClean="0"/>
              <a:t>、評価したい基準を文章として加えておいて、それをもとに評価する形にしたい</a:t>
            </a:r>
            <a:endParaRPr lang="en-US" altLang="ja-JP" dirty="0" smtClean="0"/>
          </a:p>
          <a:p>
            <a:endParaRPr lang="en-US" altLang="ja-JP" dirty="0"/>
          </a:p>
          <a:p>
            <a:r>
              <a:rPr lang="ja-JP" altLang="en-US" dirty="0" smtClean="0"/>
              <a:t>評価基準</a:t>
            </a:r>
            <a:endParaRPr lang="en-US" altLang="ja-JP" dirty="0" smtClean="0"/>
          </a:p>
          <a:p>
            <a:pPr marL="514350" indent="-514350">
              <a:buFont typeface="+mj-lt"/>
              <a:buAutoNum type="arabicPeriod"/>
            </a:pPr>
            <a:r>
              <a:rPr lang="ja-JP" altLang="en-US" dirty="0"/>
              <a:t>問題に沿った</a:t>
            </a:r>
            <a:r>
              <a:rPr lang="ja-JP" altLang="en-US" dirty="0" smtClean="0"/>
              <a:t>文字列・数字などが利用され、表示される</a:t>
            </a:r>
            <a:endParaRPr lang="en-US" altLang="ja-JP" dirty="0" smtClean="0"/>
          </a:p>
          <a:p>
            <a:pPr marL="514350" indent="-514350">
              <a:buFont typeface="+mj-lt"/>
              <a:buAutoNum type="arabicPeriod"/>
            </a:pPr>
            <a:r>
              <a:rPr lang="ja-JP" altLang="en-US" dirty="0" smtClean="0"/>
              <a:t>正しくないものが表示されない</a:t>
            </a:r>
            <a:endParaRPr lang="en-US" altLang="ja-JP" dirty="0" smtClean="0"/>
          </a:p>
          <a:p>
            <a:pPr marL="514350" indent="-514350">
              <a:buFont typeface="+mj-lt"/>
              <a:buAutoNum type="arabicPeriod"/>
            </a:pPr>
            <a:r>
              <a:rPr lang="ja-JP" altLang="en-US" dirty="0" smtClean="0"/>
              <a:t>表示される場所が正しい</a:t>
            </a:r>
            <a:endParaRPr lang="en-US" altLang="ja-JP" dirty="0" smtClean="0"/>
          </a:p>
          <a:p>
            <a:pPr marL="514350" indent="-514350">
              <a:buFont typeface="+mj-lt"/>
              <a:buAutoNum type="arabicPeriod"/>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36</a:t>
            </a:fld>
            <a:endParaRPr kumimoji="1" lang="ja-JP" altLang="en-US"/>
          </a:p>
        </p:txBody>
      </p:sp>
    </p:spTree>
    <p:extLst>
      <p:ext uri="{BB962C8B-B14F-4D97-AF65-F5344CB8AC3E}">
        <p14:creationId xmlns:p14="http://schemas.microsoft.com/office/powerpoint/2010/main" val="18191766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整合性の評価２</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仮に考えていること：</a:t>
            </a:r>
            <a:endParaRPr lang="en-US" altLang="ja-JP" dirty="0" smtClean="0"/>
          </a:p>
          <a:p>
            <a:pPr marL="0" indent="0">
              <a:buNone/>
            </a:pPr>
            <a:r>
              <a:rPr kumimoji="1" lang="ja-JP" altLang="en-US" dirty="0" smtClean="0"/>
              <a:t>素数を表示するプログラムをかかせる問題</a:t>
            </a:r>
            <a:endParaRPr kumimoji="1" lang="en-US" altLang="ja-JP" dirty="0" smtClean="0"/>
          </a:p>
          <a:p>
            <a:pPr marL="514350" indent="-514350">
              <a:buFont typeface="+mj-lt"/>
              <a:buAutoNum type="arabicPeriod"/>
            </a:pPr>
            <a:r>
              <a:rPr lang="ja-JP" altLang="en-US" dirty="0"/>
              <a:t>数字</a:t>
            </a:r>
            <a:r>
              <a:rPr lang="ja-JP" altLang="en-US" dirty="0" smtClean="0"/>
              <a:t>が文字で表示される</a:t>
            </a:r>
            <a:endParaRPr lang="en-US" altLang="ja-JP" dirty="0" smtClean="0"/>
          </a:p>
          <a:p>
            <a:pPr marL="514350" indent="-514350">
              <a:buFont typeface="+mj-lt"/>
              <a:buAutoNum type="arabicPeriod"/>
            </a:pPr>
            <a:r>
              <a:rPr kumimoji="1" lang="ja-JP" altLang="en-US" dirty="0" smtClean="0"/>
              <a:t>表示された数字が素数の定義にあてはまる</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37</a:t>
            </a:fld>
            <a:endParaRPr kumimoji="1" lang="ja-JP" altLang="en-US"/>
          </a:p>
        </p:txBody>
      </p:sp>
    </p:spTree>
    <p:extLst>
      <p:ext uri="{BB962C8B-B14F-4D97-AF65-F5344CB8AC3E}">
        <p14:creationId xmlns:p14="http://schemas.microsoft.com/office/powerpoint/2010/main" val="213823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本研究では構文上正しければ、あるいは整合性がとれている場合に</a:t>
            </a:r>
            <a:r>
              <a:rPr lang="ja-JP" altLang="en-US" dirty="0" smtClean="0"/>
              <a:t>“正しい”、それ以外の場合に“正しくない”と表示するシステムを提案する。</a:t>
            </a:r>
            <a:endParaRPr lang="en-US" altLang="ja-JP" dirty="0" smtClean="0"/>
          </a:p>
          <a:p>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38</a:t>
            </a:fld>
            <a:endParaRPr kumimoji="1" lang="ja-JP" altLang="en-US"/>
          </a:p>
        </p:txBody>
      </p:sp>
    </p:spTree>
    <p:extLst>
      <p:ext uri="{BB962C8B-B14F-4D97-AF65-F5344CB8AC3E}">
        <p14:creationId xmlns:p14="http://schemas.microsoft.com/office/powerpoint/2010/main" val="20494358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テキストファイル内にコード生成のための</a:t>
            </a:r>
            <a:r>
              <a:rPr lang="en-US" altLang="ja-JP" dirty="0" smtClean="0"/>
              <a:t>xml</a:t>
            </a:r>
            <a:r>
              <a:rPr lang="ja-JP" altLang="en-US" dirty="0" err="1" smtClean="0"/>
              <a:t>，</a:t>
            </a:r>
            <a:r>
              <a:rPr lang="ja-JP" altLang="en-US" dirty="0" smtClean="0"/>
              <a:t>問題文，実行結果を用意</a:t>
            </a:r>
            <a:endParaRPr lang="en-US" altLang="ja-JP" dirty="0" smtClean="0"/>
          </a:p>
          <a:p>
            <a:r>
              <a:rPr lang="ja-JP" altLang="en-US" dirty="0"/>
              <a:t>ファイル</a:t>
            </a:r>
            <a:r>
              <a:rPr lang="ja-JP" altLang="en-US" dirty="0" smtClean="0"/>
              <a:t>を読み込むことで問題文の表示、穴あき問題の作成，コードの表示，実行後のチェックが可能</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39</a:t>
            </a:fld>
            <a:endParaRPr kumimoji="1" lang="ja-JP" altLang="en-US"/>
          </a:p>
        </p:txBody>
      </p:sp>
    </p:spTree>
    <p:extLst>
      <p:ext uri="{BB962C8B-B14F-4D97-AF65-F5344CB8AC3E}">
        <p14:creationId xmlns:p14="http://schemas.microsoft.com/office/powerpoint/2010/main" val="2985202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r>
              <a:rPr lang="ja-JP" altLang="en-US" dirty="0" smtClean="0"/>
              <a:t>．</a:t>
            </a:r>
            <a:endParaRPr lang="en-US" altLang="ja-JP" dirty="0" smtClean="0"/>
          </a:p>
          <a:p>
            <a:pPr algn="just"/>
            <a:endParaRPr lang="en-US" altLang="ja-JP" dirty="0" smtClean="0"/>
          </a:p>
          <a:p>
            <a:r>
              <a:rPr lang="ja-JP" altLang="en-US" dirty="0"/>
              <a:t>現代の学校での教育は論理的思考がすでに培われていることを前提として問題が提示される環境となっている．</a:t>
            </a:r>
          </a:p>
          <a:p>
            <a:r>
              <a:rPr lang="ja-JP" altLang="en-US" dirty="0"/>
              <a:t>問題を解くためには、学習者が論理的な思考をもって問題文を読み取ることができる必要がある．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4</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11/22 </a:t>
            </a:r>
            <a:r>
              <a:rPr kumimoji="1" lang="ja-JP" altLang="en-US" dirty="0" smtClean="0"/>
              <a:t>追記</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穴埋め問題で、整合性を</a:t>
            </a:r>
            <a:r>
              <a:rPr lang="ja-JP" altLang="en-US" dirty="0" smtClean="0"/>
              <a:t>みる</a:t>
            </a:r>
            <a:endParaRPr lang="en-US" altLang="ja-JP" dirty="0" smtClean="0"/>
          </a:p>
          <a:p>
            <a:pPr marL="514350" indent="-514350">
              <a:buFont typeface="+mj-lt"/>
              <a:buAutoNum type="arabicPeriod"/>
            </a:pPr>
            <a:r>
              <a:rPr lang="ja-JP" altLang="en-US" dirty="0" smtClean="0"/>
              <a:t>正答</a:t>
            </a:r>
            <a:r>
              <a:rPr lang="ja-JP" altLang="en-US" dirty="0"/>
              <a:t>だと</a:t>
            </a:r>
            <a:r>
              <a:rPr lang="ja-JP" altLang="en-US" dirty="0" smtClean="0"/>
              <a:t>想定される回答</a:t>
            </a:r>
            <a:r>
              <a:rPr lang="ja-JP" altLang="en-US" dirty="0"/>
              <a:t>の場合</a:t>
            </a:r>
            <a:r>
              <a:rPr lang="ja-JP" altLang="en-US" dirty="0" smtClean="0"/>
              <a:t>は正解</a:t>
            </a:r>
            <a:endParaRPr lang="ja-JP" altLang="en-US" dirty="0"/>
          </a:p>
          <a:p>
            <a:pPr marL="514350" indent="-514350">
              <a:buFont typeface="+mj-lt"/>
              <a:buAutoNum type="arabicPeriod"/>
            </a:pPr>
            <a:r>
              <a:rPr lang="ja-JP" altLang="en-US" dirty="0" smtClean="0"/>
              <a:t>正答だと想定されていない解答の場合でも実行ができる</a:t>
            </a:r>
            <a:r>
              <a:rPr lang="ja-JP" altLang="en-US" dirty="0"/>
              <a:t>場合が</a:t>
            </a:r>
            <a:r>
              <a:rPr lang="ja-JP" altLang="en-US" dirty="0" smtClean="0"/>
              <a:t>ある。実行</a:t>
            </a:r>
            <a:r>
              <a:rPr lang="ja-JP" altLang="en-US" dirty="0"/>
              <a:t>結果から、正解不正解を判断</a:t>
            </a:r>
            <a:r>
              <a:rPr lang="ja-JP" altLang="en-US" dirty="0" smtClean="0"/>
              <a:t>することができると整合性の判断がとれているといえる。</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40</a:t>
            </a:fld>
            <a:endParaRPr kumimoji="1" lang="ja-JP" altLang="en-US"/>
          </a:p>
        </p:txBody>
      </p:sp>
    </p:spTree>
    <p:extLst>
      <p:ext uri="{BB962C8B-B14F-4D97-AF65-F5344CB8AC3E}">
        <p14:creationId xmlns:p14="http://schemas.microsoft.com/office/powerpoint/2010/main" val="24351639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選択問題の生成手順</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ja-JP" altLang="ja-JP" dirty="0"/>
              <a:t>本システムでは，問題の例となる完成されたコードから，穴埋め問題を自動で生成している．問題の生成数はＮ個とする．またワードがマッチした数をＭとする．手順として以下のステップによって生成される．</a:t>
            </a:r>
          </a:p>
          <a:p>
            <a:pPr lvl="0"/>
            <a:r>
              <a:rPr lang="ja-JP" altLang="ja-JP" dirty="0"/>
              <a:t>コードを単語で区切り，既定のワードとマッチするかを判断し，ヒットした場所とワードを保存するリストを作成する．</a:t>
            </a:r>
          </a:p>
          <a:p>
            <a:pPr lvl="0"/>
            <a:r>
              <a:rPr lang="ja-JP" altLang="ja-JP" dirty="0"/>
              <a:t>問題の生成数の数Ｎとワードがヒットした数Ｍを比較する．</a:t>
            </a:r>
          </a:p>
          <a:p>
            <a:pPr lvl="0"/>
            <a:r>
              <a:rPr lang="ja-JP" altLang="ja-JP" dirty="0"/>
              <a:t>Ｎ</a:t>
            </a:r>
            <a:r>
              <a:rPr lang="en-US" altLang="ja-JP" dirty="0"/>
              <a:t>&gt;</a:t>
            </a:r>
            <a:r>
              <a:rPr lang="ja-JP" altLang="ja-JP" dirty="0"/>
              <a:t>Ｍだった場合はＭを保存して次のステップへ進む．Ｎ</a:t>
            </a:r>
            <a:r>
              <a:rPr lang="en-US" altLang="ja-JP" dirty="0"/>
              <a:t>&lt;=</a:t>
            </a:r>
            <a:r>
              <a:rPr lang="ja-JP" altLang="ja-JP" dirty="0"/>
              <a:t>Ｍだった場合にはランダムでＮ個を抜き出し，次のステップへ進む．</a:t>
            </a:r>
          </a:p>
          <a:p>
            <a:pPr lvl="0"/>
            <a:r>
              <a:rPr lang="ja-JP" altLang="ja-JP" dirty="0"/>
              <a:t>問題を生成することが決定したワードのヒットした場所をセレクトボックスに置換する．</a:t>
            </a:r>
          </a:p>
          <a:p>
            <a:pPr lvl="0"/>
            <a:r>
              <a:rPr lang="ja-JP" altLang="ja-JP" dirty="0"/>
              <a:t>セレクトボックスの内容に穴あき問題の解答を挿入し，オプションとして，正答の場合には</a:t>
            </a:r>
            <a:r>
              <a:rPr lang="en-US" altLang="ja-JP" dirty="0"/>
              <a:t>ans</a:t>
            </a:r>
            <a:r>
              <a:rPr lang="ja-JP" altLang="ja-JP" dirty="0" err="1"/>
              <a:t>，</a:t>
            </a:r>
            <a:r>
              <a:rPr lang="ja-JP" altLang="ja-JP" dirty="0"/>
              <a:t>それ以外には数字を設定する．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41</a:t>
            </a:fld>
            <a:endParaRPr kumimoji="1" lang="ja-JP" altLang="en-US"/>
          </a:p>
        </p:txBody>
      </p:sp>
    </p:spTree>
    <p:extLst>
      <p:ext uri="{BB962C8B-B14F-4D97-AF65-F5344CB8AC3E}">
        <p14:creationId xmlns:p14="http://schemas.microsoft.com/office/powerpoint/2010/main" val="2243788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無限ループ問題について</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Blockly</a:t>
            </a:r>
            <a:r>
              <a:rPr lang="ja-JP" altLang="en-US" dirty="0" smtClean="0"/>
              <a:t>では、ループが存在する場合に、それが無限ループかを判断するための変数が用意されており、ループ回数分のデクリメントによって評価しており、その数値以上のループは全て無限ループの可能性があるとしてエラーを吐くようになっている。</a:t>
            </a:r>
            <a:endParaRPr lang="en-US" altLang="ja-JP" dirty="0"/>
          </a:p>
          <a:p>
            <a:r>
              <a:rPr lang="ja-JP" altLang="en-US" dirty="0" smtClean="0"/>
              <a:t>その変数の値を今回</a:t>
            </a:r>
            <a:r>
              <a:rPr lang="en-US" altLang="ja-JP" dirty="0" smtClean="0"/>
              <a:t>10000</a:t>
            </a:r>
            <a:r>
              <a:rPr lang="ja-JP" altLang="en-US" dirty="0" smtClean="0"/>
              <a:t>回に設定したが、問題を用意する際や、本システムでブロックプログラミングを実際に利用する際にはこの回数を気にしながら作業をする必要がある。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42</a:t>
            </a:fld>
            <a:endParaRPr kumimoji="1" lang="ja-JP" altLang="en-US"/>
          </a:p>
        </p:txBody>
      </p:sp>
    </p:spTree>
    <p:extLst>
      <p:ext uri="{BB962C8B-B14F-4D97-AF65-F5344CB8AC3E}">
        <p14:creationId xmlns:p14="http://schemas.microsoft.com/office/powerpoint/2010/main" val="4687338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インデント関数について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Blockly</a:t>
            </a:r>
            <a:r>
              <a:rPr lang="ja-JP" altLang="en-US" dirty="0"/>
              <a:t>に</a:t>
            </a:r>
            <a:r>
              <a:rPr lang="ja-JP" altLang="en-US" dirty="0" smtClean="0"/>
              <a:t>よるコードの自動生成結果を</a:t>
            </a:r>
            <a:r>
              <a:rPr lang="en-US" altLang="ja-JP" dirty="0" smtClean="0"/>
              <a:t>HTML</a:t>
            </a:r>
            <a:r>
              <a:rPr lang="ja-JP" altLang="en-US" dirty="0" smtClean="0"/>
              <a:t>の</a:t>
            </a:r>
            <a:r>
              <a:rPr lang="en-US" altLang="ja-JP" dirty="0" err="1" smtClean="0"/>
              <a:t>Div</a:t>
            </a:r>
            <a:r>
              <a:rPr lang="ja-JP" altLang="en-US" dirty="0" smtClean="0"/>
              <a:t>にそのまま出力した際には、インデントは消えてしまう。</a:t>
            </a:r>
            <a:endParaRPr lang="en-US" altLang="ja-JP" dirty="0" smtClean="0"/>
          </a:p>
          <a:p>
            <a:r>
              <a:rPr lang="en-US" altLang="ja-JP" dirty="0" smtClean="0"/>
              <a:t>HTML</a:t>
            </a:r>
            <a:r>
              <a:rPr lang="ja-JP" altLang="en-US" dirty="0" smtClean="0"/>
              <a:t>でも視認しやすいインデントを生成できるようにインデントを付与する関数を用意している。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43</a:t>
            </a:fld>
            <a:endParaRPr kumimoji="1" lang="ja-JP" altLang="en-US"/>
          </a:p>
        </p:txBody>
      </p:sp>
    </p:spTree>
    <p:extLst>
      <p:ext uri="{BB962C8B-B14F-4D97-AF65-F5344CB8AC3E}">
        <p14:creationId xmlns:p14="http://schemas.microsoft.com/office/powerpoint/2010/main" val="2677625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アンケートについて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評価のためにアンケートを作成した。</a:t>
            </a:r>
            <a:endParaRPr kumimoji="1" lang="en-US" altLang="ja-JP" dirty="0" smtClean="0"/>
          </a:p>
          <a:p>
            <a:r>
              <a:rPr lang="en-US" altLang="ja-JP" dirty="0"/>
              <a:t>https://docs.google.com/forms/d/1WGStAj6WJHIHjQpS8wCH71bcR7sR1dv-Trxd0u7zO3o</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44</a:t>
            </a:fld>
            <a:endParaRPr kumimoji="1" lang="ja-JP" altLang="en-US"/>
          </a:p>
        </p:txBody>
      </p:sp>
    </p:spTree>
    <p:extLst>
      <p:ext uri="{BB962C8B-B14F-4D97-AF65-F5344CB8AC3E}">
        <p14:creationId xmlns:p14="http://schemas.microsoft.com/office/powerpoint/2010/main" val="501520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解答結果について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コード</a:t>
            </a:r>
            <a:r>
              <a:rPr lang="ja-JP" altLang="en-US" dirty="0"/>
              <a:t>を実行した結果、事前に用意した正答の結果とは異なるが、エラーが発生しないまま終了した場合などにどのような間違いだったのかを評価</a:t>
            </a:r>
            <a:r>
              <a:rPr lang="ja-JP" altLang="en-US" dirty="0" smtClean="0"/>
              <a:t>する関数を調整した。</a:t>
            </a:r>
            <a:endParaRPr lang="ja-JP" altLang="en-US" dirty="0"/>
          </a:p>
          <a:p>
            <a:r>
              <a:rPr lang="ja-JP" altLang="en-US" dirty="0" smtClean="0"/>
              <a:t>コード</a:t>
            </a:r>
            <a:r>
              <a:rPr lang="ja-JP" altLang="en-US" dirty="0"/>
              <a:t>を実行した結果が正答と異なった場合に、選択肢のどの箇所が間違ったのかを表示する</a:t>
            </a:r>
          </a:p>
          <a:p>
            <a:r>
              <a:rPr lang="ja-JP" altLang="en-US" dirty="0" smtClean="0"/>
              <a:t>上記</a:t>
            </a:r>
            <a:r>
              <a:rPr lang="ja-JP" altLang="en-US" dirty="0"/>
              <a:t>の場合に、実行結果のどこが結果と異なるのかを表示する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45</a:t>
            </a:fld>
            <a:endParaRPr kumimoji="1" lang="ja-JP" altLang="en-US"/>
          </a:p>
        </p:txBody>
      </p:sp>
    </p:spTree>
    <p:extLst>
      <p:ext uri="{BB962C8B-B14F-4D97-AF65-F5344CB8AC3E}">
        <p14:creationId xmlns:p14="http://schemas.microsoft.com/office/powerpoint/2010/main" val="3650812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採点基準について</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dirty="0" smtClean="0"/>
              <a:t>正解</a:t>
            </a:r>
            <a:endParaRPr kumimoji="1" lang="en-US" altLang="ja-JP" dirty="0" smtClean="0"/>
          </a:p>
          <a:p>
            <a:pPr marL="514350" indent="-514350">
              <a:buFont typeface="+mj-lt"/>
              <a:buAutoNum type="arabicPeriod"/>
            </a:pPr>
            <a:r>
              <a:rPr kumimoji="1" lang="ja-JP" altLang="en-US" dirty="0" smtClean="0"/>
              <a:t>実行結果が正しいが間違いだと認識されてしまう選択肢</a:t>
            </a:r>
            <a:endParaRPr kumimoji="1" lang="en-US" altLang="ja-JP" dirty="0" smtClean="0"/>
          </a:p>
          <a:p>
            <a:pPr marL="514350" indent="-514350">
              <a:buFont typeface="+mj-lt"/>
              <a:buAutoNum type="arabicPeriod"/>
            </a:pPr>
            <a:r>
              <a:rPr lang="ja-JP" altLang="en-US" dirty="0"/>
              <a:t>実行結果</a:t>
            </a:r>
            <a:r>
              <a:rPr lang="ja-JP" altLang="en-US" dirty="0" smtClean="0"/>
              <a:t>が謝りだがコードを実行できる間違い</a:t>
            </a:r>
            <a:endParaRPr lang="en-US" altLang="ja-JP" dirty="0" smtClean="0"/>
          </a:p>
          <a:p>
            <a:pPr marL="514350" indent="-514350">
              <a:buFont typeface="+mj-lt"/>
              <a:buAutoNum type="arabicPeriod"/>
            </a:pPr>
            <a:r>
              <a:rPr kumimoji="1" lang="ja-JP" altLang="en-US" dirty="0" smtClean="0"/>
              <a:t>エラーを吐く間違い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46</a:t>
            </a:fld>
            <a:endParaRPr kumimoji="1" lang="ja-JP" altLang="en-US"/>
          </a:p>
        </p:txBody>
      </p:sp>
    </p:spTree>
    <p:extLst>
      <p:ext uri="{BB962C8B-B14F-4D97-AF65-F5344CB8AC3E}">
        <p14:creationId xmlns:p14="http://schemas.microsoft.com/office/powerpoint/2010/main" val="262352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正解とエラーの場合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正解の場合</a:t>
            </a:r>
            <a:r>
              <a:rPr lang="ja-JP" altLang="en-US" dirty="0" smtClean="0"/>
              <a:t>は正解だと評価</a:t>
            </a:r>
            <a:endParaRPr lang="en-US" altLang="ja-JP" dirty="0" smtClean="0"/>
          </a:p>
          <a:p>
            <a:endParaRPr kumimoji="1" lang="en-US" altLang="ja-JP" dirty="0"/>
          </a:p>
          <a:p>
            <a:r>
              <a:rPr lang="ja-JP" altLang="en-US" dirty="0" smtClean="0"/>
              <a:t>エラーを吐く結果となる場合</a:t>
            </a:r>
            <a:r>
              <a:rPr lang="ja-JP" altLang="en-US" dirty="0"/>
              <a:t>は</a:t>
            </a:r>
            <a:r>
              <a:rPr kumimoji="1" lang="ja-JP" altLang="en-US" dirty="0" smtClean="0"/>
              <a:t>エラー内容を表示</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47</a:t>
            </a:fld>
            <a:endParaRPr kumimoji="1" lang="ja-JP" altLang="en-US"/>
          </a:p>
        </p:txBody>
      </p:sp>
    </p:spTree>
    <p:extLst>
      <p:ext uri="{BB962C8B-B14F-4D97-AF65-F5344CB8AC3E}">
        <p14:creationId xmlns:p14="http://schemas.microsoft.com/office/powerpoint/2010/main" val="38605626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実行結果が正しいが間違いだと認識されてしまう</a:t>
            </a:r>
            <a:r>
              <a:rPr lang="ja-JP" altLang="en-US" dirty="0" smtClean="0"/>
              <a:t>選択肢１</a:t>
            </a:r>
            <a:endParaRPr lang="en-US" altLang="ja-JP" dirty="0"/>
          </a:p>
        </p:txBody>
      </p:sp>
      <p:sp>
        <p:nvSpPr>
          <p:cNvPr id="3" name="コンテンツ プレースホルダー 2"/>
          <p:cNvSpPr>
            <a:spLocks noGrp="1"/>
          </p:cNvSpPr>
          <p:nvPr>
            <p:ph idx="1"/>
          </p:nvPr>
        </p:nvSpPr>
        <p:spPr/>
        <p:txBody>
          <a:bodyPr/>
          <a:lstStyle/>
          <a:p>
            <a:r>
              <a:rPr lang="ja-JP" altLang="en-US" dirty="0"/>
              <a:t>選択問題を自動で生成するアルゴリズムが現在正解を一つしか選択できないため、どちらでも正解の場合や</a:t>
            </a:r>
            <a:r>
              <a:rPr lang="ja-JP" altLang="en-US" dirty="0" smtClean="0"/>
              <a:t>複数回答欄を</a:t>
            </a:r>
            <a:r>
              <a:rPr lang="ja-JP" altLang="en-US" dirty="0"/>
              <a:t>同時に変更すれば正解と同じ動作になる場合にもそれを間違いだと判定する</a:t>
            </a: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48</a:t>
            </a:fld>
            <a:endParaRPr kumimoji="1" lang="ja-JP" altLang="en-US"/>
          </a:p>
        </p:txBody>
      </p:sp>
    </p:spTree>
    <p:extLst>
      <p:ext uri="{BB962C8B-B14F-4D97-AF65-F5344CB8AC3E}">
        <p14:creationId xmlns:p14="http://schemas.microsoft.com/office/powerpoint/2010/main" val="4825569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lang="ja-JP" altLang="en-US" dirty="0" smtClean="0"/>
              <a:t>誤答数</a:t>
            </a:r>
            <a:r>
              <a:rPr lang="ja-JP" altLang="en-US" dirty="0"/>
              <a:t>が１の場合</a:t>
            </a:r>
          </a:p>
          <a:p>
            <a:pPr marL="514350" indent="-514350">
              <a:buFont typeface="+mj-lt"/>
              <a:buAutoNum type="arabicPeriod"/>
            </a:pPr>
            <a:r>
              <a:rPr lang="ja-JP" altLang="en-US" dirty="0" smtClean="0"/>
              <a:t>間違い</a:t>
            </a:r>
            <a:r>
              <a:rPr lang="ja-JP" altLang="en-US" dirty="0"/>
              <a:t>と判断された問題では「不等号が誤りだと認識された可能性」</a:t>
            </a:r>
          </a:p>
          <a:p>
            <a:pPr marL="514350" indent="-514350">
              <a:buFont typeface="+mj-lt"/>
              <a:buAutoNum type="arabicPeriod"/>
            </a:pPr>
            <a:r>
              <a:rPr lang="ja-JP" altLang="en-US" dirty="0" smtClean="0"/>
              <a:t>ユーザ</a:t>
            </a:r>
            <a:r>
              <a:rPr lang="ja-JP" altLang="en-US" dirty="0"/>
              <a:t>によって選ばれた回答と回答例を表示</a:t>
            </a:r>
          </a:p>
          <a:p>
            <a:pPr marL="514350" indent="-514350">
              <a:buFont typeface="+mj-lt"/>
              <a:buAutoNum type="arabicPeriod"/>
            </a:pPr>
            <a:r>
              <a:rPr lang="ja-JP" altLang="en-US" dirty="0" smtClean="0"/>
              <a:t>＝</a:t>
            </a:r>
            <a:r>
              <a:rPr lang="ja-JP" altLang="en-US" dirty="0"/>
              <a:t>の有無による変化を説明</a:t>
            </a:r>
          </a:p>
          <a:p>
            <a:pPr marL="0" indent="0">
              <a:buNone/>
            </a:pPr>
            <a:r>
              <a:rPr lang="ja-JP" altLang="en-US" dirty="0"/>
              <a:t/>
            </a:r>
            <a:br>
              <a:rPr lang="ja-JP" altLang="en-US" dirty="0"/>
            </a:br>
            <a:r>
              <a:rPr lang="ja-JP" altLang="en-US" dirty="0" smtClean="0"/>
              <a:t>誤答数</a:t>
            </a:r>
            <a:r>
              <a:rPr lang="ja-JP" altLang="en-US" dirty="0"/>
              <a:t>が２以上の場合</a:t>
            </a:r>
          </a:p>
          <a:p>
            <a:pPr marL="514350" indent="-514350">
              <a:buFont typeface="+mj-lt"/>
              <a:buAutoNum type="arabicPeriod"/>
            </a:pPr>
            <a:r>
              <a:rPr lang="ja-JP" altLang="en-US" dirty="0" smtClean="0"/>
              <a:t>誤った</a:t>
            </a:r>
            <a:r>
              <a:rPr lang="ja-JP" altLang="en-US" dirty="0"/>
              <a:t>問題が等号不等号を選ぶ問題なのか判断</a:t>
            </a:r>
          </a:p>
          <a:p>
            <a:pPr marL="514350" indent="-514350">
              <a:buFont typeface="+mj-lt"/>
              <a:buAutoNum type="arabicPeriod"/>
            </a:pPr>
            <a:r>
              <a:rPr lang="ja-JP" altLang="en-US" dirty="0" smtClean="0"/>
              <a:t>「</a:t>
            </a:r>
            <a:r>
              <a:rPr lang="ja-JP" altLang="en-US" dirty="0"/>
              <a:t>等号の位置が複数箇所同時に逆だった場合に結果が正しくなる場合」だと判断、説明</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49</a:t>
            </a:fld>
            <a:endParaRPr kumimoji="1" lang="ja-JP" altLang="en-US"/>
          </a:p>
        </p:txBody>
      </p:sp>
    </p:spTree>
    <p:extLst>
      <p:ext uri="{BB962C8B-B14F-4D97-AF65-F5344CB8AC3E}">
        <p14:creationId xmlns:p14="http://schemas.microsoft.com/office/powerpoint/2010/main" val="3232197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実行結果が謝りだがコードを実行できる</a:t>
            </a:r>
            <a:r>
              <a:rPr lang="ja-JP" altLang="en-US" dirty="0" smtClean="0"/>
              <a:t>間違い１</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事前</a:t>
            </a:r>
            <a:r>
              <a:rPr lang="ja-JP" altLang="en-US" dirty="0"/>
              <a:t>に用意した正答の結果と</a:t>
            </a:r>
            <a:r>
              <a:rPr lang="ja-JP" altLang="en-US" dirty="0" smtClean="0"/>
              <a:t>異なる場合</a:t>
            </a:r>
            <a:r>
              <a:rPr lang="ja-JP" altLang="en-US" dirty="0"/>
              <a:t>で，エラーが発生しない状態で結果の表示を行えた場合は，予約語の間違いと条件式の間違いが想定される．正答との比較から，どういった点が間違っているのかを表示することで評価する．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50</a:t>
            </a:fld>
            <a:endParaRPr kumimoji="1" lang="ja-JP" altLang="en-US"/>
          </a:p>
        </p:txBody>
      </p:sp>
    </p:spTree>
    <p:extLst>
      <p:ext uri="{BB962C8B-B14F-4D97-AF65-F5344CB8AC3E}">
        <p14:creationId xmlns:p14="http://schemas.microsoft.com/office/powerpoint/2010/main" val="3606568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smtClean="0"/>
              <a:t>間違えた</a:t>
            </a:r>
            <a:r>
              <a:rPr lang="ja-JP" altLang="en-US" dirty="0"/>
              <a:t>箇所が予約語か条件式かを判断</a:t>
            </a:r>
          </a:p>
          <a:p>
            <a:pPr marL="514350" indent="-514350">
              <a:buFont typeface="+mj-lt"/>
              <a:buAutoNum type="arabicPeriod"/>
            </a:pPr>
            <a:r>
              <a:rPr lang="ja-JP" altLang="en-US" dirty="0" smtClean="0"/>
              <a:t>予約語</a:t>
            </a:r>
            <a:r>
              <a:rPr lang="ja-JP" altLang="en-US" dirty="0"/>
              <a:t>だった場合は、選んだ予約語の使い方を表示する</a:t>
            </a:r>
          </a:p>
          <a:p>
            <a:pPr marL="514350" indent="-514350">
              <a:buFont typeface="+mj-lt"/>
              <a:buAutoNum type="arabicPeriod"/>
            </a:pPr>
            <a:r>
              <a:rPr lang="ja-JP" altLang="en-US" dirty="0" smtClean="0"/>
              <a:t>等号</a:t>
            </a:r>
            <a:r>
              <a:rPr lang="ja-JP" altLang="en-US" dirty="0"/>
              <a:t>不等号だった場合は、その式を選んだ場合の数字の範囲を説明</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51</a:t>
            </a:fld>
            <a:endParaRPr kumimoji="1" lang="ja-JP" altLang="en-US"/>
          </a:p>
        </p:txBody>
      </p:sp>
    </p:spTree>
    <p:extLst>
      <p:ext uri="{BB962C8B-B14F-4D97-AF65-F5344CB8AC3E}">
        <p14:creationId xmlns:p14="http://schemas.microsoft.com/office/powerpoint/2010/main" val="252420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gn="just">
              <a:buNone/>
            </a:pPr>
            <a:r>
              <a:rPr lang="ja-JP" altLang="ja-JP" dirty="0" smtClean="0"/>
              <a:t>問題</a:t>
            </a:r>
            <a:r>
              <a:rPr lang="ja-JP" altLang="ja-JP" dirty="0"/>
              <a:t>文から穴あき問題を自動で生成し，その問題の解答を評価することで，プログラミング言語の構文への理解を深めることが考えられる</a:t>
            </a:r>
            <a:r>
              <a:rPr lang="ja-JP" altLang="ja-JP" dirty="0" smtClean="0"/>
              <a:t>。</a:t>
            </a:r>
            <a:endParaRPr lang="en-US" altLang="ja-JP" dirty="0" smtClean="0"/>
          </a:p>
          <a:p>
            <a:pPr marL="0" indent="0" algn="just">
              <a:buNone/>
            </a:pPr>
            <a:r>
              <a:rPr lang="ja-JP" altLang="ja-JP" dirty="0" smtClean="0"/>
              <a:t>しかし</a:t>
            </a:r>
            <a:r>
              <a:rPr lang="ja-JP" altLang="ja-JP" dirty="0"/>
              <a:t>，穴あき問題を自動で生成する際に，正答だと想定した選択肢以外にも実行できる選択肢が存在する場合などにそれを正解だと判断せず，既定の選択肢以外が不正解だと認識してしまうことが課題</a:t>
            </a:r>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ja-JP" dirty="0"/>
              <a:t>問題としての正解以外でも，既定の選択肢ではないが，実行結果から問題の解答として正しい，問題の解答としては正しくないがコードとしては実行できるなど，誤った解答をした際の原因を考慮した評価をする．</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7</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825624"/>
            <a:ext cx="7886700" cy="4895851"/>
          </a:xfrm>
        </p:spPr>
        <p:txBody>
          <a:bodyPr>
            <a:noAutofit/>
          </a:bodyPr>
          <a:lstStyle/>
          <a:p>
            <a:r>
              <a:rPr lang="ja-JP" altLang="en-US" dirty="0" smtClean="0"/>
              <a:t>問題</a:t>
            </a:r>
            <a:r>
              <a:rPr lang="ja-JP" altLang="en-US" dirty="0"/>
              <a:t>に対して</a:t>
            </a:r>
            <a:r>
              <a:rPr lang="ja-JP" altLang="en-US" dirty="0" smtClean="0"/>
              <a:t>、ステップ</a:t>
            </a:r>
            <a:r>
              <a:rPr lang="en-US" altLang="ja-JP" dirty="0" smtClean="0"/>
              <a:t>1,2</a:t>
            </a:r>
            <a:r>
              <a:rPr lang="ja-JP" altLang="en-US" dirty="0" smtClean="0"/>
              <a:t>でブロックプログラミングを学習する、ステップ３でプログラミング言語を学習する。</a:t>
            </a:r>
            <a:endParaRPr lang="en-US" altLang="ja-JP" dirty="0" smtClean="0"/>
          </a:p>
          <a:p>
            <a:pPr marL="514350" indent="-514350">
              <a:buFont typeface="+mj-lt"/>
              <a:buAutoNum type="arabicPeriod"/>
            </a:pPr>
            <a:endParaRPr lang="en-US" altLang="ja-JP" dirty="0"/>
          </a:p>
          <a:p>
            <a:pPr marL="514350" indent="-514350">
              <a:buFont typeface="+mj-lt"/>
              <a:buAutoNum type="arabicPeriod"/>
            </a:pPr>
            <a:r>
              <a:rPr lang="ja-JP" altLang="en-US" dirty="0" smtClean="0"/>
              <a:t>ブロック</a:t>
            </a:r>
            <a:r>
              <a:rPr lang="ja-JP" altLang="en-US" dirty="0"/>
              <a:t>からコードに変換されることで、実際に自分のプログラムはどのように書くのか、構文に</a:t>
            </a:r>
            <a:r>
              <a:rPr lang="ja-JP" altLang="en-US" dirty="0" smtClean="0"/>
              <a:t>触れる</a:t>
            </a:r>
            <a:endParaRPr lang="en-US" altLang="ja-JP" dirty="0" smtClean="0"/>
          </a:p>
          <a:p>
            <a:pPr marL="514350" indent="-514350">
              <a:buFont typeface="+mj-lt"/>
              <a:buAutoNum type="arabicPeriod"/>
            </a:pPr>
            <a:r>
              <a:rPr lang="ja-JP" altLang="en-US" dirty="0"/>
              <a:t>問題文とブロックプログラミングから、プログラミングに触れる</a:t>
            </a:r>
          </a:p>
          <a:p>
            <a:pPr marL="0" indent="0">
              <a:buNone/>
            </a:pPr>
            <a:r>
              <a:rPr lang="en-US" altLang="ja-JP" dirty="0"/>
              <a:t>3.</a:t>
            </a:r>
            <a:r>
              <a:rPr lang="ja-JP" altLang="en-US" dirty="0"/>
              <a:t> プログラミング言語の穴埋め問題</a:t>
            </a:r>
          </a:p>
          <a:p>
            <a:pPr marL="0" indent="0">
              <a:buNone/>
            </a:pPr>
            <a:endParaRPr lang="ja-JP" altLang="en-US" dirty="0"/>
          </a:p>
          <a:p>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766089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問題の例題となるブロックを見て、どのようにブロックを組み合わせて作るのか学ぶ。</a:t>
            </a:r>
          </a:p>
          <a:p>
            <a:r>
              <a:rPr lang="ja-JP" altLang="en-US" dirty="0"/>
              <a:t>ブロックを動かしてみて、生成されるコードを見る。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1031450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32170</TotalTime>
  <Words>3411</Words>
  <Application>Microsoft Office PowerPoint</Application>
  <PresentationFormat>画面に合わせる (4:3)</PresentationFormat>
  <Paragraphs>340</Paragraphs>
  <Slides>51</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51</vt:i4>
      </vt:variant>
    </vt:vector>
  </HeadingPairs>
  <TitlesOfParts>
    <vt:vector size="57" baseType="lpstr">
      <vt:lpstr>游ゴシック</vt:lpstr>
      <vt:lpstr>游ゴシック Light</vt:lpstr>
      <vt:lpstr>Arial</vt:lpstr>
      <vt:lpstr>Calibri</vt:lpstr>
      <vt:lpstr>Calibri Light</vt:lpstr>
      <vt:lpstr>Office テーマ</vt:lpstr>
      <vt:lpstr>日本語環境ブロックプログラミングと連携したソースコードの穴埋め選択問題生成システム</vt:lpstr>
      <vt:lpstr>テーマ案</vt:lpstr>
      <vt:lpstr>ブロックプログラミングとは何か</vt:lpstr>
      <vt:lpstr>研究背景</vt:lpstr>
      <vt:lpstr>研究動機</vt:lpstr>
      <vt:lpstr>研究課題</vt:lpstr>
      <vt:lpstr>提案内容</vt:lpstr>
      <vt:lpstr>提案システム</vt:lpstr>
      <vt:lpstr>ステップ１</vt:lpstr>
      <vt:lpstr>ステップ２</vt:lpstr>
      <vt:lpstr>ステップ３穴埋め問題と評価</vt:lpstr>
      <vt:lpstr>Node.js</vt:lpstr>
      <vt:lpstr>Node.js npm</vt:lpstr>
      <vt:lpstr>Node.js express</vt:lpstr>
      <vt:lpstr>システム図</vt:lpstr>
      <vt:lpstr>Node_modules install</vt:lpstr>
      <vt:lpstr>Generator</vt:lpstr>
      <vt:lpstr>Lua</vt:lpstr>
      <vt:lpstr>Dart</vt:lpstr>
      <vt:lpstr>Generator</vt:lpstr>
      <vt:lpstr>Genearatorの実行テスト</vt:lpstr>
      <vt:lpstr>Genearatorの実行テスト</vt:lpstr>
      <vt:lpstr>selectboxの選択肢の生成</vt:lpstr>
      <vt:lpstr>プログラム群をいくつか作成</vt:lpstr>
      <vt:lpstr>UI</vt:lpstr>
      <vt:lpstr>タブについて</vt:lpstr>
      <vt:lpstr>タブについて</vt:lpstr>
      <vt:lpstr>変更後の画面</vt:lpstr>
      <vt:lpstr>コード実行について</vt:lpstr>
      <vt:lpstr>コード実行について</vt:lpstr>
      <vt:lpstr>~11/22</vt:lpstr>
      <vt:lpstr>evalについて</vt:lpstr>
      <vt:lpstr>generatorの修正</vt:lpstr>
      <vt:lpstr>一部関数の修正</vt:lpstr>
      <vt:lpstr>構文上の評価</vt:lpstr>
      <vt:lpstr>整合性の評価１</vt:lpstr>
      <vt:lpstr>整合性の評価２</vt:lpstr>
      <vt:lpstr>評価について</vt:lpstr>
      <vt:lpstr>問題について</vt:lpstr>
      <vt:lpstr>11/22 追記</vt:lpstr>
      <vt:lpstr>選択問題の生成手順</vt:lpstr>
      <vt:lpstr>無限ループ問題について</vt:lpstr>
      <vt:lpstr>インデント関数について</vt:lpstr>
      <vt:lpstr>アンケートについて</vt:lpstr>
      <vt:lpstr>解答結果について</vt:lpstr>
      <vt:lpstr>採点基準について</vt:lpstr>
      <vt:lpstr>正解とエラーの場合</vt:lpstr>
      <vt:lpstr>実行結果が正しいが間違いだと認識されてしまう選択肢１</vt:lpstr>
      <vt:lpstr>２</vt:lpstr>
      <vt:lpstr>実行結果が謝りだがコードを実行できる間違い１</vt:lpstr>
      <vt:lpstr>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 Shinya Shimaoka</cp:lastModifiedBy>
  <cp:revision>373</cp:revision>
  <dcterms:created xsi:type="dcterms:W3CDTF">2021-05-14T04:47:49Z</dcterms:created>
  <dcterms:modified xsi:type="dcterms:W3CDTF">2021-12-17T06:20:12Z</dcterms:modified>
</cp:coreProperties>
</file>