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72" r:id="rId3"/>
    <p:sldId id="265" r:id="rId4"/>
    <p:sldId id="271" r:id="rId5"/>
    <p:sldId id="270" r:id="rId6"/>
    <p:sldId id="263" r:id="rId7"/>
    <p:sldId id="269" r:id="rId8"/>
    <p:sldId id="279" r:id="rId9"/>
    <p:sldId id="280" r:id="rId10"/>
    <p:sldId id="288" r:id="rId11"/>
    <p:sldId id="273" r:id="rId12"/>
    <p:sldId id="278" r:id="rId13"/>
    <p:sldId id="276" r:id="rId14"/>
    <p:sldId id="285" r:id="rId15"/>
    <p:sldId id="286" r:id="rId16"/>
    <p:sldId id="277" r:id="rId17"/>
    <p:sldId id="274" r:id="rId18"/>
    <p:sldId id="275" r:id="rId19"/>
    <p:sldId id="281" r:id="rId20"/>
    <p:sldId id="282" r:id="rId21"/>
    <p:sldId id="290" r:id="rId22"/>
    <p:sldId id="289" r:id="rId23"/>
    <p:sldId id="29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79" d="100"/>
          <a:sy n="79" d="100"/>
        </p:scale>
        <p:origin x="9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2021/7/9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2021/7/9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2021/7/9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2021/7/9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2021/7/9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2021/7/9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2021/7/9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2021/7/9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2021/7/9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2021/7/9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2021/7/9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2021/7/9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2021/7/9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rmAutofit fontScale="90000"/>
          </a:bodyPr>
          <a:lstStyle/>
          <a:p>
            <a:r>
              <a:rPr lang="ja-JP" altLang="en-US" dirty="0" smtClean="0"/>
              <a:t>ブロックプログラミングを用いたプログラムの論理的思考・コーディングを身に着けるための研究</a:t>
            </a:r>
            <a:endParaRPr kumimoji="1" lang="ja-JP" altLang="en-US"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で</a:t>
            </a:r>
            <a:r>
              <a:rPr lang="ja-JP" altLang="en-US" dirty="0" smtClean="0"/>
              <a:t>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a:t>
            </a:r>
            <a:r>
              <a:rPr lang="ja-JP" altLang="en-US" dirty="0"/>
              <a:t>ないように</a:t>
            </a:r>
            <a:r>
              <a:rPr lang="ja-JP" altLang="en-US" dirty="0" smtClean="0"/>
              <a:t>も見える</a:t>
            </a:r>
            <a:endParaRPr lang="en-US" altLang="ja-JP" dirty="0" smtClean="0"/>
          </a:p>
          <a:p>
            <a:r>
              <a:rPr kumimoji="1" lang="ja-JP" altLang="en-US" dirty="0" smtClean="0"/>
              <a:t>あまり理解できていないため、公式の情報を見直したい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3535867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11</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Node_modules</a:t>
            </a:r>
            <a:r>
              <a:rPr lang="en-US" altLang="ja-JP" dirty="0"/>
              <a:t> install</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pic>
        <p:nvPicPr>
          <p:cNvPr id="5" name="図 4"/>
          <p:cNvPicPr>
            <a:picLocks noChangeAspect="1"/>
          </p:cNvPicPr>
          <p:nvPr/>
        </p:nvPicPr>
        <p:blipFill>
          <a:blip r:embed="rId2"/>
          <a:stretch>
            <a:fillRect/>
          </a:stretch>
        </p:blipFill>
        <p:spPr>
          <a:xfrm>
            <a:off x="628650" y="2176758"/>
            <a:ext cx="7970195" cy="2031100"/>
          </a:xfrm>
          <a:prstGeom prst="rect">
            <a:avLst/>
          </a:prstGeom>
        </p:spPr>
      </p:pic>
    </p:spTree>
    <p:extLst>
      <p:ext uri="{BB962C8B-B14F-4D97-AF65-F5344CB8AC3E}">
        <p14:creationId xmlns:p14="http://schemas.microsoft.com/office/powerpoint/2010/main" val="240061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55991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Tree>
    <p:extLst>
      <p:ext uri="{BB962C8B-B14F-4D97-AF65-F5344CB8AC3E}">
        <p14:creationId xmlns:p14="http://schemas.microsoft.com/office/powerpoint/2010/main" val="843265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15</a:t>
            </a:fld>
            <a:endParaRPr kumimoji="1" lang="ja-JP" altLang="en-US"/>
          </a:p>
        </p:txBody>
      </p:sp>
    </p:spTree>
    <p:extLst>
      <p:ext uri="{BB962C8B-B14F-4D97-AF65-F5344CB8AC3E}">
        <p14:creationId xmlns:p14="http://schemas.microsoft.com/office/powerpoint/2010/main" val="3121424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2142560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17</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18</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を判定するプログラム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事前に用意した解答例と、</a:t>
            </a:r>
            <a:r>
              <a:rPr kumimoji="1" lang="en-US" altLang="ja-JP" dirty="0" err="1" smtClean="0"/>
              <a:t>Generater</a:t>
            </a:r>
            <a:r>
              <a:rPr kumimoji="1" lang="ja-JP" altLang="en-US" dirty="0" smtClean="0"/>
              <a:t>によって作成されたコードが等しいかどうか（完全一致）を判定するサンプルプログラムを作成した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228783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今週の進捗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問題を穴あき？ に変更するプログラムを作成した</a:t>
            </a:r>
            <a:endParaRPr kumimoji="1" lang="en-US" altLang="ja-JP" dirty="0" smtClean="0"/>
          </a:p>
          <a:p>
            <a:r>
              <a:rPr lang="ja-JP" altLang="en-US" dirty="0"/>
              <a:t>しかし</a:t>
            </a:r>
            <a:r>
              <a:rPr lang="ja-JP" altLang="en-US" dirty="0" smtClean="0"/>
              <a:t>、問題点があり、このままでは使えないため、来週はこの問題点を解決したい</a:t>
            </a:r>
            <a:endParaRPr kumimoji="1" lang="en-US" altLang="ja-JP"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a:t>
            </a:fld>
            <a:endParaRPr kumimoji="1" lang="ja-JP" altLang="en-US" dirty="0"/>
          </a:p>
        </p:txBody>
      </p:sp>
    </p:spTree>
    <p:extLst>
      <p:ext uri="{BB962C8B-B14F-4D97-AF65-F5344CB8AC3E}">
        <p14:creationId xmlns:p14="http://schemas.microsoft.com/office/powerpoint/2010/main" val="3564727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判定</a:t>
            </a:r>
            <a:r>
              <a:rPr kumimoji="1" lang="ja-JP" altLang="en-US" dirty="0" smtClean="0"/>
              <a:t>デモ</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20</a:t>
            </a:fld>
            <a:endParaRPr kumimoji="1" lang="ja-JP" altLang="en-US"/>
          </a:p>
        </p:txBody>
      </p:sp>
      <p:pic>
        <p:nvPicPr>
          <p:cNvPr id="5" name="図 4"/>
          <p:cNvPicPr>
            <a:picLocks noChangeAspect="1"/>
          </p:cNvPicPr>
          <p:nvPr/>
        </p:nvPicPr>
        <p:blipFill>
          <a:blip r:embed="rId2"/>
          <a:stretch>
            <a:fillRect/>
          </a:stretch>
        </p:blipFill>
        <p:spPr>
          <a:xfrm>
            <a:off x="207586" y="2087744"/>
            <a:ext cx="8844617" cy="4378340"/>
          </a:xfrm>
          <a:prstGeom prst="rect">
            <a:avLst/>
          </a:prstGeom>
        </p:spPr>
      </p:pic>
    </p:spTree>
    <p:extLst>
      <p:ext uri="{BB962C8B-B14F-4D97-AF65-F5344CB8AC3E}">
        <p14:creationId xmlns:p14="http://schemas.microsoft.com/office/powerpoint/2010/main" val="1473290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穴あき問題を作成する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21</a:t>
            </a:fld>
            <a:endParaRPr kumimoji="1" lang="ja-JP" altLang="en-US"/>
          </a:p>
        </p:txBody>
      </p:sp>
      <p:pic>
        <p:nvPicPr>
          <p:cNvPr id="5" name="図 4"/>
          <p:cNvPicPr>
            <a:picLocks noChangeAspect="1"/>
          </p:cNvPicPr>
          <p:nvPr/>
        </p:nvPicPr>
        <p:blipFill>
          <a:blip r:embed="rId2"/>
          <a:stretch>
            <a:fillRect/>
          </a:stretch>
        </p:blipFill>
        <p:spPr>
          <a:xfrm>
            <a:off x="472810" y="1825625"/>
            <a:ext cx="8612668" cy="4243402"/>
          </a:xfrm>
          <a:prstGeom prst="rect">
            <a:avLst/>
          </a:prstGeom>
        </p:spPr>
      </p:pic>
    </p:spTree>
    <p:extLst>
      <p:ext uri="{BB962C8B-B14F-4D97-AF65-F5344CB8AC3E}">
        <p14:creationId xmlns:p14="http://schemas.microsoft.com/office/powerpoint/2010/main" val="4017269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穴あき問題の作成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画面（</a:t>
            </a:r>
            <a:r>
              <a:rPr lang="en-US" altLang="ja-JP" dirty="0" smtClean="0"/>
              <a:t>7/9</a:t>
            </a:r>
            <a:r>
              <a:rPr lang="ja-JP" altLang="en-US" dirty="0" smtClean="0"/>
              <a:t>時点）の</a:t>
            </a:r>
            <a:r>
              <a:rPr lang="en-US" altLang="ja-JP" dirty="0" smtClean="0"/>
              <a:t>question2</a:t>
            </a:r>
            <a:r>
              <a:rPr lang="ja-JP" altLang="en-US" dirty="0" smtClean="0"/>
              <a:t>のボタンを押すとランダムで一か所を隠す</a:t>
            </a:r>
            <a:endParaRPr lang="en-US" altLang="ja-JP" dirty="0" smtClean="0"/>
          </a:p>
          <a:p>
            <a:r>
              <a:rPr lang="ja-JP" altLang="en-US" dirty="0"/>
              <a:t>複</a:t>
            </a:r>
            <a:r>
              <a:rPr lang="ja-JP" altLang="en-US" dirty="0" smtClean="0"/>
              <a:t>数回押した場合は場所が変わる（隠れる場所は一か所）</a:t>
            </a:r>
            <a:endParaRPr lang="en-US" altLang="ja-JP" dirty="0" smtClean="0"/>
          </a:p>
          <a:p>
            <a:r>
              <a:rPr lang="ja-JP" altLang="en-US" dirty="0"/>
              <a:t>これ</a:t>
            </a:r>
            <a:r>
              <a:rPr lang="ja-JP" altLang="en-US" dirty="0" smtClean="0"/>
              <a:t>はプログラムを変えれば複数個所を隠すことも可能</a:t>
            </a:r>
            <a:endParaRPr lang="en-US" altLang="ja-JP" dirty="0" smtClean="0"/>
          </a:p>
          <a:p>
            <a:r>
              <a:rPr lang="en-US" altLang="ja-JP" dirty="0" smtClean="0"/>
              <a:t>Question1</a:t>
            </a:r>
            <a:r>
              <a:rPr lang="ja-JP" altLang="en-US" dirty="0" smtClean="0"/>
              <a:t>のボタンを押すと隠れていない状態のコードを表示</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22</a:t>
            </a:fld>
            <a:endParaRPr kumimoji="1" lang="ja-JP" altLang="en-US"/>
          </a:p>
        </p:txBody>
      </p:sp>
    </p:spTree>
    <p:extLst>
      <p:ext uri="{BB962C8B-B14F-4D97-AF65-F5344CB8AC3E}">
        <p14:creationId xmlns:p14="http://schemas.microsoft.com/office/powerpoint/2010/main" val="755709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穴あき問題作成の問題点</a:t>
            </a:r>
            <a:endParaRPr kumimoji="1" lang="ja-JP" altLang="en-US" dirty="0"/>
          </a:p>
        </p:txBody>
      </p:sp>
      <p:sp>
        <p:nvSpPr>
          <p:cNvPr id="3" name="コンテンツ プレースホルダー 2"/>
          <p:cNvSpPr>
            <a:spLocks noGrp="1"/>
          </p:cNvSpPr>
          <p:nvPr>
            <p:ph idx="1"/>
          </p:nvPr>
        </p:nvSpPr>
        <p:spPr>
          <a:xfrm>
            <a:off x="628650" y="1825625"/>
            <a:ext cx="8135024" cy="4351338"/>
          </a:xfrm>
        </p:spPr>
        <p:txBody>
          <a:bodyPr>
            <a:normAutofit fontScale="85000" lnSpcReduction="20000"/>
          </a:bodyPr>
          <a:lstStyle/>
          <a:p>
            <a:pPr marL="0" indent="0">
              <a:buNone/>
            </a:pPr>
            <a:r>
              <a:rPr lang="ja-JP" altLang="en-US" dirty="0"/>
              <a:t>現在の問題点：</a:t>
            </a:r>
          </a:p>
          <a:p>
            <a:pPr marL="0" indent="0">
              <a:buNone/>
            </a:pPr>
            <a:r>
              <a:rPr lang="ja-JP" altLang="en-US" dirty="0" smtClean="0"/>
              <a:t>    現在</a:t>
            </a:r>
            <a:r>
              <a:rPr lang="ja-JP" altLang="en-US" dirty="0"/>
              <a:t>半角スペースを区切り文字として文字列を配列に変換している関係上、改行では区切られない</a:t>
            </a:r>
          </a:p>
          <a:p>
            <a:pPr marL="0" indent="0">
              <a:buNone/>
            </a:pPr>
            <a:r>
              <a:rPr lang="ja-JP" altLang="en-US" dirty="0"/>
              <a:t>    →例えば</a:t>
            </a:r>
            <a:r>
              <a:rPr lang="en-US" altLang="ja-JP" dirty="0"/>
              <a:t>else:</a:t>
            </a:r>
            <a:r>
              <a:rPr lang="ja-JP" altLang="en-US" dirty="0"/>
              <a:t>などの次に改行し、次の行で書き始めた最後の単語までを一つとして分かれている</a:t>
            </a:r>
          </a:p>
          <a:p>
            <a:pPr marL="0" indent="0">
              <a:buNone/>
            </a:pPr>
            <a:r>
              <a:rPr lang="ja-JP" altLang="en-US" dirty="0"/>
              <a:t>    →改行を区切り文字として含めるとインデントが消える</a:t>
            </a:r>
          </a:p>
          <a:p>
            <a:pPr marL="0" indent="0">
              <a:buNone/>
            </a:pPr>
            <a:r>
              <a:rPr lang="ja-JP" altLang="en-US" dirty="0"/>
              <a:t>    </a:t>
            </a:r>
            <a:r>
              <a:rPr lang="en-US" altLang="ja-JP" dirty="0"/>
              <a:t>print()</a:t>
            </a:r>
            <a:r>
              <a:rPr lang="ja-JP" altLang="en-US" dirty="0" err="1"/>
              <a:t>のように</a:t>
            </a:r>
            <a:r>
              <a:rPr lang="ja-JP" altLang="en-US" dirty="0"/>
              <a:t>関数が含まれる場合に、</a:t>
            </a:r>
            <a:r>
              <a:rPr lang="en-US" altLang="ja-JP" dirty="0"/>
              <a:t>print("hello world")</a:t>
            </a:r>
            <a:r>
              <a:rPr lang="ja-JP" altLang="en-US" dirty="0"/>
              <a:t>の”</a:t>
            </a:r>
            <a:r>
              <a:rPr lang="en-US" altLang="ja-JP" dirty="0"/>
              <a:t>print("hello”</a:t>
            </a:r>
            <a:r>
              <a:rPr lang="ja-JP" altLang="en-US" dirty="0" err="1"/>
              <a:t>までを</a:t>
            </a:r>
            <a:r>
              <a:rPr lang="ja-JP" altLang="en-US" dirty="0"/>
              <a:t>単語として認識している</a:t>
            </a:r>
          </a:p>
          <a:p>
            <a:pPr marL="0" indent="0">
              <a:buNone/>
            </a:pPr>
            <a:r>
              <a:rPr lang="ja-JP" altLang="en-US" dirty="0"/>
              <a:t>    →穴埋めを生成するにあたって、</a:t>
            </a:r>
            <a:r>
              <a:rPr lang="en-US" altLang="ja-JP" dirty="0"/>
              <a:t>()</a:t>
            </a:r>
            <a:r>
              <a:rPr lang="ja-JP" altLang="en-US" dirty="0"/>
              <a:t>などを認識して区切りたい</a:t>
            </a:r>
          </a:p>
          <a:p>
            <a:pPr marL="0" indent="0">
              <a:buNone/>
            </a:pPr>
            <a:r>
              <a:rPr lang="ja-JP" altLang="en-US" dirty="0"/>
              <a:t>    →（）は配列（文章）に残しておきたい</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spTree>
    <p:extLst>
      <p:ext uri="{BB962C8B-B14F-4D97-AF65-F5344CB8AC3E}">
        <p14:creationId xmlns:p14="http://schemas.microsoft.com/office/powerpoint/2010/main" val="2927240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3</a:t>
            </a:fld>
            <a:endParaRPr kumimoji="1" lang="ja-JP" altLang="en-US" sz="2400" dirty="0"/>
          </a:p>
        </p:txBody>
      </p:sp>
      <p:pic>
        <p:nvPicPr>
          <p:cNvPr id="6" name="図 5"/>
          <p:cNvPicPr>
            <a:picLocks noChangeAspect="1"/>
          </p:cNvPicPr>
          <p:nvPr/>
        </p:nvPicPr>
        <p:blipFill>
          <a:blip r:embed="rId2"/>
          <a:stretch>
            <a:fillRect/>
          </a:stretch>
        </p:blipFill>
        <p:spPr>
          <a:xfrm>
            <a:off x="1169330" y="2592109"/>
            <a:ext cx="6929652" cy="3860449"/>
          </a:xfrm>
          <a:prstGeom prst="rect">
            <a:avLst/>
          </a:prstGeom>
        </p:spPr>
      </p:pic>
      <p:sp>
        <p:nvSpPr>
          <p:cNvPr id="7" name="テキスト ボックス 6"/>
          <p:cNvSpPr txBox="1"/>
          <p:nvPr/>
        </p:nvSpPr>
        <p:spPr>
          <a:xfrm>
            <a:off x="751959" y="1980429"/>
            <a:ext cx="8392041" cy="707886"/>
          </a:xfrm>
          <a:prstGeom prst="rect">
            <a:avLst/>
          </a:prstGeom>
          <a:noFill/>
        </p:spPr>
        <p:txBody>
          <a:bodyPr wrap="none" rtlCol="0">
            <a:spAutoFit/>
          </a:bodyPr>
          <a:lstStyle/>
          <a:p>
            <a:r>
              <a:rPr kumimoji="1" lang="ja-JP" altLang="en-US" sz="2000" dirty="0" smtClean="0"/>
              <a:t>ビジュアルプログラミングとも呼ばれる</a:t>
            </a:r>
            <a:endParaRPr kumimoji="1" lang="en-US" altLang="ja-JP" sz="2000" dirty="0" smtClean="0"/>
          </a:p>
          <a:p>
            <a:r>
              <a:rPr kumimoji="1" lang="ja-JP" altLang="en-US" sz="2000" dirty="0" smtClean="0"/>
              <a:t>命令を埋め込まれたブロックを組み合わせるプログラミング手法のこと</a:t>
            </a:r>
            <a:endParaRPr kumimoji="1" lang="ja-JP" altLang="en-US" sz="2000" dirty="0"/>
          </a:p>
        </p:txBody>
      </p:sp>
    </p:spTree>
    <p:extLst>
      <p:ext uri="{BB962C8B-B14F-4D97-AF65-F5344CB8AC3E}">
        <p14:creationId xmlns:p14="http://schemas.microsoft.com/office/powerpoint/2010/main" val="108144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必修化</a:t>
            </a:r>
            <a:r>
              <a:rPr lang="ja-JP" altLang="en-US" dirty="0"/>
              <a:t>となって</a:t>
            </a:r>
            <a:r>
              <a:rPr lang="ja-JP" altLang="en-US" dirty="0" smtClean="0"/>
              <a:t>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4</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直観的に理解のしやすいブロックプログラミングにより、プログラミングの論理的思考を身に</a:t>
            </a:r>
            <a:r>
              <a:rPr lang="ja-JP" altLang="en-US" dirty="0" smtClean="0"/>
              <a:t>着けられるシステムを提案する</a:t>
            </a:r>
            <a:endParaRPr lang="en-US" altLang="ja-JP" dirty="0" smtClean="0"/>
          </a:p>
          <a:p>
            <a:r>
              <a:rPr lang="ja-JP" altLang="en-US" dirty="0" smtClean="0"/>
              <a:t>ブロックプログラミングからブロックリーによるコードへの変換を利用し、プログラミング言語への理解を深められるシステムを提案</a:t>
            </a:r>
            <a:endParaRPr lang="en-US" altLang="ja-JP" dirty="0" smtClean="0"/>
          </a:p>
          <a:p>
            <a:r>
              <a:rPr lang="ja-JP" altLang="en-US" dirty="0"/>
              <a:t>穴埋め</a:t>
            </a:r>
            <a:r>
              <a:rPr lang="ja-JP" altLang="en-US" dirty="0" smtClean="0"/>
              <a:t>問題などを利用し、よりプログラミングにユーザが慣れていける環境を提案</a:t>
            </a:r>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5</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に</a:t>
            </a:r>
            <a:r>
              <a:rPr lang="ja-JP" altLang="en-US" dirty="0" smtClean="0"/>
              <a:t>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研究課題について</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7</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https://ja.wikipedia.org/wiki/Node.js</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420038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システム構成図</a:t>
            </a:r>
            <a:r>
              <a:rPr kumimoji="1" lang="ja-JP" altLang="en-US" dirty="0" smtClean="0"/>
              <a:t>（予想図）</a:t>
            </a:r>
            <a:endParaRPr kumimoji="1" lang="ja-JP" altLang="en-US" dirty="0"/>
          </a:p>
        </p:txBody>
      </p:sp>
      <p:sp>
        <p:nvSpPr>
          <p:cNvPr id="3" name="スライド番号プレースホルダー 2"/>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
        <p:nvSpPr>
          <p:cNvPr id="4" name="正方形/長方形 3"/>
          <p:cNvSpPr/>
          <p:nvPr/>
        </p:nvSpPr>
        <p:spPr>
          <a:xfrm>
            <a:off x="2233402" y="214794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err="1" smtClean="0"/>
              <a:t>Blockly</a:t>
            </a:r>
            <a:endParaRPr kumimoji="1" lang="ja-JP" altLang="en-US" sz="2800" dirty="0"/>
          </a:p>
        </p:txBody>
      </p:sp>
      <p:sp>
        <p:nvSpPr>
          <p:cNvPr id="5" name="正方形/長方形 4"/>
          <p:cNvSpPr/>
          <p:nvPr/>
        </p:nvSpPr>
        <p:spPr>
          <a:xfrm>
            <a:off x="3437267" y="5449566"/>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Node.js</a:t>
            </a:r>
            <a:endParaRPr kumimoji="1" lang="ja-JP" altLang="en-US" sz="2800" dirty="0"/>
          </a:p>
        </p:txBody>
      </p:sp>
      <p:sp>
        <p:nvSpPr>
          <p:cNvPr id="6" name="正方形/長方形 5"/>
          <p:cNvSpPr/>
          <p:nvPr/>
        </p:nvSpPr>
        <p:spPr>
          <a:xfrm>
            <a:off x="5593114" y="2793264"/>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PHP</a:t>
            </a:r>
            <a:endParaRPr kumimoji="1" lang="ja-JP" altLang="en-US" sz="2800" dirty="0"/>
          </a:p>
        </p:txBody>
      </p:sp>
      <p:sp>
        <p:nvSpPr>
          <p:cNvPr id="7" name="正方形/長方形 6"/>
          <p:cNvSpPr/>
          <p:nvPr/>
        </p:nvSpPr>
        <p:spPr>
          <a:xfrm>
            <a:off x="5593114" y="160373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Python</a:t>
            </a:r>
            <a:endParaRPr kumimoji="1" lang="ja-JP" altLang="en-US" sz="2800" dirty="0"/>
          </a:p>
        </p:txBody>
      </p:sp>
      <p:cxnSp>
        <p:nvCxnSpPr>
          <p:cNvPr id="9" name="直線コネクタ 8"/>
          <p:cNvCxnSpPr/>
          <p:nvPr/>
        </p:nvCxnSpPr>
        <p:spPr>
          <a:xfrm flipV="1">
            <a:off x="628650" y="4256411"/>
            <a:ext cx="7827527" cy="1"/>
          </a:xfrm>
          <a:prstGeom prst="line">
            <a:avLst/>
          </a:prstGeom>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242761" y="3627010"/>
            <a:ext cx="2492990" cy="400110"/>
          </a:xfrm>
          <a:prstGeom prst="rect">
            <a:avLst/>
          </a:prstGeom>
          <a:noFill/>
        </p:spPr>
        <p:txBody>
          <a:bodyPr wrap="none" rtlCol="0">
            <a:spAutoFit/>
          </a:bodyPr>
          <a:lstStyle/>
          <a:p>
            <a:r>
              <a:rPr kumimoji="1" lang="ja-JP" altLang="en-US" sz="2000" dirty="0" smtClean="0"/>
              <a:t>クライアントサイド</a:t>
            </a:r>
            <a:endParaRPr kumimoji="1" lang="ja-JP" altLang="en-US" sz="2000" dirty="0"/>
          </a:p>
        </p:txBody>
      </p:sp>
      <p:sp>
        <p:nvSpPr>
          <p:cNvPr id="13" name="テキスト ボックス 12"/>
          <p:cNvSpPr txBox="1"/>
          <p:nvPr/>
        </p:nvSpPr>
        <p:spPr>
          <a:xfrm>
            <a:off x="242761" y="4507942"/>
            <a:ext cx="1723549" cy="400110"/>
          </a:xfrm>
          <a:prstGeom prst="rect">
            <a:avLst/>
          </a:prstGeom>
          <a:noFill/>
        </p:spPr>
        <p:txBody>
          <a:bodyPr wrap="none" rtlCol="0">
            <a:spAutoFit/>
          </a:bodyPr>
          <a:lstStyle/>
          <a:p>
            <a:r>
              <a:rPr kumimoji="1" lang="ja-JP" altLang="en-US" sz="2000" dirty="0" smtClean="0"/>
              <a:t>サーバサイド</a:t>
            </a:r>
            <a:endParaRPr kumimoji="1" lang="ja-JP" altLang="en-US" sz="2000" dirty="0"/>
          </a:p>
        </p:txBody>
      </p:sp>
      <p:cxnSp>
        <p:nvCxnSpPr>
          <p:cNvPr id="15" name="カギ線コネクタ 14"/>
          <p:cNvCxnSpPr/>
          <p:nvPr/>
        </p:nvCxnSpPr>
        <p:spPr>
          <a:xfrm rot="5400000">
            <a:off x="4883184" y="4135156"/>
            <a:ext cx="1285786" cy="1069714"/>
          </a:xfrm>
          <a:prstGeom prst="bentConnector3">
            <a:avLst>
              <a:gd name="adj1" fmla="val 50000"/>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8" name="直線矢印コネクタ 27"/>
          <p:cNvCxnSpPr/>
          <p:nvPr/>
        </p:nvCxnSpPr>
        <p:spPr>
          <a:xfrm flipH="1">
            <a:off x="3641416" y="3524986"/>
            <a:ext cx="13594" cy="1726745"/>
          </a:xfrm>
          <a:prstGeom prst="straightConnector1">
            <a:avLst/>
          </a:prstGeom>
          <a:ln>
            <a:solidFill>
              <a:srgbClr val="FF0000"/>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9" name="正方形/長方形 28"/>
          <p:cNvSpPr/>
          <p:nvPr/>
        </p:nvSpPr>
        <p:spPr>
          <a:xfrm>
            <a:off x="3614550" y="4413754"/>
            <a:ext cx="1419235" cy="461665"/>
          </a:xfrm>
          <a:prstGeom prst="rect">
            <a:avLst/>
          </a:prstGeom>
        </p:spPr>
        <p:txBody>
          <a:bodyPr wrap="none">
            <a:spAutoFit/>
          </a:bodyPr>
          <a:lstStyle/>
          <a:p>
            <a:r>
              <a:rPr kumimoji="1" lang="en-US" altLang="ja-JP" sz="2400" dirty="0"/>
              <a:t>JavaScript</a:t>
            </a:r>
            <a:endParaRPr kumimoji="1" lang="ja-JP" altLang="en-US" dirty="0"/>
          </a:p>
        </p:txBody>
      </p:sp>
      <p:cxnSp>
        <p:nvCxnSpPr>
          <p:cNvPr id="33" name="直線矢印コネクタ 32"/>
          <p:cNvCxnSpPr/>
          <p:nvPr/>
        </p:nvCxnSpPr>
        <p:spPr>
          <a:xfrm flipH="1">
            <a:off x="4324167" y="2793264"/>
            <a:ext cx="120191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テキスト ボックス 33"/>
          <p:cNvSpPr txBox="1"/>
          <p:nvPr/>
        </p:nvSpPr>
        <p:spPr>
          <a:xfrm>
            <a:off x="4324167" y="2435703"/>
            <a:ext cx="877163" cy="369332"/>
          </a:xfrm>
          <a:prstGeom prst="rect">
            <a:avLst/>
          </a:prstGeom>
          <a:noFill/>
        </p:spPr>
        <p:txBody>
          <a:bodyPr wrap="none" rtlCol="0">
            <a:spAutoFit/>
          </a:bodyPr>
          <a:lstStyle/>
          <a:p>
            <a:r>
              <a:rPr kumimoji="1" lang="ja-JP" altLang="en-US" dirty="0" smtClean="0"/>
              <a:t>データ</a:t>
            </a:r>
            <a:endParaRPr kumimoji="1" lang="ja-JP" altLang="en-US" dirty="0"/>
          </a:p>
        </p:txBody>
      </p:sp>
    </p:spTree>
    <p:extLst>
      <p:ext uri="{BB962C8B-B14F-4D97-AF65-F5344CB8AC3E}">
        <p14:creationId xmlns:p14="http://schemas.microsoft.com/office/powerpoint/2010/main" val="10902663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16949</TotalTime>
  <Words>1047</Words>
  <Application>Microsoft Office PowerPoint</Application>
  <PresentationFormat>画面に合わせる (4:3)</PresentationFormat>
  <Paragraphs>117</Paragraphs>
  <Slides>23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23</vt:i4>
      </vt:variant>
    </vt:vector>
  </HeadingPairs>
  <TitlesOfParts>
    <vt:vector size="29" baseType="lpstr">
      <vt:lpstr>游ゴシック</vt:lpstr>
      <vt:lpstr>游ゴシック Light</vt:lpstr>
      <vt:lpstr>Arial</vt:lpstr>
      <vt:lpstr>Calibri</vt:lpstr>
      <vt:lpstr>Calibri Light</vt:lpstr>
      <vt:lpstr>Office テーマ</vt:lpstr>
      <vt:lpstr>ブロックプログラミングを用いたプログラムの論理的思考・コーディングを身に着けるための研究</vt:lpstr>
      <vt:lpstr>今週の進捗</vt:lpstr>
      <vt:lpstr>ブロックプログラミングとは何か</vt:lpstr>
      <vt:lpstr>研究背景</vt:lpstr>
      <vt:lpstr>提案内容</vt:lpstr>
      <vt:lpstr>研究動機</vt:lpstr>
      <vt:lpstr>研究課題について</vt:lpstr>
      <vt:lpstr>Node.js</vt:lpstr>
      <vt:lpstr>システム構成図（予想図）</vt:lpstr>
      <vt:lpstr>Node.jsについて</vt:lpstr>
      <vt:lpstr>Node_modules install</vt:lpstr>
      <vt:lpstr>Node_modules install</vt:lpstr>
      <vt:lpstr>Generator</vt:lpstr>
      <vt:lpstr>Lua</vt:lpstr>
      <vt:lpstr>Dart</vt:lpstr>
      <vt:lpstr>Generator</vt:lpstr>
      <vt:lpstr>Genearatorの実行テスト</vt:lpstr>
      <vt:lpstr>Genearatorの実行テスト</vt:lpstr>
      <vt:lpstr>正誤を判定するプログラム</vt:lpstr>
      <vt:lpstr>正誤判定デモ</vt:lpstr>
      <vt:lpstr>穴あき問題を作成する</vt:lpstr>
      <vt:lpstr>穴あき問題の作成</vt:lpstr>
      <vt:lpstr>穴あき問題作成の問題点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170</cp:revision>
  <dcterms:created xsi:type="dcterms:W3CDTF">2021-05-14T04:47:49Z</dcterms:created>
  <dcterms:modified xsi:type="dcterms:W3CDTF">2021-07-09T01:16:50Z</dcterms:modified>
</cp:coreProperties>
</file>