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0" r:id="rId4"/>
    <p:sldId id="258" r:id="rId5"/>
    <p:sldId id="259" r:id="rId6"/>
    <p:sldId id="262" r:id="rId7"/>
    <p:sldId id="265" r:id="rId8"/>
    <p:sldId id="261" r:id="rId9"/>
    <p:sldId id="263" r:id="rId10"/>
    <p:sldId id="266" r:id="rId11"/>
    <p:sldId id="26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0940" autoAdjust="0"/>
  </p:normalViewPr>
  <p:slideViewPr>
    <p:cSldViewPr snapToGrid="0">
      <p:cViewPr varScale="1">
        <p:scale>
          <a:sx n="72" d="100"/>
          <a:sy n="72" d="100"/>
        </p:scale>
        <p:origin x="1116" y="40"/>
      </p:cViewPr>
      <p:guideLst/>
    </p:cSldViewPr>
  </p:slideViewPr>
  <p:outlineViewPr>
    <p:cViewPr>
      <p:scale>
        <a:sx n="33" d="100"/>
        <a:sy n="33" d="100"/>
      </p:scale>
      <p:origin x="0" y="-2916"/>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0" d="100"/>
          <a:sy n="60" d="100"/>
        </p:scale>
        <p:origin x="250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62F260-72E3-4D76-A7C3-2EDF244737A6}" type="datetimeFigureOut">
              <a:rPr kumimoji="1" lang="ja-JP" altLang="en-US" smtClean="0"/>
              <a:t>2021/7/27</a:t>
            </a:fld>
            <a:endParaRPr kumimoji="1" lang="ja-JP" alt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57724A-651D-4949-B180-094C8B03F759}" type="slidenum">
              <a:rPr kumimoji="1" lang="ja-JP" altLang="en-US" smtClean="0"/>
              <a:t>‹#›</a:t>
            </a:fld>
            <a:endParaRPr kumimoji="1" lang="ja-JP" altLang="en-US" dirty="0"/>
          </a:p>
        </p:txBody>
      </p:sp>
    </p:spTree>
    <p:extLst>
      <p:ext uri="{BB962C8B-B14F-4D97-AF65-F5344CB8AC3E}">
        <p14:creationId xmlns:p14="http://schemas.microsoft.com/office/powerpoint/2010/main" val="3471179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2021/7/27</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dirty="0"/>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dirty="0"/>
          </a:p>
        </p:txBody>
      </p:sp>
    </p:spTree>
    <p:extLst>
      <p:ext uri="{BB962C8B-B14F-4D97-AF65-F5344CB8AC3E}">
        <p14:creationId xmlns:p14="http://schemas.microsoft.com/office/powerpoint/2010/main" val="93732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109599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smtClean="0"/>
              <a:t>論理的思考を教えることを軽視する教育環境</a:t>
            </a:r>
            <a:endParaRPr kumimoji="1" lang="en-US" altLang="ja-JP" sz="1200" dirty="0" smtClean="0"/>
          </a:p>
          <a:p>
            <a:pPr marL="0" indent="0">
              <a:buNone/>
            </a:pPr>
            <a:r>
              <a:rPr lang="ja-JP" altLang="en-US" sz="1200" dirty="0" smtClean="0"/>
              <a:t>　→ただ問題文からユーザがブロックを組み合わせるだけでは論理的思考を身に着けるのは難しい</a:t>
            </a:r>
            <a:endParaRPr lang="en-US" altLang="ja-JP" sz="1200" dirty="0" smtClean="0"/>
          </a:p>
          <a:p>
            <a:pPr marL="0" indent="0">
              <a:buNone/>
            </a:pPr>
            <a:r>
              <a:rPr lang="ja-JP" altLang="en-US" sz="1200" dirty="0" smtClean="0"/>
              <a:t>　→チュートリアルのようなものや、ヒントなどを実装することで、論理的思考を身に着ける手助けになる</a:t>
            </a:r>
            <a:endParaRPr lang="en-US" altLang="ja-JP" sz="1200" dirty="0" smtClean="0"/>
          </a:p>
          <a:p>
            <a:pPr marL="0" indent="0">
              <a:buNone/>
            </a:pPr>
            <a:endParaRPr kumimoji="1" lang="en-US" altLang="ja-JP" sz="1200" dirty="0" smtClean="0"/>
          </a:p>
          <a:p>
            <a:r>
              <a:rPr lang="ja-JP" altLang="en-US" sz="1200" dirty="0" smtClean="0"/>
              <a:t>問題の穴埋め方式を採択する予定だが、ユーザのレベルに合わせる機能が実現されていない</a:t>
            </a:r>
            <a:endParaRPr lang="en-US" altLang="ja-JP" sz="1200"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→フローチャートやヒントなど問題を解く際に順序立てて考えられるシステムの考案が必要</a:t>
            </a:r>
            <a:endParaRPr kumimoji="1" lang="en-US"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5</a:t>
            </a:fld>
            <a:endParaRPr kumimoji="1" lang="ja-JP" altLang="en-US" dirty="0"/>
          </a:p>
        </p:txBody>
      </p:sp>
    </p:spTree>
    <p:extLst>
      <p:ext uri="{BB962C8B-B14F-4D97-AF65-F5344CB8AC3E}">
        <p14:creationId xmlns:p14="http://schemas.microsoft.com/office/powerpoint/2010/main" val="36411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dirty="0"/>
          </a:p>
        </p:txBody>
      </p:sp>
    </p:spTree>
    <p:extLst>
      <p:ext uri="{BB962C8B-B14F-4D97-AF65-F5344CB8AC3E}">
        <p14:creationId xmlns:p14="http://schemas.microsoft.com/office/powerpoint/2010/main" val="212849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dirty="0"/>
          </a:p>
        </p:txBody>
      </p:sp>
    </p:spTree>
    <p:extLst>
      <p:ext uri="{BB962C8B-B14F-4D97-AF65-F5344CB8AC3E}">
        <p14:creationId xmlns:p14="http://schemas.microsoft.com/office/powerpoint/2010/main" val="27999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335E573-B421-42F4-AB5C-2F3D82120347}"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C0E558A-98ED-43ED-A5EF-95B14F8C410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EFF5399-0718-4B2B-97EA-56D755853484}"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364310B-A730-4FDD-A52E-FCDA0D9CD090}"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EFF9BB4-F462-4009-9CDB-BE51CDCE36D2}" type="datetime1">
              <a:rPr kumimoji="1" lang="ja-JP" altLang="en-US" smtClean="0"/>
              <a:t>2021/7/27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616E83A-02B2-4E37-B901-916FC1ABA284}"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30A100-A925-4562-8BAD-6D9DFB833C69}" type="datetime1">
              <a:rPr kumimoji="1" lang="ja-JP" altLang="en-US" smtClean="0"/>
              <a:t>2021/7/27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B092801-85DE-4E2D-BB20-4CEFD3DE12D7}" type="datetime1">
              <a:rPr kumimoji="1" lang="ja-JP" altLang="en-US" smtClean="0"/>
              <a:t>2021/7/27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0B233-1262-4C80-939E-E1C0347ED250}" type="datetime1">
              <a:rPr kumimoji="1" lang="ja-JP" altLang="en-US" smtClean="0"/>
              <a:t>2021/7/27</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654F1A-76CD-47D9-B513-65C1FA3EED3E}"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261E7BE-EC7F-4989-A57E-EB9E1D8B8B4A}" type="datetime1">
              <a:rPr kumimoji="1" lang="ja-JP" altLang="en-US" smtClean="0"/>
              <a:t>2021/7/27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EBE1F-A560-407A-96D7-EDB5C3A8DEBD}" type="datetime1">
              <a:rPr kumimoji="1" lang="ja-JP" altLang="en-US" smtClean="0"/>
              <a:t>2021/7/27</a:t>
            </a:fld>
            <a:endParaRPr kumimoji="1" lang="ja-JP"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12963"/>
            <a:ext cx="7772400" cy="2387600"/>
          </a:xfrm>
        </p:spPr>
        <p:txBody>
          <a:bodyPr>
            <a:noAutofit/>
          </a:bodyPr>
          <a:lstStyle/>
          <a:p>
            <a:r>
              <a:rPr lang="ja-JP" altLang="en-US" sz="2000" dirty="0"/>
              <a:t/>
            </a:r>
            <a:br>
              <a:rPr lang="ja-JP" altLang="en-US" sz="2000" dirty="0"/>
            </a:br>
            <a:r>
              <a:rPr lang="en-US" altLang="ja-JP" sz="2000" dirty="0"/>
              <a:t>•</a:t>
            </a:r>
            <a:r>
              <a:rPr lang="ja-JP" altLang="en-US" sz="2000" dirty="0"/>
              <a:t>ブロックプログラミングを用いた論理的思考とコーディングを身に着けるための研究</a:t>
            </a:r>
            <a:br>
              <a:rPr lang="ja-JP" altLang="en-US" sz="2000" dirty="0"/>
            </a:br>
            <a:r>
              <a:rPr lang="en-US" altLang="ja-JP" sz="2000" dirty="0"/>
              <a:t>•</a:t>
            </a:r>
            <a:r>
              <a:rPr lang="ja-JP" altLang="en-US" sz="2000" dirty="0"/>
              <a:t>ブロックプログラミングによる論理的思考とコーディングを学ぶための研究</a:t>
            </a:r>
            <a:br>
              <a:rPr lang="ja-JP" altLang="en-US" sz="2000" dirty="0"/>
            </a:br>
            <a:r>
              <a:rPr lang="en-US" altLang="ja-JP" sz="2000" dirty="0"/>
              <a:t>•</a:t>
            </a:r>
            <a:r>
              <a:rPr lang="ja-JP" altLang="en-US" sz="2000" dirty="0"/>
              <a:t>アルゴリズムとコードを理解するためのブロックプログラミングを用いた研究</a:t>
            </a:r>
            <a:br>
              <a:rPr lang="ja-JP" altLang="en-US" sz="2000" dirty="0"/>
            </a:br>
            <a:r>
              <a:rPr lang="ja-JP" altLang="en-US" sz="2000" dirty="0"/>
              <a:t/>
            </a:r>
            <a:br>
              <a:rPr lang="ja-JP" altLang="en-US" sz="2000" dirty="0"/>
            </a:br>
            <a:endParaRPr kumimoji="1" lang="ja-JP" altLang="en-US" sz="2000" dirty="0"/>
          </a:p>
        </p:txBody>
      </p:sp>
      <p:sp>
        <p:nvSpPr>
          <p:cNvPr id="3" name="サブタイトル 2"/>
          <p:cNvSpPr>
            <a:spLocks noGrp="1"/>
          </p:cNvSpPr>
          <p:nvPr>
            <p:ph type="subTitle" idx="1"/>
          </p:nvPr>
        </p:nvSpPr>
        <p:spPr>
          <a:xfrm>
            <a:off x="1143000" y="4700589"/>
            <a:ext cx="6858000" cy="1655762"/>
          </a:xfrm>
        </p:spPr>
        <p:txBody>
          <a:bodyPr/>
          <a:lstStyle/>
          <a:p>
            <a:r>
              <a:rPr kumimoji="1" lang="ja-JP" altLang="en-US" dirty="0"/>
              <a:t>学籍番号</a:t>
            </a:r>
            <a:r>
              <a:rPr kumimoji="1" lang="ja-JP" altLang="en-US" dirty="0" smtClean="0"/>
              <a:t>：１８２１１２１</a:t>
            </a:r>
            <a:endParaRPr kumimoji="1" lang="en-US" altLang="ja-JP" dirty="0" smtClean="0"/>
          </a:p>
          <a:p>
            <a:r>
              <a:rPr kumimoji="1" lang="ja-JP" altLang="en-US" dirty="0" smtClean="0"/>
              <a:t>氏名：島岡慎也</a:t>
            </a:r>
            <a:endParaRPr kumimoji="1" lang="en-US" altLang="ja-JP" dirty="0"/>
          </a:p>
          <a:p>
            <a:r>
              <a:rPr lang="ja-JP" altLang="en-US" dirty="0"/>
              <a:t>指導教員：鷹野 孝典 教授</a:t>
            </a:r>
          </a:p>
          <a:p>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mtClean="0"/>
              <a:t>1</a:t>
            </a:fld>
            <a:endParaRPr kumimoji="1" lang="ja-JP" altLang="en-US" dirty="0"/>
          </a:p>
        </p:txBody>
      </p:sp>
      <p:sp>
        <p:nvSpPr>
          <p:cNvPr id="4" name="テキスト ボックス 3"/>
          <p:cNvSpPr txBox="1"/>
          <p:nvPr/>
        </p:nvSpPr>
        <p:spPr>
          <a:xfrm>
            <a:off x="5447154" y="1122363"/>
            <a:ext cx="3696846"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smtClean="0"/>
              <a:t>07</a:t>
            </a:r>
            <a:r>
              <a:rPr lang="ja-JP" altLang="en-US" sz="1350" dirty="0" smtClean="0"/>
              <a:t>月</a:t>
            </a:r>
            <a:r>
              <a:rPr lang="en-US" altLang="ja-JP" sz="1350" dirty="0" smtClean="0"/>
              <a:t>28</a:t>
            </a:r>
            <a:r>
              <a:rPr lang="ja-JP" altLang="en-US" sz="1350" dirty="0" smtClean="0"/>
              <a:t>日</a:t>
            </a:r>
            <a:r>
              <a:rPr lang="en-US" altLang="ja-JP" sz="1350" dirty="0" smtClean="0"/>
              <a:t>~30</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
        <p:nvSpPr>
          <p:cNvPr id="6" name="正方形/長方形 5"/>
          <p:cNvSpPr/>
          <p:nvPr/>
        </p:nvSpPr>
        <p:spPr>
          <a:xfrm>
            <a:off x="481443" y="1880436"/>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135549" y="6057770"/>
            <a:ext cx="2397045" cy="366092"/>
          </a:xfrm>
          <a:prstGeom prst="rect">
            <a:avLst/>
          </a:prstGeom>
          <a:noFill/>
        </p:spPr>
        <p:txBody>
          <a:bodyPr wrap="square" rtlCol="0">
            <a:spAutoFit/>
          </a:bodyPr>
          <a:lstStyle/>
          <a:p>
            <a:r>
              <a:rPr kumimoji="1" lang="ja-JP" altLang="en-US" dirty="0" smtClean="0"/>
              <a:t>学習者</a:t>
            </a:r>
            <a:r>
              <a:rPr kumimoji="1" lang="en-US" altLang="ja-JP" dirty="0" smtClean="0"/>
              <a:t>WEB</a:t>
            </a:r>
            <a:r>
              <a:rPr kumimoji="1" lang="ja-JP" altLang="en-US" dirty="0" smtClean="0"/>
              <a:t>ブラウザ</a:t>
            </a:r>
            <a:endParaRPr kumimoji="1" lang="ja-JP" altLang="en-US" dirty="0"/>
          </a:p>
        </p:txBody>
      </p:sp>
      <p:sp>
        <p:nvSpPr>
          <p:cNvPr id="8" name="テキスト ボックス 7"/>
          <p:cNvSpPr txBox="1"/>
          <p:nvPr/>
        </p:nvSpPr>
        <p:spPr>
          <a:xfrm>
            <a:off x="6008559" y="6057770"/>
            <a:ext cx="963661" cy="366092"/>
          </a:xfrm>
          <a:prstGeom prst="rect">
            <a:avLst/>
          </a:prstGeom>
          <a:noFill/>
        </p:spPr>
        <p:txBody>
          <a:bodyPr wrap="square" rtlCol="0">
            <a:spAutoFit/>
          </a:bodyPr>
          <a:lstStyle/>
          <a:p>
            <a:r>
              <a:rPr kumimoji="1" lang="ja-JP" altLang="en-US" dirty="0" smtClean="0"/>
              <a:t>サーバ</a:t>
            </a:r>
            <a:endParaRPr kumimoji="1" lang="ja-JP" altLang="en-US" dirty="0"/>
          </a:p>
        </p:txBody>
      </p:sp>
      <p:sp>
        <p:nvSpPr>
          <p:cNvPr id="9" name="正方形/長方形 8"/>
          <p:cNvSpPr/>
          <p:nvPr/>
        </p:nvSpPr>
        <p:spPr>
          <a:xfrm>
            <a:off x="4845330" y="1925460"/>
            <a:ext cx="3337600" cy="3981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5210176" y="1988555"/>
            <a:ext cx="2560427" cy="9158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問題情報を送信</a:t>
            </a:r>
            <a:endParaRPr kumimoji="1" lang="ja-JP" altLang="en-US" dirty="0"/>
          </a:p>
        </p:txBody>
      </p:sp>
      <p:cxnSp>
        <p:nvCxnSpPr>
          <p:cNvPr id="12" name="直線矢印コネクタ 11"/>
          <p:cNvCxnSpPr>
            <a:endCxn id="14" idx="3"/>
          </p:cNvCxnSpPr>
          <p:nvPr/>
        </p:nvCxnSpPr>
        <p:spPr>
          <a:xfrm flipH="1">
            <a:off x="3158773" y="2442412"/>
            <a:ext cx="2041878" cy="35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正方形/長方形 13"/>
          <p:cNvSpPr/>
          <p:nvPr/>
        </p:nvSpPr>
        <p:spPr>
          <a:xfrm>
            <a:off x="1106199" y="2047041"/>
            <a:ext cx="2052574" cy="7978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問題を表示</a:t>
            </a:r>
            <a:endParaRPr kumimoji="1" lang="ja-JP" altLang="en-US" dirty="0"/>
          </a:p>
        </p:txBody>
      </p:sp>
      <p:sp>
        <p:nvSpPr>
          <p:cNvPr id="16" name="正方形/長方形 15"/>
          <p:cNvSpPr/>
          <p:nvPr/>
        </p:nvSpPr>
        <p:spPr>
          <a:xfrm>
            <a:off x="1106199" y="3327150"/>
            <a:ext cx="2052574"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a:t>
            </a:r>
            <a:endParaRPr kumimoji="1" lang="en-US" altLang="ja-JP" dirty="0" smtClean="0"/>
          </a:p>
          <a:p>
            <a:pPr algn="ctr"/>
            <a:r>
              <a:rPr kumimoji="1" lang="ja-JP" altLang="en-US" dirty="0" smtClean="0"/>
              <a:t>プログラミング</a:t>
            </a:r>
            <a:endParaRPr kumimoji="1" lang="ja-JP" altLang="en-US" dirty="0"/>
          </a:p>
        </p:txBody>
      </p:sp>
      <p:cxnSp>
        <p:nvCxnSpPr>
          <p:cNvPr id="18" name="直線矢印コネクタ 17"/>
          <p:cNvCxnSpPr>
            <a:stCxn id="16" idx="3"/>
            <a:endCxn id="19" idx="1"/>
          </p:cNvCxnSpPr>
          <p:nvPr/>
        </p:nvCxnSpPr>
        <p:spPr>
          <a:xfrm>
            <a:off x="3158773" y="3803943"/>
            <a:ext cx="20514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正方形/長方形 18"/>
          <p:cNvSpPr/>
          <p:nvPr/>
        </p:nvSpPr>
        <p:spPr>
          <a:xfrm>
            <a:off x="5210176" y="3327150"/>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ブロックからコード</a:t>
            </a:r>
            <a:r>
              <a:rPr kumimoji="1" lang="ja-JP" altLang="en-US" dirty="0" smtClean="0"/>
              <a:t>に</a:t>
            </a:r>
            <a:endParaRPr kumimoji="1" lang="en-US" altLang="ja-JP" dirty="0" smtClean="0"/>
          </a:p>
          <a:p>
            <a:pPr algn="ctr"/>
            <a:r>
              <a:rPr kumimoji="1" lang="ja-JP" altLang="en-US" dirty="0" smtClean="0"/>
              <a:t>変換</a:t>
            </a:r>
            <a:endParaRPr kumimoji="1" lang="ja-JP" altLang="en-US" dirty="0"/>
          </a:p>
        </p:txBody>
      </p:sp>
      <p:sp>
        <p:nvSpPr>
          <p:cNvPr id="20" name="正方形/長方形 19"/>
          <p:cNvSpPr/>
          <p:nvPr/>
        </p:nvSpPr>
        <p:spPr>
          <a:xfrm>
            <a:off x="5233916" y="4579317"/>
            <a:ext cx="2560427" cy="953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問題の正誤</a:t>
            </a:r>
            <a:r>
              <a:rPr kumimoji="1" lang="ja-JP" altLang="en-US" dirty="0" smtClean="0"/>
              <a:t>と</a:t>
            </a:r>
            <a:endParaRPr kumimoji="1" lang="en-US" altLang="ja-JP" dirty="0" smtClean="0"/>
          </a:p>
          <a:p>
            <a:pPr algn="ctr"/>
            <a:r>
              <a:rPr kumimoji="1" lang="ja-JP" altLang="en-US" dirty="0" smtClean="0"/>
              <a:t>作成</a:t>
            </a:r>
            <a:r>
              <a:rPr kumimoji="1" lang="ja-JP" altLang="en-US" dirty="0" smtClean="0"/>
              <a:t>されたコードを送信</a:t>
            </a:r>
            <a:endParaRPr kumimoji="1" lang="ja-JP" altLang="en-US" dirty="0"/>
          </a:p>
        </p:txBody>
      </p:sp>
      <p:cxnSp>
        <p:nvCxnSpPr>
          <p:cNvPr id="25" name="直線矢印コネクタ 24"/>
          <p:cNvCxnSpPr>
            <a:stCxn id="19" idx="2"/>
            <a:endCxn id="20" idx="0"/>
          </p:cNvCxnSpPr>
          <p:nvPr/>
        </p:nvCxnSpPr>
        <p:spPr>
          <a:xfrm>
            <a:off x="6490390" y="4280736"/>
            <a:ext cx="23740" cy="2985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p:cNvCxnSpPr>
            <a:stCxn id="14" idx="2"/>
            <a:endCxn id="16" idx="0"/>
          </p:cNvCxnSpPr>
          <p:nvPr/>
        </p:nvCxnSpPr>
        <p:spPr>
          <a:xfrm>
            <a:off x="2132486" y="2844843"/>
            <a:ext cx="0" cy="4823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正方形/長方形 31"/>
          <p:cNvSpPr/>
          <p:nvPr/>
        </p:nvSpPr>
        <p:spPr>
          <a:xfrm>
            <a:off x="4400550" y="238125"/>
            <a:ext cx="4229100" cy="1452564"/>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学習者が自身の</a:t>
            </a:r>
            <a:r>
              <a:rPr kumimoji="1" lang="en-US" altLang="ja-JP" dirty="0" smtClean="0"/>
              <a:t>WEB</a:t>
            </a:r>
            <a:r>
              <a:rPr kumimoji="1" lang="ja-JP" altLang="en-US" dirty="0" smtClean="0"/>
              <a:t>ブラウザにて問題をブロックプログラムで解くと共に，構文的に正しい</a:t>
            </a:r>
            <a:r>
              <a:rPr lang="ja-JP" altLang="en-US" dirty="0" smtClean="0"/>
              <a:t>コードを同時に</a:t>
            </a:r>
            <a:r>
              <a:rPr lang="ja-JP" altLang="en-US" dirty="0" smtClean="0"/>
              <a:t>表示</a:t>
            </a:r>
            <a:r>
              <a:rPr lang="ja-JP" altLang="en-US" dirty="0" smtClean="0"/>
              <a:t>す</a:t>
            </a:r>
            <a:r>
              <a:rPr lang="ja-JP" altLang="en-US" dirty="0" smtClean="0"/>
              <a:t>る</a:t>
            </a:r>
            <a:r>
              <a:rPr lang="ja-JP" altLang="en-US" dirty="0" smtClean="0"/>
              <a:t>ことで，論理的思考とコーディングを養う</a:t>
            </a:r>
            <a:endParaRPr kumimoji="1" lang="en-US" altLang="ja-JP" dirty="0" smtClean="0"/>
          </a:p>
        </p:txBody>
      </p:sp>
      <p:sp>
        <p:nvSpPr>
          <p:cNvPr id="33" name="正方形/長方形 32"/>
          <p:cNvSpPr/>
          <p:nvPr/>
        </p:nvSpPr>
        <p:spPr>
          <a:xfrm>
            <a:off x="1135549" y="4591050"/>
            <a:ext cx="2023224" cy="97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smtClean="0"/>
              <a:t>正誤とコード</a:t>
            </a:r>
            <a:r>
              <a:rPr lang="ja-JP" altLang="en-US" dirty="0" smtClean="0"/>
              <a:t>を</a:t>
            </a:r>
            <a:endParaRPr lang="en-US" altLang="ja-JP" dirty="0" smtClean="0"/>
          </a:p>
          <a:p>
            <a:pPr algn="ctr"/>
            <a:r>
              <a:rPr lang="ja-JP" altLang="en-US" dirty="0" smtClean="0"/>
              <a:t>表示</a:t>
            </a:r>
            <a:endParaRPr kumimoji="1" lang="ja-JP" altLang="en-US" dirty="0"/>
          </a:p>
        </p:txBody>
      </p:sp>
      <p:cxnSp>
        <p:nvCxnSpPr>
          <p:cNvPr id="37" name="直線矢印コネクタ 36"/>
          <p:cNvCxnSpPr>
            <a:stCxn id="20" idx="1"/>
            <a:endCxn id="33" idx="3"/>
          </p:cNvCxnSpPr>
          <p:nvPr/>
        </p:nvCxnSpPr>
        <p:spPr>
          <a:xfrm flipH="1">
            <a:off x="3158773" y="5056110"/>
            <a:ext cx="2075143" cy="2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p:cNvCxnSpPr>
            <a:endCxn id="16" idx="2"/>
          </p:cNvCxnSpPr>
          <p:nvPr/>
        </p:nvCxnSpPr>
        <p:spPr>
          <a:xfrm flipH="1" flipV="1">
            <a:off x="2132486" y="4280736"/>
            <a:ext cx="17757" cy="304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3922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r>
              <a:rPr lang="ja-JP" altLang="en-US" dirty="0" smtClean="0"/>
              <a:t>状況と</a:t>
            </a:r>
            <a:r>
              <a:rPr kumimoji="1" lang="ja-JP" altLang="en-US" dirty="0" smtClean="0"/>
              <a:t>今後</a:t>
            </a:r>
            <a:r>
              <a:rPr kumimoji="1" lang="ja-JP" altLang="en-US" dirty="0"/>
              <a:t>のスケジュール</a:t>
            </a:r>
          </a:p>
        </p:txBody>
      </p:sp>
      <p:sp>
        <p:nvSpPr>
          <p:cNvPr id="3" name="コンテンツ プレースホルダー 2"/>
          <p:cNvSpPr>
            <a:spLocks noGrp="1"/>
          </p:cNvSpPr>
          <p:nvPr>
            <p:ph idx="1"/>
          </p:nvPr>
        </p:nvSpPr>
        <p:spPr>
          <a:xfrm>
            <a:off x="628650" y="4259412"/>
            <a:ext cx="7886700" cy="3146008"/>
          </a:xfrm>
        </p:spPr>
        <p:txBody>
          <a:bodyPr>
            <a:normAutofit/>
          </a:bodyPr>
          <a:lstStyle/>
          <a:p>
            <a:pPr marL="0" indent="0">
              <a:buNone/>
            </a:pPr>
            <a:r>
              <a:rPr lang="ja-JP" altLang="en-US" sz="2400" dirty="0" smtClean="0"/>
              <a:t>今後の</a:t>
            </a:r>
            <a:r>
              <a:rPr lang="ja-JP" altLang="en-US" sz="2400" dirty="0" smtClean="0"/>
              <a:t>スケジュール</a:t>
            </a:r>
            <a:endParaRPr lang="en-US" altLang="ja-JP" sz="2400" dirty="0" smtClean="0"/>
          </a:p>
          <a:p>
            <a:r>
              <a:rPr lang="ja-JP" altLang="en-US" sz="2400" dirty="0" smtClean="0"/>
              <a:t>問題を作成するアルゴリズムを生成</a:t>
            </a:r>
            <a:r>
              <a:rPr lang="ja-JP" altLang="en-US" sz="2400" dirty="0"/>
              <a:t>する．</a:t>
            </a:r>
            <a:endParaRPr lang="en-US" altLang="ja-JP" sz="2400" dirty="0"/>
          </a:p>
          <a:p>
            <a:r>
              <a:rPr kumimoji="1" lang="ja-JP" altLang="en-US" sz="2400" dirty="0" smtClean="0"/>
              <a:t>論理的思考を身に着けるための</a:t>
            </a:r>
            <a:r>
              <a:rPr lang="ja-JP" altLang="en-US" sz="2400" dirty="0"/>
              <a:t>，</a:t>
            </a:r>
            <a:r>
              <a:rPr kumimoji="1" lang="ja-JP" altLang="en-US" sz="2400" dirty="0" smtClean="0"/>
              <a:t>問題を解くためのプロセスについて</a:t>
            </a:r>
            <a:r>
              <a:rPr lang="ja-JP" altLang="en-US" sz="2400" dirty="0"/>
              <a:t>，</a:t>
            </a:r>
            <a:r>
              <a:rPr kumimoji="1" lang="ja-JP" altLang="en-US" sz="2400" dirty="0" smtClean="0"/>
              <a:t>小学生でもわかりやすい範囲でのフローチャートの表示など作成予定</a:t>
            </a:r>
            <a:r>
              <a:rPr lang="ja-JP" altLang="en-US" sz="2400" dirty="0"/>
              <a:t>．</a:t>
            </a:r>
            <a:endParaRPr lang="en-US" altLang="ja-JP" sz="24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11</a:t>
            </a:fld>
            <a:endParaRPr kumimoji="1" lang="ja-JP" altLang="en-US" dirty="0"/>
          </a:p>
        </p:txBody>
      </p:sp>
      <p:sp>
        <p:nvSpPr>
          <p:cNvPr id="5" name="コンテンツ プレースホルダー 2"/>
          <p:cNvSpPr txBox="1">
            <a:spLocks/>
          </p:cNvSpPr>
          <p:nvPr/>
        </p:nvSpPr>
        <p:spPr>
          <a:xfrm>
            <a:off x="628650" y="1524000"/>
            <a:ext cx="7886700" cy="243230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smtClean="0"/>
              <a:t>進捗状況</a:t>
            </a:r>
            <a:endParaRPr lang="en-US" altLang="ja-JP" dirty="0" smtClean="0"/>
          </a:p>
          <a:p>
            <a:r>
              <a:rPr lang="ja-JP" altLang="en-US" dirty="0" smtClean="0"/>
              <a:t>コードジェネレート機能を用いたプログラミング言語への変換と表示</a:t>
            </a:r>
            <a:endParaRPr lang="en-US" altLang="ja-JP" dirty="0" smtClean="0"/>
          </a:p>
          <a:p>
            <a:r>
              <a:rPr lang="en-US" altLang="ja-JP" dirty="0" err="1" smtClean="0"/>
              <a:t>Blockly</a:t>
            </a:r>
            <a:r>
              <a:rPr lang="ja-JP" altLang="en-US" dirty="0" smtClean="0"/>
              <a:t>環境に</a:t>
            </a:r>
            <a:r>
              <a:rPr lang="ja-JP" altLang="en-US" dirty="0" smtClean="0"/>
              <a:t>おける，</a:t>
            </a:r>
            <a:r>
              <a:rPr lang="en-US" altLang="ja-JP" dirty="0" smtClean="0"/>
              <a:t>WEB</a:t>
            </a:r>
            <a:r>
              <a:rPr lang="ja-JP" altLang="en-US" dirty="0" smtClean="0"/>
              <a:t>ブラウザ上でのコードの実行</a:t>
            </a:r>
            <a:endParaRPr lang="en-US" altLang="ja-JP" dirty="0" smtClean="0"/>
          </a:p>
          <a:p>
            <a:r>
              <a:rPr lang="ja-JP" altLang="en-US" dirty="0" smtClean="0"/>
              <a:t>問題と解答から正誤の判定</a:t>
            </a:r>
            <a:endParaRPr lang="en-US" altLang="ja-JP" dirty="0" smtClean="0"/>
          </a:p>
          <a:p>
            <a:r>
              <a:rPr lang="ja-JP" altLang="en-US" dirty="0" smtClean="0"/>
              <a:t>問題文を一部穴あきにするサンプル</a:t>
            </a:r>
            <a:endParaRPr lang="en-US" altLang="ja-JP" dirty="0" smtClean="0"/>
          </a:p>
          <a:p>
            <a:endParaRPr lang="ja-JP" altLang="en-US" dirty="0"/>
          </a:p>
        </p:txBody>
      </p:sp>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lnSpcReduction="10000"/>
          </a:bodyPr>
          <a:lstStyle/>
          <a:p>
            <a:r>
              <a:rPr lang="en-US" altLang="ja-JP" dirty="0" smtClean="0"/>
              <a:t>2020</a:t>
            </a:r>
            <a:r>
              <a:rPr lang="ja-JP" altLang="en-US" dirty="0" smtClean="0"/>
              <a:t>年以降に</a:t>
            </a:r>
            <a:r>
              <a:rPr lang="ja-JP" altLang="en-US" dirty="0" smtClean="0"/>
              <a:t>小学校</a:t>
            </a:r>
            <a:r>
              <a:rPr lang="ja-JP" altLang="en-US" dirty="0" smtClean="0"/>
              <a:t>，中学校</a:t>
            </a:r>
            <a:r>
              <a:rPr lang="ja-JP" altLang="en-US" dirty="0"/>
              <a:t>，</a:t>
            </a:r>
            <a:r>
              <a:rPr lang="ja-JP" altLang="en-US" dirty="0" smtClean="0"/>
              <a:t>高等学校</a:t>
            </a:r>
            <a:r>
              <a:rPr lang="ja-JP" altLang="en-US" dirty="0" smtClean="0"/>
              <a:t>にてプログラミング教育の</a:t>
            </a:r>
            <a:r>
              <a:rPr lang="ja-JP" altLang="en-US" dirty="0" smtClean="0"/>
              <a:t>必修が全面実施</a:t>
            </a:r>
            <a:r>
              <a:rPr lang="ja-JP" altLang="en-US" dirty="0"/>
              <a:t>される．</a:t>
            </a:r>
            <a:endParaRPr lang="en-US" altLang="ja-JP" dirty="0" smtClean="0"/>
          </a:p>
          <a:p>
            <a:endParaRPr lang="en-US" altLang="ja-JP" dirty="0" smtClean="0"/>
          </a:p>
          <a:p>
            <a:r>
              <a:rPr lang="ja-JP" altLang="en-US" dirty="0" smtClean="0"/>
              <a:t>文部科学省の発表によると，</a:t>
            </a:r>
            <a:r>
              <a:rPr kumimoji="1" lang="ja-JP" altLang="en-US" dirty="0" smtClean="0"/>
              <a:t>プログラミング</a:t>
            </a:r>
            <a:r>
              <a:rPr kumimoji="1" lang="ja-JP" altLang="en-US" dirty="0" smtClean="0"/>
              <a:t>教育の必修化は</a:t>
            </a:r>
            <a:r>
              <a:rPr lang="ja-JP" altLang="en-US" dirty="0"/>
              <a:t>，</a:t>
            </a:r>
            <a:r>
              <a:rPr kumimoji="1" lang="ja-JP" altLang="en-US" dirty="0" smtClean="0"/>
              <a:t>プログラマーを育てることが目的ではなく</a:t>
            </a:r>
            <a:r>
              <a:rPr lang="ja-JP" altLang="en-US" dirty="0" smtClean="0"/>
              <a:t>，現代社会で普遍的</a:t>
            </a:r>
            <a:r>
              <a:rPr lang="ja-JP" altLang="en-US" dirty="0"/>
              <a:t>に求められる力としての</a:t>
            </a:r>
            <a:r>
              <a:rPr lang="ja-JP" altLang="en-US" dirty="0" smtClean="0"/>
              <a:t>「論理的</a:t>
            </a:r>
            <a:r>
              <a:rPr lang="ja-JP" altLang="en-US" dirty="0"/>
              <a:t>思考」などを育む</a:t>
            </a:r>
            <a:r>
              <a:rPr lang="ja-JP" altLang="en-US" dirty="0" smtClean="0"/>
              <a:t>ことで</a:t>
            </a:r>
            <a:r>
              <a:rPr lang="ja-JP" altLang="en-US" dirty="0" smtClean="0"/>
              <a:t>ある．</a:t>
            </a:r>
            <a:endParaRPr lang="en-US" altLang="ja-JP" dirty="0" smtClean="0"/>
          </a:p>
          <a:p>
            <a:endParaRPr kumimoji="1" lang="en-US" altLang="ja-JP" dirty="0"/>
          </a:p>
          <a:p>
            <a:r>
              <a:rPr lang="ja-JP" altLang="en-US" dirty="0" smtClean="0"/>
              <a:t>日本の教育と</a:t>
            </a:r>
            <a:r>
              <a:rPr lang="ja-JP" altLang="en-US" dirty="0"/>
              <a:t>して，論理的</a:t>
            </a:r>
            <a:r>
              <a:rPr lang="ja-JP" altLang="en-US" dirty="0" smtClean="0"/>
              <a:t>思考がすでに育まれていることが前提となっている教育が一般的で</a:t>
            </a:r>
            <a:r>
              <a:rPr lang="ja-JP" altLang="en-US" dirty="0"/>
              <a:t>ある．</a:t>
            </a: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normAutofit/>
          </a:bodyPr>
          <a:lstStyle/>
          <a:p>
            <a:r>
              <a:rPr lang="ja-JP" altLang="en-US" dirty="0" smtClean="0"/>
              <a:t>小学生</a:t>
            </a:r>
            <a:r>
              <a:rPr lang="ja-JP" altLang="en-US" dirty="0"/>
              <a:t>から高校生までが勉強するために，教科書を読み進めるだけでは難しい場合が考えられる</a:t>
            </a:r>
            <a:r>
              <a:rPr lang="ja-JP" altLang="en-US" dirty="0" smtClean="0"/>
              <a:t>．</a:t>
            </a:r>
            <a:endParaRPr lang="en-US" altLang="ja-JP" dirty="0" smtClean="0"/>
          </a:p>
          <a:p>
            <a:r>
              <a:rPr lang="ja-JP" altLang="en-US" dirty="0" smtClean="0"/>
              <a:t>学習者</a:t>
            </a:r>
            <a:r>
              <a:rPr lang="ja-JP" altLang="en-US" dirty="0"/>
              <a:t>が実際にプログラミングに触れてみることで，論理的思考を身に</a:t>
            </a:r>
            <a:r>
              <a:rPr lang="ja-JP" altLang="en-US" dirty="0" smtClean="0"/>
              <a:t>着けられる環境</a:t>
            </a:r>
            <a:r>
              <a:rPr lang="ja-JP" altLang="en-US" dirty="0"/>
              <a:t>を</a:t>
            </a:r>
            <a:r>
              <a:rPr lang="ja-JP" altLang="en-US" dirty="0" smtClean="0"/>
              <a:t>作成したいと</a:t>
            </a:r>
            <a:r>
              <a:rPr lang="ja-JP" altLang="en-US" dirty="0"/>
              <a:t>考えた</a:t>
            </a:r>
            <a:r>
              <a:rPr lang="ja-JP" altLang="en-US" dirty="0" smtClean="0"/>
              <a:t>．</a:t>
            </a:r>
            <a:endParaRPr lang="en-US" altLang="ja-JP" dirty="0" smtClean="0"/>
          </a:p>
          <a:p>
            <a:r>
              <a:rPr lang="ja-JP" altLang="en-US" dirty="0" smtClean="0"/>
              <a:t>ブロックプログラミングを利用することにより，学習</a:t>
            </a:r>
            <a:r>
              <a:rPr lang="ja-JP" altLang="en-US" dirty="0" smtClean="0"/>
              <a:t>の最初期</a:t>
            </a:r>
            <a:r>
              <a:rPr lang="ja-JP" altLang="en-US" dirty="0" smtClean="0"/>
              <a:t>段階でプログラムの構文を理解することなく実行することができる．</a:t>
            </a:r>
            <a:endParaRPr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dirty="0"/>
              <a:t>論理的</a:t>
            </a:r>
            <a:r>
              <a:rPr lang="ja-JP" altLang="en-US" dirty="0" smtClean="0"/>
              <a:t>思考に関連</a:t>
            </a:r>
            <a:endParaRPr lang="en-US" altLang="ja-JP" dirty="0" smtClean="0"/>
          </a:p>
          <a:p>
            <a:pPr lvl="1"/>
            <a:r>
              <a:rPr lang="en-US" altLang="ja-JP" dirty="0" smtClean="0"/>
              <a:t>[2021]</a:t>
            </a:r>
            <a:r>
              <a:rPr lang="ja-JP" altLang="en-US" dirty="0"/>
              <a:t>溝上 大樹</a:t>
            </a:r>
            <a:r>
              <a:rPr lang="ja-JP" altLang="en-US" dirty="0" smtClean="0"/>
              <a:t>「論理的</a:t>
            </a:r>
            <a:r>
              <a:rPr lang="ja-JP" altLang="en-US" dirty="0"/>
              <a:t>思考力を育成する国語科授業の検証 </a:t>
            </a:r>
            <a:r>
              <a:rPr lang="ja-JP" altLang="en-US" dirty="0" smtClean="0"/>
              <a:t>」</a:t>
            </a:r>
            <a:endParaRPr lang="en-US" altLang="ja-JP" dirty="0" smtClean="0">
              <a:latin typeface="+mn-ea"/>
            </a:endParaRPr>
          </a:p>
          <a:p>
            <a:pPr lvl="1"/>
            <a:r>
              <a:rPr lang="en-US" altLang="ja-JP" dirty="0" smtClean="0">
                <a:latin typeface="+mn-ea"/>
              </a:rPr>
              <a:t>[2003]</a:t>
            </a:r>
            <a:r>
              <a:rPr lang="ja-JP" altLang="en-US" dirty="0" smtClean="0">
                <a:latin typeface="+mn-ea"/>
              </a:rPr>
              <a:t>道田</a:t>
            </a:r>
            <a:r>
              <a:rPr lang="en-US" altLang="ja-JP" dirty="0">
                <a:latin typeface="+mn-ea"/>
              </a:rPr>
              <a:t> </a:t>
            </a:r>
            <a:r>
              <a:rPr lang="ja-JP" altLang="en-US" dirty="0" smtClean="0">
                <a:latin typeface="+mn-ea"/>
              </a:rPr>
              <a:t>泰司「論理的</a:t>
            </a:r>
            <a:r>
              <a:rPr lang="ja-JP" altLang="en-US" dirty="0">
                <a:latin typeface="+mn-ea"/>
              </a:rPr>
              <a:t>思考とは何か</a:t>
            </a:r>
            <a:r>
              <a:rPr lang="en-US" altLang="ja-JP" dirty="0" smtClean="0">
                <a:latin typeface="+mn-ea"/>
              </a:rPr>
              <a:t>?</a:t>
            </a:r>
            <a:r>
              <a:rPr lang="ja-JP" altLang="en-US" dirty="0" smtClean="0">
                <a:latin typeface="+mn-ea"/>
              </a:rPr>
              <a:t>」</a:t>
            </a:r>
            <a:endParaRPr lang="en-US" altLang="ja-JP" dirty="0" smtClean="0">
              <a:latin typeface="+mn-ea"/>
            </a:endParaRPr>
          </a:p>
          <a:p>
            <a:pPr lvl="1"/>
            <a:endParaRPr lang="en-US" altLang="ja-JP" dirty="0" smtClean="0">
              <a:latin typeface="+mn-ea"/>
            </a:endParaRPr>
          </a:p>
          <a:p>
            <a:r>
              <a:rPr lang="ja-JP" altLang="en-US" dirty="0" smtClean="0">
                <a:latin typeface="+mn-ea"/>
              </a:rPr>
              <a:t>　プログラミング教育に関連</a:t>
            </a:r>
            <a:endParaRPr lang="en-US" altLang="ja-JP" dirty="0" smtClean="0">
              <a:latin typeface="+mn-ea"/>
            </a:endParaRPr>
          </a:p>
          <a:p>
            <a:pPr lvl="1"/>
            <a:r>
              <a:rPr lang="en-US" altLang="ja-JP" dirty="0" smtClean="0">
                <a:latin typeface="+mn-ea"/>
              </a:rPr>
              <a:t>[2011]</a:t>
            </a:r>
            <a:r>
              <a:rPr lang="ja-JP" altLang="en-US" dirty="0">
                <a:latin typeface="+mn-ea"/>
              </a:rPr>
              <a:t>伊永 </a:t>
            </a:r>
            <a:r>
              <a:rPr lang="ja-JP" altLang="en-US" dirty="0" smtClean="0">
                <a:latin typeface="+mn-ea"/>
              </a:rPr>
              <a:t>洋輔「</a:t>
            </a:r>
            <a:r>
              <a:rPr lang="en-US" altLang="ja-JP" dirty="0" smtClean="0">
                <a:latin typeface="+mn-ea"/>
              </a:rPr>
              <a:t>Java </a:t>
            </a:r>
            <a:r>
              <a:rPr lang="ja-JP" altLang="en-US" dirty="0">
                <a:latin typeface="+mn-ea"/>
              </a:rPr>
              <a:t>プログラミングの予約語学習のためのオンライン穴埋め問題機能の</a:t>
            </a:r>
            <a:r>
              <a:rPr lang="ja-JP" altLang="en-US" dirty="0" smtClean="0">
                <a:latin typeface="+mn-ea"/>
              </a:rPr>
              <a:t>実装」</a:t>
            </a:r>
            <a:endParaRPr kumimoji="1" lang="en-US" altLang="ja-JP" dirty="0">
              <a:latin typeface="+mn-ea"/>
            </a:endParaRPr>
          </a:p>
          <a:p>
            <a:pPr lvl="1"/>
            <a:r>
              <a:rPr lang="en-US" altLang="ja-JP" dirty="0" smtClean="0">
                <a:latin typeface="+mn-ea"/>
              </a:rPr>
              <a:t>[2011]</a:t>
            </a:r>
            <a:r>
              <a:rPr lang="zh-TW" altLang="en-US" dirty="0">
                <a:latin typeface="ＭＳ Ｐゴシック" panose="020B0600070205080204" pitchFamily="50" charset="-128"/>
                <a:ea typeface="ＭＳ Ｐゴシック" panose="020B0600070205080204" pitchFamily="50" charset="-128"/>
              </a:rPr>
              <a:t>森 秀樹</a:t>
            </a:r>
            <a:r>
              <a:rPr lang="ja-JP" altLang="en-US" dirty="0" smtClean="0">
                <a:latin typeface="+mn-ea"/>
              </a:rPr>
              <a:t>「</a:t>
            </a:r>
            <a:r>
              <a:rPr lang="en-US" altLang="ja-JP" dirty="0" smtClean="0">
                <a:latin typeface="+mn-ea"/>
              </a:rPr>
              <a:t>Scratch</a:t>
            </a:r>
            <a:r>
              <a:rPr lang="ja-JP" altLang="en-US" dirty="0">
                <a:latin typeface="+mn-ea"/>
              </a:rPr>
              <a:t>を</a:t>
            </a:r>
            <a:r>
              <a:rPr lang="ja-JP" altLang="en-US" dirty="0" smtClean="0">
                <a:latin typeface="+mn-ea"/>
              </a:rPr>
              <a:t>用いた小学校プログラ </a:t>
            </a:r>
            <a:r>
              <a:rPr lang="ja-JP" altLang="en-US" dirty="0">
                <a:latin typeface="+mn-ea"/>
              </a:rPr>
              <a:t>ミ </a:t>
            </a:r>
            <a:r>
              <a:rPr lang="ja-JP" altLang="en-US" dirty="0" smtClean="0">
                <a:latin typeface="+mn-ea"/>
              </a:rPr>
              <a:t>ング授業の実践」</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847851"/>
            <a:ext cx="7886700" cy="4351338"/>
          </a:xfrm>
        </p:spPr>
        <p:txBody>
          <a:bodyPr>
            <a:normAutofit/>
          </a:bodyPr>
          <a:lstStyle/>
          <a:p>
            <a:r>
              <a:rPr lang="ja-JP" altLang="en-US" dirty="0" smtClean="0"/>
              <a:t>本研究において論理的思考とは，「思考</a:t>
            </a:r>
            <a:r>
              <a:rPr lang="ja-JP" altLang="en-US" dirty="0"/>
              <a:t>や論証の</a:t>
            </a:r>
            <a:r>
              <a:rPr lang="ja-JP" altLang="en-US" dirty="0" smtClean="0"/>
              <a:t>組み立て，思考</a:t>
            </a:r>
            <a:r>
              <a:rPr lang="ja-JP" altLang="en-US" dirty="0"/>
              <a:t>の妥当性が保証される法則や</a:t>
            </a:r>
            <a:r>
              <a:rPr lang="ja-JP" altLang="en-US" dirty="0" smtClean="0"/>
              <a:t>形式」に則って思考を組み立てることとする．</a:t>
            </a:r>
            <a:endParaRPr lang="en-US" altLang="ja-JP" dirty="0" smtClean="0"/>
          </a:p>
          <a:p>
            <a:r>
              <a:rPr lang="ja-JP" altLang="en-US" dirty="0" smtClean="0"/>
              <a:t>論理的思考がすでに培われていることが前提となる教育</a:t>
            </a:r>
            <a:r>
              <a:rPr lang="ja-JP" altLang="en-US" dirty="0" smtClean="0"/>
              <a:t>環境となって</a:t>
            </a:r>
            <a:r>
              <a:rPr lang="ja-JP" altLang="en-US" dirty="0"/>
              <a:t>いる．</a:t>
            </a:r>
            <a:endParaRPr lang="en-US" altLang="ja-JP" dirty="0"/>
          </a:p>
          <a:p>
            <a:pPr marL="0" indent="0">
              <a:buNone/>
            </a:pPr>
            <a:r>
              <a:rPr lang="ja-JP" altLang="en-US" dirty="0"/>
              <a:t>　</a:t>
            </a:r>
            <a:r>
              <a:rPr lang="ja-JP" altLang="en-US" dirty="0" smtClean="0"/>
              <a:t>→問題文から意味を読み取って学習者が</a:t>
            </a:r>
            <a:r>
              <a:rPr lang="ja-JP" altLang="en-US" dirty="0"/>
              <a:t>ブロックを</a:t>
            </a:r>
            <a:r>
              <a:rPr lang="ja-JP" altLang="en-US" dirty="0" smtClean="0"/>
              <a:t>組み合わせるシステムでは，既に学習者が論理的な思考をもって問題文を読み取ることができている必要がある．</a:t>
            </a:r>
            <a:endParaRPr lang="en-US" altLang="ja-JP" dirty="0" smtClean="0"/>
          </a:p>
          <a:p>
            <a:pPr marL="0" indent="0">
              <a:buNone/>
            </a:pPr>
            <a:r>
              <a:rPr kumimoji="1" lang="ja-JP" altLang="en-US" sz="2600" dirty="0" smtClean="0"/>
              <a:t>　</a:t>
            </a:r>
            <a:endParaRPr kumimoji="1" lang="en-US" altLang="ja-JP" sz="26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コードジェネレート</a:t>
            </a:r>
            <a:r>
              <a:rPr lang="ja-JP" altLang="en-US" dirty="0" smtClean="0"/>
              <a:t>機能</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本研究では</a:t>
            </a:r>
            <a:r>
              <a:rPr lang="ja-JP" altLang="en-US" dirty="0"/>
              <a:t>，</a:t>
            </a:r>
            <a:r>
              <a:rPr kumimoji="1" lang="ja-JP" altLang="en-US" dirty="0" smtClean="0"/>
              <a:t>ブロック型のプログラミング環境である</a:t>
            </a:r>
            <a:r>
              <a:rPr lang="ja-JP" altLang="en-US" dirty="0" smtClean="0"/>
              <a:t>「</a:t>
            </a:r>
            <a:r>
              <a:rPr lang="en-US" altLang="ja-JP" dirty="0" smtClean="0"/>
              <a:t>Blackly</a:t>
            </a:r>
            <a:r>
              <a:rPr lang="ja-JP" altLang="en-US" dirty="0" smtClean="0"/>
              <a:t>」を利用</a:t>
            </a:r>
            <a:r>
              <a:rPr lang="ja-JP" altLang="en-US" dirty="0"/>
              <a:t>する．</a:t>
            </a:r>
            <a:endParaRPr lang="en-US" altLang="ja-JP" dirty="0" smtClean="0"/>
          </a:p>
          <a:p>
            <a:r>
              <a:rPr kumimoji="1" lang="ja-JP" altLang="en-US" dirty="0" smtClean="0"/>
              <a:t>「</a:t>
            </a:r>
            <a:r>
              <a:rPr kumimoji="1" lang="en-US" altLang="ja-JP" dirty="0" smtClean="0"/>
              <a:t>Blocky</a:t>
            </a:r>
            <a:r>
              <a:rPr kumimoji="1" lang="ja-JP" altLang="en-US" dirty="0" smtClean="0"/>
              <a:t>」には、作成したブロック</a:t>
            </a:r>
            <a:r>
              <a:rPr lang="ja-JP" altLang="en-US" dirty="0" smtClean="0"/>
              <a:t>から</a:t>
            </a:r>
            <a:r>
              <a:rPr lang="ja-JP" altLang="en-US" dirty="0"/>
              <a:t>、</a:t>
            </a:r>
            <a:r>
              <a:rPr kumimoji="1" lang="ja-JP" altLang="en-US" dirty="0" smtClean="0"/>
              <a:t>構文的に正しいコードを自動で生成する</a:t>
            </a:r>
            <a:r>
              <a:rPr lang="ja-JP" altLang="en-US" dirty="0" smtClean="0"/>
              <a:t>機能が</a:t>
            </a:r>
            <a:r>
              <a:rPr lang="ja-JP" altLang="en-US" dirty="0"/>
              <a:t>あり</a:t>
            </a:r>
            <a:r>
              <a:rPr lang="ja-JP" altLang="en-US" dirty="0" smtClean="0"/>
              <a:t>，この機能を用いること</a:t>
            </a:r>
            <a:r>
              <a:rPr lang="ja-JP" altLang="en-US" dirty="0"/>
              <a:t>で，学習者</a:t>
            </a:r>
            <a:r>
              <a:rPr lang="ja-JP" altLang="en-US" dirty="0" smtClean="0"/>
              <a:t>はテキストでのプログラムによる，コーディングの学習が</a:t>
            </a:r>
            <a:r>
              <a:rPr lang="ja-JP" altLang="en-US" dirty="0"/>
              <a:t>できる</a:t>
            </a:r>
            <a:r>
              <a:rPr lang="ja-JP" altLang="en-US" dirty="0" smtClean="0"/>
              <a:t>．</a:t>
            </a:r>
            <a:endParaRPr lang="en-US" altLang="ja-JP" dirty="0" smtClean="0"/>
          </a:p>
          <a:p>
            <a:r>
              <a:rPr lang="ja-JP" altLang="en-US" dirty="0" smtClean="0"/>
              <a:t>この機能により，学習者はプログラムの正しい構文を覚える前に論理にふれることができる．</a:t>
            </a:r>
            <a:endParaRPr lang="en-US" altLang="ja-JP" dirty="0" smtClean="0"/>
          </a:p>
          <a:p>
            <a:r>
              <a:rPr lang="ja-JP" altLang="en-US" dirty="0" smtClean="0"/>
              <a:t>この機能をコードジェネレート機能と本研究では</a:t>
            </a:r>
            <a:r>
              <a:rPr lang="ja-JP" altLang="en-US" dirty="0"/>
              <a:t>呼ぶ</a:t>
            </a:r>
            <a:r>
              <a:rPr lang="ja-JP" altLang="en-US" dirty="0" smtClean="0"/>
              <a:t>．</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コードジェネレート機能</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628650" y="1881838"/>
            <a:ext cx="7886700" cy="4238911"/>
          </a:xfrm>
          <a:prstGeom prst="rect">
            <a:avLst/>
          </a:prstGeom>
        </p:spPr>
      </p:pic>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spTree>
    <p:extLst>
      <p:ext uri="{BB962C8B-B14F-4D97-AF65-F5344CB8AC3E}">
        <p14:creationId xmlns:p14="http://schemas.microsoft.com/office/powerpoint/2010/main" val="335413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lstStyle/>
          <a:p>
            <a:r>
              <a:rPr kumimoji="1" lang="ja-JP" altLang="en-US" dirty="0" smtClean="0"/>
              <a:t>本研究の目的は</a:t>
            </a:r>
            <a:r>
              <a:rPr lang="ja-JP" altLang="en-US" dirty="0"/>
              <a:t>，</a:t>
            </a:r>
            <a:r>
              <a:rPr kumimoji="1" lang="ja-JP" altLang="en-US" dirty="0" smtClean="0"/>
              <a:t>学生向けに論理的思考を身に着けるための学習支援として</a:t>
            </a:r>
            <a:r>
              <a:rPr lang="ja-JP" altLang="en-US" dirty="0"/>
              <a:t>，</a:t>
            </a:r>
            <a:r>
              <a:rPr kumimoji="1" lang="ja-JP" altLang="en-US" dirty="0" smtClean="0"/>
              <a:t>ブロックプログラミングを利用し</a:t>
            </a:r>
            <a:r>
              <a:rPr lang="ja-JP" altLang="en-US" dirty="0"/>
              <a:t>，</a:t>
            </a:r>
            <a:r>
              <a:rPr kumimoji="1" lang="ja-JP" altLang="en-US" dirty="0" smtClean="0"/>
              <a:t>理解を深めることができる環境を作成する</a:t>
            </a:r>
            <a:r>
              <a:rPr kumimoji="1" lang="ja-JP" altLang="en-US" dirty="0" smtClean="0"/>
              <a:t>ことと</a:t>
            </a:r>
            <a:r>
              <a:rPr kumimoji="1" lang="ja-JP" altLang="en-US" dirty="0" smtClean="0"/>
              <a:t>する</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提案方式</a:t>
            </a:r>
          </a:p>
        </p:txBody>
      </p:sp>
      <p:sp>
        <p:nvSpPr>
          <p:cNvPr id="3" name="コンテンツ プレースホルダー 2"/>
          <p:cNvSpPr>
            <a:spLocks noGrp="1"/>
          </p:cNvSpPr>
          <p:nvPr>
            <p:ph idx="1"/>
          </p:nvPr>
        </p:nvSpPr>
        <p:spPr/>
        <p:txBody>
          <a:bodyPr>
            <a:normAutofit/>
          </a:bodyPr>
          <a:lstStyle/>
          <a:p>
            <a:r>
              <a:rPr lang="ja-JP" altLang="en-US" dirty="0" smtClean="0"/>
              <a:t>学習者が</a:t>
            </a:r>
            <a:r>
              <a:rPr lang="en-US" altLang="ja-JP" dirty="0" smtClean="0"/>
              <a:t>WEB</a:t>
            </a:r>
            <a:r>
              <a:rPr lang="ja-JP" altLang="en-US" dirty="0" smtClean="0"/>
              <a:t>ブラウザ上で作業を完結</a:t>
            </a:r>
            <a:r>
              <a:rPr lang="ja-JP" altLang="en-US" dirty="0" smtClean="0"/>
              <a:t>できる．</a:t>
            </a:r>
            <a:endParaRPr lang="en-US" altLang="ja-JP" dirty="0" smtClean="0"/>
          </a:p>
          <a:p>
            <a:r>
              <a:rPr lang="ja-JP" altLang="en-US" dirty="0" smtClean="0"/>
              <a:t>問題</a:t>
            </a:r>
            <a:r>
              <a:rPr lang="ja-JP" altLang="en-US" dirty="0" smtClean="0"/>
              <a:t>文やヒントなどを充実</a:t>
            </a:r>
            <a:r>
              <a:rPr lang="ja-JP" altLang="en-US" dirty="0" smtClean="0"/>
              <a:t>させて，学習者の効率的な論理的</a:t>
            </a:r>
            <a:r>
              <a:rPr lang="ja-JP" altLang="en-US" dirty="0" smtClean="0"/>
              <a:t>思考を</a:t>
            </a:r>
            <a:r>
              <a:rPr lang="ja-JP" altLang="en-US" dirty="0" smtClean="0"/>
              <a:t>養う．</a:t>
            </a:r>
            <a:endParaRPr lang="en-US" altLang="ja-JP" dirty="0" smtClean="0"/>
          </a:p>
          <a:p>
            <a:r>
              <a:rPr lang="ja-JP" altLang="en-US" dirty="0"/>
              <a:t>プログラムの構文を覚えるために，穴埋め問題などを利用</a:t>
            </a:r>
            <a:r>
              <a:rPr lang="ja-JP" altLang="en-US" dirty="0" smtClean="0"/>
              <a:t>し，より</a:t>
            </a:r>
            <a:r>
              <a:rPr lang="ja-JP" altLang="en-US" dirty="0"/>
              <a:t>プログラミングにユーザが慣れていける環境を</a:t>
            </a:r>
            <a:r>
              <a:rPr lang="ja-JP" altLang="en-US" dirty="0" smtClean="0"/>
              <a:t>提案．</a:t>
            </a:r>
            <a:endParaRPr lang="en-US" altLang="ja-JP" dirty="0"/>
          </a:p>
          <a:p>
            <a:r>
              <a:rPr lang="en-US" altLang="ja-JP" dirty="0" err="1" smtClean="0"/>
              <a:t>Blockly</a:t>
            </a:r>
            <a:r>
              <a:rPr lang="ja-JP" altLang="en-US" dirty="0" smtClean="0"/>
              <a:t>によるコードジェネレート機能を利用</a:t>
            </a:r>
            <a:r>
              <a:rPr lang="ja-JP" altLang="en-US" dirty="0" smtClean="0"/>
              <a:t>し，プログラミング</a:t>
            </a:r>
            <a:r>
              <a:rPr lang="ja-JP" altLang="en-US" dirty="0" smtClean="0"/>
              <a:t>言語の構文の理解を深められるシステムを</a:t>
            </a:r>
            <a:r>
              <a:rPr lang="ja-JP" altLang="en-US" dirty="0" smtClean="0"/>
              <a:t>提案．</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9</a:t>
            </a:fld>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5962</TotalTime>
  <Words>903</Words>
  <Application>Microsoft Office PowerPoint</Application>
  <PresentationFormat>画面に合わせる (4:3)</PresentationFormat>
  <Paragraphs>87</Paragraphs>
  <Slides>11</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Office テーマ</vt:lpstr>
      <vt:lpstr> •ブロックプログラミングを用いた論理的思考とコーディングを身に着けるための研究 •ブロックプログラミングによる論理的思考とコーディングを学ぶための研究 •アルゴリズムとコードを理解するためのブロックプログラミングを用いた研究  </vt:lpstr>
      <vt:lpstr>研究背景</vt:lpstr>
      <vt:lpstr>研究動機</vt:lpstr>
      <vt:lpstr>関連研究</vt:lpstr>
      <vt:lpstr>研究課題</vt:lpstr>
      <vt:lpstr>コードジェネレート機能</vt:lpstr>
      <vt:lpstr>コードジェネレート機能</vt:lpstr>
      <vt:lpstr>研究目的</vt:lpstr>
      <vt:lpstr>提案方式</vt:lpstr>
      <vt:lpstr>提案方式</vt:lpstr>
      <vt:lpstr>進捗状況と今後のスケジュール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s1821121</cp:lastModifiedBy>
  <cp:revision>149</cp:revision>
  <dcterms:created xsi:type="dcterms:W3CDTF">2018-06-14T09:18:55Z</dcterms:created>
  <dcterms:modified xsi:type="dcterms:W3CDTF">2021-07-27T06:33:33Z</dcterms:modified>
</cp:coreProperties>
</file>