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70" r:id="rId2"/>
    <p:sldId id="257" r:id="rId3"/>
    <p:sldId id="261" r:id="rId4"/>
    <p:sldId id="260" r:id="rId5"/>
    <p:sldId id="258" r:id="rId6"/>
    <p:sldId id="277" r:id="rId7"/>
    <p:sldId id="275" r:id="rId8"/>
    <p:sldId id="259" r:id="rId9"/>
    <p:sldId id="284" r:id="rId10"/>
    <p:sldId id="285" r:id="rId11"/>
    <p:sldId id="286" r:id="rId12"/>
    <p:sldId id="287" r:id="rId13"/>
    <p:sldId id="288" r:id="rId14"/>
    <p:sldId id="289" r:id="rId15"/>
    <p:sldId id="290" r:id="rId16"/>
    <p:sldId id="291" r:id="rId17"/>
    <p:sldId id="292" r:id="rId18"/>
    <p:sldId id="293" r:id="rId19"/>
    <p:sldId id="294" r:id="rId20"/>
    <p:sldId id="295" r:id="rId2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17" autoAdjust="0"/>
    <p:restoredTop sz="94660"/>
  </p:normalViewPr>
  <p:slideViewPr>
    <p:cSldViewPr snapToGrid="0">
      <p:cViewPr varScale="1">
        <p:scale>
          <a:sx n="80" d="100"/>
          <a:sy n="80" d="100"/>
        </p:scale>
        <p:origin x="756"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2022/1/12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8</a:t>
            </a:fld>
            <a:endParaRPr kumimoji="1" lang="ja-JP" altLang="en-US"/>
          </a:p>
        </p:txBody>
      </p:sp>
    </p:spTree>
    <p:extLst>
      <p:ext uri="{BB962C8B-B14F-4D97-AF65-F5344CB8AC3E}">
        <p14:creationId xmlns:p14="http://schemas.microsoft.com/office/powerpoint/2010/main" val="836512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2022/1/12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2022/1/12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2022/1/12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2022/1/12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2022/1/12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2022/1/12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2022/1/12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2022/1/12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2022/1/12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2022/1/12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2022/1/12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2022/1/12</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hyperlink" Target="https://dova-s.jp/&#65292;2021/12/20" TargetMode="External"/><Relationship Id="rId2" Type="http://schemas.openxmlformats.org/officeDocument/2006/relationships/hyperlink" Target="https://soundcloud.com/?utm_source=Partnerize" TargetMode="External"/><Relationship Id="rId1" Type="http://schemas.openxmlformats.org/officeDocument/2006/relationships/slideLayout" Target="../slideLayouts/slideLayout2.xml"/><Relationship Id="rId4" Type="http://schemas.openxmlformats.org/officeDocument/2006/relationships/hyperlink" Target="https://github.com/mdeff/fma&#65292;2021/12/2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122363"/>
            <a:ext cx="8338930" cy="2387600"/>
          </a:xfrm>
        </p:spPr>
        <p:txBody>
          <a:bodyPr>
            <a:normAutofit fontScale="90000"/>
          </a:bodyPr>
          <a:lstStyle/>
          <a:p>
            <a:r>
              <a:rPr kumimoji="1" lang="ja-JP" altLang="en-US" dirty="0" smtClean="0"/>
              <a:t>ラウンドロビン方式の</a:t>
            </a:r>
            <a:r>
              <a:rPr kumimoji="1" lang="en-US" altLang="ja-JP" dirty="0" smtClean="0"/>
              <a:t/>
            </a:r>
            <a:br>
              <a:rPr kumimoji="1" lang="en-US" altLang="ja-JP" dirty="0" smtClean="0"/>
            </a:br>
            <a:r>
              <a:rPr kumimoji="1" lang="ja-JP" altLang="en-US" dirty="0" smtClean="0"/>
              <a:t>負荷分散を導入した</a:t>
            </a:r>
            <a:r>
              <a:rPr kumimoji="1" lang="en-US" altLang="ja-JP" dirty="0" smtClean="0"/>
              <a:t/>
            </a:r>
            <a:br>
              <a:rPr kumimoji="1" lang="en-US" altLang="ja-JP" dirty="0" smtClean="0"/>
            </a:br>
            <a:r>
              <a:rPr kumimoji="1" lang="en-US" altLang="ja-JP" dirty="0" smtClean="0"/>
              <a:t>web</a:t>
            </a:r>
            <a:r>
              <a:rPr kumimoji="1" lang="ja-JP" altLang="en-US" dirty="0" smtClean="0"/>
              <a:t>楽曲分類サービスの</a:t>
            </a:r>
            <a:r>
              <a:rPr kumimoji="1" lang="en-US" altLang="ja-JP" dirty="0" smtClean="0"/>
              <a:t/>
            </a:r>
            <a:br>
              <a:rPr kumimoji="1" lang="en-US" altLang="ja-JP" dirty="0" smtClean="0"/>
            </a:br>
            <a:r>
              <a:rPr kumimoji="1" lang="ja-JP" altLang="en-US" dirty="0" smtClean="0"/>
              <a:t>設計と開発</a:t>
            </a:r>
            <a:endParaRPr kumimoji="1" lang="ja-JP" altLang="en-US" dirty="0"/>
          </a:p>
        </p:txBody>
      </p:sp>
      <p:sp>
        <p:nvSpPr>
          <p:cNvPr id="3" name="サブタイトル 2"/>
          <p:cNvSpPr>
            <a:spLocks noGrp="1"/>
          </p:cNvSpPr>
          <p:nvPr>
            <p:ph type="subTitle" idx="1"/>
          </p:nvPr>
        </p:nvSpPr>
        <p:spPr/>
        <p:txBody>
          <a:bodyPr>
            <a:normAutofit/>
          </a:bodyPr>
          <a:lstStyle/>
          <a:p>
            <a:r>
              <a:rPr kumimoji="1" lang="ja-JP" altLang="en-US" dirty="0" smtClean="0"/>
              <a:t>鷹野研究室</a:t>
            </a:r>
            <a:endParaRPr kumimoji="1" lang="en-US" altLang="ja-JP" dirty="0" smtClean="0"/>
          </a:p>
          <a:p>
            <a:r>
              <a:rPr kumimoji="1" lang="ja-JP" altLang="en-US" dirty="0" smtClean="0"/>
              <a:t>学籍番号：</a:t>
            </a:r>
            <a:r>
              <a:rPr kumimoji="1" lang="en-US" altLang="ja-JP" dirty="0" smtClean="0"/>
              <a:t>1821144</a:t>
            </a:r>
            <a:r>
              <a:rPr lang="ja-JP" altLang="en-US" dirty="0" smtClean="0"/>
              <a:t>　</a:t>
            </a:r>
            <a:r>
              <a:rPr kumimoji="1" lang="ja-JP" altLang="en-US" dirty="0" smtClean="0"/>
              <a:t>氏名：吉井  智哉　</a:t>
            </a:r>
            <a:endParaRPr kumimoji="1" lang="en-US" altLang="ja-JP" dirty="0" smtClean="0"/>
          </a:p>
          <a:p>
            <a:r>
              <a:rPr kumimoji="1" lang="ja-JP" altLang="en-US" dirty="0" smtClean="0"/>
              <a:t>指導教員：</a:t>
            </a:r>
            <a:r>
              <a:rPr lang="ja-JP" altLang="en-US" dirty="0" smtClean="0"/>
              <a:t>鷹野　孝</a:t>
            </a:r>
            <a:r>
              <a:rPr lang="ja-JP" altLang="en-US" dirty="0"/>
              <a:t>典</a:t>
            </a:r>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a:t>
            </a:fld>
            <a:endParaRPr lang="ja-JP" altLang="en-US" dirty="0"/>
          </a:p>
        </p:txBody>
      </p:sp>
    </p:spTree>
    <p:extLst>
      <p:ext uri="{BB962C8B-B14F-4D97-AF65-F5344CB8AC3E}">
        <p14:creationId xmlns:p14="http://schemas.microsoft.com/office/powerpoint/2010/main" val="1302742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楽曲ジャンル推定モデルの</a:t>
            </a:r>
            <a:r>
              <a:rPr lang="ja-JP" altLang="en-US" dirty="0" smtClean="0"/>
              <a:t>作成（</a:t>
            </a:r>
            <a:r>
              <a:rPr lang="en-US" altLang="ja-JP" dirty="0" smtClean="0"/>
              <a:t>MFCC</a:t>
            </a:r>
            <a:r>
              <a:rPr lang="ja-JP" altLang="en-US" dirty="0" smtClean="0"/>
              <a:t>データの例）</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012308231"/>
              </p:ext>
            </p:extLst>
          </p:nvPr>
        </p:nvGraphicFramePr>
        <p:xfrm>
          <a:off x="513168" y="2191730"/>
          <a:ext cx="8002182" cy="1348260"/>
        </p:xfrm>
        <a:graphic>
          <a:graphicData uri="http://schemas.openxmlformats.org/drawingml/2006/table">
            <a:tbl>
              <a:tblPr firstRow="1" firstCol="1" bandRow="1">
                <a:tableStyleId>{5940675A-B579-460E-94D1-54222C63F5DA}</a:tableStyleId>
              </a:tblPr>
              <a:tblGrid>
                <a:gridCol w="1013976">
                  <a:extLst>
                    <a:ext uri="{9D8B030D-6E8A-4147-A177-3AD203B41FA5}">
                      <a16:colId xmlns:a16="http://schemas.microsoft.com/office/drawing/2014/main" val="282352161"/>
                    </a:ext>
                  </a:extLst>
                </a:gridCol>
                <a:gridCol w="1396784">
                  <a:extLst>
                    <a:ext uri="{9D8B030D-6E8A-4147-A177-3AD203B41FA5}">
                      <a16:colId xmlns:a16="http://schemas.microsoft.com/office/drawing/2014/main" val="2638188281"/>
                    </a:ext>
                  </a:extLst>
                </a:gridCol>
                <a:gridCol w="1594614">
                  <a:extLst>
                    <a:ext uri="{9D8B030D-6E8A-4147-A177-3AD203B41FA5}">
                      <a16:colId xmlns:a16="http://schemas.microsoft.com/office/drawing/2014/main" val="3808555121"/>
                    </a:ext>
                  </a:extLst>
                </a:gridCol>
                <a:gridCol w="967730">
                  <a:extLst>
                    <a:ext uri="{9D8B030D-6E8A-4147-A177-3AD203B41FA5}">
                      <a16:colId xmlns:a16="http://schemas.microsoft.com/office/drawing/2014/main" val="1857992042"/>
                    </a:ext>
                  </a:extLst>
                </a:gridCol>
                <a:gridCol w="1309432">
                  <a:extLst>
                    <a:ext uri="{9D8B030D-6E8A-4147-A177-3AD203B41FA5}">
                      <a16:colId xmlns:a16="http://schemas.microsoft.com/office/drawing/2014/main" val="2924608123"/>
                    </a:ext>
                  </a:extLst>
                </a:gridCol>
                <a:gridCol w="792721">
                  <a:extLst>
                    <a:ext uri="{9D8B030D-6E8A-4147-A177-3AD203B41FA5}">
                      <a16:colId xmlns:a16="http://schemas.microsoft.com/office/drawing/2014/main" val="134785144"/>
                    </a:ext>
                  </a:extLst>
                </a:gridCol>
                <a:gridCol w="926925">
                  <a:extLst>
                    <a:ext uri="{9D8B030D-6E8A-4147-A177-3AD203B41FA5}">
                      <a16:colId xmlns:a16="http://schemas.microsoft.com/office/drawing/2014/main" val="2244061553"/>
                    </a:ext>
                  </a:extLst>
                </a:gridCol>
              </a:tblGrid>
              <a:tr h="674130">
                <a:tc>
                  <a:txBody>
                    <a:bodyPr/>
                    <a:lstStyle/>
                    <a:p>
                      <a:pPr algn="l">
                        <a:spcAft>
                          <a:spcPts val="0"/>
                        </a:spcAft>
                      </a:pPr>
                      <a:r>
                        <a:rPr lang="en-US" sz="1600" kern="0" dirty="0" err="1">
                          <a:effectLst/>
                        </a:rPr>
                        <a:t>chroma</a:t>
                      </a:r>
                      <a:r>
                        <a:rPr lang="en-US" sz="1600" kern="0" dirty="0">
                          <a:effectLst/>
                        </a:rPr>
                        <a:t> </a:t>
                      </a:r>
                      <a:r>
                        <a:rPr lang="en-US" sz="1600" kern="0" dirty="0" err="1">
                          <a:effectLst/>
                        </a:rPr>
                        <a:t>stft</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spectral centroid</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spectral bandwidth</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err="1">
                          <a:effectLst/>
                        </a:rPr>
                        <a:t>rolloff</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zero crossing rate</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a:effectLst/>
                        </a:rPr>
                        <a:t>mfcc1</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a:effectLst/>
                        </a:rPr>
                        <a:t>mfcc2</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val="287867914"/>
                  </a:ext>
                </a:extLst>
              </a:tr>
              <a:tr h="674130">
                <a:tc>
                  <a:txBody>
                    <a:bodyPr/>
                    <a:lstStyle/>
                    <a:p>
                      <a:pPr algn="r">
                        <a:spcAft>
                          <a:spcPts val="0"/>
                        </a:spcAft>
                      </a:pPr>
                      <a:r>
                        <a:rPr lang="en-US" sz="1600" kern="0">
                          <a:effectLst/>
                        </a:rPr>
                        <a:t>0.234048</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396.7286</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809.0714</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467.7305</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0.018924</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-447.37</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198.0197</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val="1786988279"/>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pic>
        <p:nvPicPr>
          <p:cNvPr id="6" name="図 5"/>
          <p:cNvPicPr/>
          <p:nvPr/>
        </p:nvPicPr>
        <p:blipFill>
          <a:blip r:embed="rId2">
            <a:extLst>
              <a:ext uri="{28A0092B-C50C-407E-A947-70E740481C1C}">
                <a14:useLocalDpi xmlns:a14="http://schemas.microsoft.com/office/drawing/2010/main" val="0"/>
              </a:ext>
            </a:extLst>
          </a:blip>
          <a:stretch>
            <a:fillRect/>
          </a:stretch>
        </p:blipFill>
        <p:spPr>
          <a:xfrm>
            <a:off x="424659" y="3710144"/>
            <a:ext cx="8255878" cy="2515292"/>
          </a:xfrm>
          <a:prstGeom prst="rect">
            <a:avLst/>
          </a:prstGeom>
        </p:spPr>
      </p:pic>
      <p:sp>
        <p:nvSpPr>
          <p:cNvPr id="7" name="テキスト ボックス 6"/>
          <p:cNvSpPr txBox="1"/>
          <p:nvPr/>
        </p:nvSpPr>
        <p:spPr>
          <a:xfrm>
            <a:off x="513168" y="1633876"/>
            <a:ext cx="8002182" cy="369332"/>
          </a:xfrm>
          <a:prstGeom prst="rect">
            <a:avLst/>
          </a:prstGeom>
          <a:noFill/>
        </p:spPr>
        <p:txBody>
          <a:bodyPr wrap="square" rtlCol="0">
            <a:spAutoFit/>
          </a:bodyPr>
          <a:lstStyle/>
          <a:p>
            <a:r>
              <a:rPr kumimoji="1" lang="ja-JP" altLang="en-US" dirty="0" smtClean="0"/>
              <a:t>実験では</a:t>
            </a:r>
            <a:r>
              <a:rPr kumimoji="1" lang="en-US" altLang="ja-JP" dirty="0" smtClean="0"/>
              <a:t>MFCC</a:t>
            </a:r>
            <a:r>
              <a:rPr kumimoji="1" lang="ja-JP" altLang="en-US" dirty="0" smtClean="0"/>
              <a:t>係数は</a:t>
            </a:r>
            <a:r>
              <a:rPr kumimoji="1" lang="en-US" altLang="ja-JP" dirty="0" smtClean="0"/>
              <a:t>20</a:t>
            </a:r>
            <a:r>
              <a:rPr kumimoji="1" lang="ja-JP" altLang="en-US" dirty="0" smtClean="0"/>
              <a:t>件使用しているがここでは例として</a:t>
            </a:r>
            <a:r>
              <a:rPr kumimoji="1" lang="en-US" altLang="ja-JP" dirty="0" smtClean="0"/>
              <a:t>20</a:t>
            </a:r>
            <a:r>
              <a:rPr kumimoji="1" lang="ja-JP" altLang="en-US" dirty="0" smtClean="0"/>
              <a:t>個出している</a:t>
            </a:r>
            <a:endParaRPr kumimoji="1" lang="ja-JP" altLang="en-US" dirty="0"/>
          </a:p>
        </p:txBody>
      </p:sp>
    </p:spTree>
    <p:extLst>
      <p:ext uri="{BB962C8B-B14F-4D97-AF65-F5344CB8AC3E}">
        <p14:creationId xmlns:p14="http://schemas.microsoft.com/office/powerpoint/2010/main" val="1306279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楽曲ジャンル推定モデルの作成</a:t>
            </a:r>
            <a:endParaRPr kumimoji="1" lang="ja-JP" altLang="en-US" dirty="0"/>
          </a:p>
        </p:txBody>
      </p:sp>
      <p:sp>
        <p:nvSpPr>
          <p:cNvPr id="3" name="コンテンツ プレースホルダー 2"/>
          <p:cNvSpPr>
            <a:spLocks noGrp="1"/>
          </p:cNvSpPr>
          <p:nvPr>
            <p:ph idx="1"/>
          </p:nvPr>
        </p:nvSpPr>
        <p:spPr>
          <a:xfrm>
            <a:off x="187889" y="1340285"/>
            <a:ext cx="8630433" cy="4836678"/>
          </a:xfrm>
        </p:spPr>
        <p:txBody>
          <a:bodyPr/>
          <a:lstStyle/>
          <a:p>
            <a:pPr marL="0" indent="0">
              <a:buNone/>
            </a:pPr>
            <a:r>
              <a:rPr kumimoji="1" lang="ja-JP" altLang="en-US" dirty="0" smtClean="0"/>
              <a:t>ジャンル推定モデルに使用したデータセット：</a:t>
            </a:r>
            <a:r>
              <a:rPr lang="en-US" altLang="ja-JP" dirty="0" smtClean="0"/>
              <a:t>FMA_SMALL</a:t>
            </a:r>
            <a:endParaRPr kumimoji="1" lang="en-US" altLang="ja-JP" dirty="0" smtClean="0"/>
          </a:p>
          <a:p>
            <a:pPr marL="0" indent="0">
              <a:buNone/>
            </a:pPr>
            <a:r>
              <a:rPr kumimoji="1" lang="ja-JP" altLang="en-US" dirty="0" smtClean="0"/>
              <a:t>実際に作成したモデル</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11</a:t>
            </a:fld>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366269612"/>
              </p:ext>
            </p:extLst>
          </p:nvPr>
        </p:nvGraphicFramePr>
        <p:xfrm>
          <a:off x="187889" y="2379945"/>
          <a:ext cx="8189673" cy="3976406"/>
        </p:xfrm>
        <a:graphic>
          <a:graphicData uri="http://schemas.openxmlformats.org/drawingml/2006/table">
            <a:tbl>
              <a:tblPr firstRow="1" firstCol="1" bandRow="1">
                <a:tableStyleId>{5C22544A-7EE6-4342-B048-85BDC9FD1C3A}</a:tableStyleId>
              </a:tblPr>
              <a:tblGrid>
                <a:gridCol w="8189673">
                  <a:extLst>
                    <a:ext uri="{9D8B030D-6E8A-4147-A177-3AD203B41FA5}">
                      <a16:colId xmlns:a16="http://schemas.microsoft.com/office/drawing/2014/main" val="3110637914"/>
                    </a:ext>
                  </a:extLst>
                </a:gridCol>
              </a:tblGrid>
              <a:tr h="3976406">
                <a:tc>
                  <a:txBody>
                    <a:bodyPr/>
                    <a:lstStyle/>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Model</a:t>
                      </a:r>
                      <a:r>
                        <a:rPr lang="en-US" sz="2000" kern="100" dirty="0">
                          <a:effectLst/>
                        </a:rPr>
                        <a:t>: "</a:t>
                      </a:r>
                      <a:r>
                        <a:rPr lang="en-US" sz="2000" kern="100" dirty="0" smtClean="0">
                          <a:effectLst/>
                        </a:rPr>
                        <a:t>sequential”</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Layer </a:t>
                      </a:r>
                      <a:r>
                        <a:rPr lang="en-US" sz="2000" kern="100" dirty="0">
                          <a:effectLst/>
                        </a:rPr>
                        <a:t>(type)                Output Shape              </a:t>
                      </a:r>
                      <a:r>
                        <a:rPr lang="en-US" sz="2000" kern="100" dirty="0" err="1">
                          <a:effectLst/>
                        </a:rPr>
                        <a:t>Param</a:t>
                      </a:r>
                      <a:r>
                        <a:rPr lang="en-US" sz="2000" kern="100" dirty="0">
                          <a:effectLst/>
                        </a:rPr>
                        <a:t> </a:t>
                      </a:r>
                      <a:r>
                        <a:rPr lang="en-US" sz="2000" kern="100" dirty="0" smtClean="0">
                          <a:effectLst/>
                        </a:rPr>
                        <a:t>#  </a:t>
                      </a:r>
                    </a:p>
                    <a:p>
                      <a:pPr algn="just">
                        <a:lnSpc>
                          <a:spcPts val="1200"/>
                        </a:lnSpc>
                        <a:spcAft>
                          <a:spcPts val="0"/>
                        </a:spcAft>
                      </a:pPr>
                      <a:r>
                        <a:rPr lang="en-US" sz="2000" kern="100" dirty="0" smtClean="0">
                          <a:effectLst/>
                        </a:rPr>
                        <a:t> ===============================================================</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dense </a:t>
                      </a:r>
                      <a:r>
                        <a:rPr lang="en-US" sz="2000" kern="100" dirty="0">
                          <a:effectLst/>
                        </a:rPr>
                        <a:t>(Dense)               (None, 256)               6656             </a:t>
                      </a:r>
                      <a:endParaRPr lang="en-US" sz="2000" kern="100" dirty="0" smtClean="0">
                        <a:effectLst/>
                      </a:endParaRPr>
                    </a:p>
                    <a:p>
                      <a:pPr algn="just">
                        <a:lnSpc>
                          <a:spcPts val="1200"/>
                        </a:lnSpc>
                        <a:spcAft>
                          <a:spcPts val="0"/>
                        </a:spcAft>
                      </a:pPr>
                      <a:r>
                        <a:rPr lang="en-US" sz="2000" kern="100" dirty="0" smtClean="0">
                          <a:effectLst/>
                        </a:rPr>
                        <a:t>                                                           </a:t>
                      </a:r>
                    </a:p>
                    <a:p>
                      <a:pPr algn="just">
                        <a:lnSpc>
                          <a:spcPts val="1200"/>
                        </a:lnSpc>
                        <a:spcAft>
                          <a:spcPts val="0"/>
                        </a:spcAft>
                      </a:pPr>
                      <a:r>
                        <a:rPr lang="en-US" sz="2000" kern="100" dirty="0" smtClean="0">
                          <a:effectLst/>
                        </a:rPr>
                        <a:t>dense_1 </a:t>
                      </a:r>
                      <a:r>
                        <a:rPr lang="en-US" sz="2000" kern="100" dirty="0">
                          <a:effectLst/>
                        </a:rPr>
                        <a:t>(Dense)             (None, 128)               32896                                                                       </a:t>
                      </a:r>
                      <a:endParaRPr lang="en-US" sz="2000" kern="100" dirty="0" smtClean="0">
                        <a:effectLst/>
                      </a:endParaRP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dense_2 </a:t>
                      </a:r>
                      <a:r>
                        <a:rPr lang="en-US" sz="2000" kern="100" dirty="0">
                          <a:effectLst/>
                        </a:rPr>
                        <a:t>(Dense)             (None, 64)                8256                                                                        </a:t>
                      </a:r>
                      <a:endParaRPr lang="en-US" sz="2000" kern="100" dirty="0" smtClean="0">
                        <a:effectLst/>
                      </a:endParaRP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dense_3 </a:t>
                      </a:r>
                      <a:r>
                        <a:rPr lang="en-US" sz="2000" kern="100" dirty="0">
                          <a:effectLst/>
                        </a:rPr>
                        <a:t>(Dense)             (None, 10)                </a:t>
                      </a:r>
                      <a:r>
                        <a:rPr lang="en-US" sz="2000" kern="100" dirty="0" smtClean="0">
                          <a:effectLst/>
                        </a:rPr>
                        <a:t>650</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Total </a:t>
                      </a:r>
                      <a:r>
                        <a:rPr lang="en-US" sz="2000" kern="100" dirty="0" err="1">
                          <a:effectLst/>
                        </a:rPr>
                        <a:t>params</a:t>
                      </a:r>
                      <a:r>
                        <a:rPr lang="en-US" sz="2000" kern="100" dirty="0">
                          <a:effectLst/>
                        </a:rPr>
                        <a:t>: </a:t>
                      </a:r>
                      <a:r>
                        <a:rPr lang="en-US" sz="2000" kern="100" dirty="0" smtClean="0">
                          <a:effectLst/>
                        </a:rPr>
                        <a:t>48,458</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Trainable </a:t>
                      </a:r>
                      <a:r>
                        <a:rPr lang="en-US" sz="2000" kern="100" dirty="0" err="1">
                          <a:effectLst/>
                        </a:rPr>
                        <a:t>params</a:t>
                      </a:r>
                      <a:r>
                        <a:rPr lang="en-US" sz="2000" kern="100" dirty="0">
                          <a:effectLst/>
                        </a:rPr>
                        <a:t>: </a:t>
                      </a:r>
                      <a:r>
                        <a:rPr lang="en-US" sz="2000" kern="100" dirty="0" smtClean="0">
                          <a:effectLst/>
                        </a:rPr>
                        <a:t>48,458</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Non-trainable </a:t>
                      </a:r>
                      <a:r>
                        <a:rPr lang="en-US" sz="2000" kern="100" dirty="0" err="1">
                          <a:effectLst/>
                        </a:rPr>
                        <a:t>params</a:t>
                      </a:r>
                      <a:r>
                        <a:rPr lang="en-US" sz="2000" kern="100" dirty="0">
                          <a:effectLst/>
                        </a:rPr>
                        <a:t>: </a:t>
                      </a:r>
                      <a:r>
                        <a:rPr lang="en-US" sz="2000" kern="100" dirty="0" smtClean="0">
                          <a:effectLst/>
                        </a:rPr>
                        <a:t>0</a:t>
                      </a:r>
                    </a:p>
                    <a:p>
                      <a:pPr algn="just">
                        <a:lnSpc>
                          <a:spcPts val="1200"/>
                        </a:lnSpc>
                        <a:spcAft>
                          <a:spcPts val="0"/>
                        </a:spcAft>
                      </a:pPr>
                      <a:endParaRPr lang="en-US" sz="2000" kern="100" dirty="0" smtClean="0">
                        <a:effectLst/>
                      </a:endParaRP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None</a:t>
                      </a:r>
                      <a:r>
                        <a:rPr lang="en-US" sz="2000" kern="100" dirty="0">
                          <a:effectLst/>
                        </a:rPr>
                        <a:t> </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891460085"/>
                  </a:ext>
                </a:extLst>
              </a:tr>
            </a:tbl>
          </a:graphicData>
        </a:graphic>
      </p:graphicFrame>
    </p:spTree>
    <p:extLst>
      <p:ext uri="{BB962C8B-B14F-4D97-AF65-F5344CB8AC3E}">
        <p14:creationId xmlns:p14="http://schemas.microsoft.com/office/powerpoint/2010/main" val="1905092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ラウンドロビン方式を導入した</a:t>
            </a:r>
            <a:r>
              <a:rPr lang="en-US" altLang="ja-JP" dirty="0" smtClean="0"/>
              <a:t/>
            </a:r>
            <a:br>
              <a:rPr lang="en-US" altLang="ja-JP" dirty="0" smtClean="0"/>
            </a:br>
            <a:r>
              <a:rPr lang="ja-JP" altLang="en-US" dirty="0" smtClean="0"/>
              <a:t>負荷分散システム</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161598586"/>
              </p:ext>
            </p:extLst>
          </p:nvPr>
        </p:nvGraphicFramePr>
        <p:xfrm>
          <a:off x="513567" y="4196220"/>
          <a:ext cx="8001783" cy="2066793"/>
        </p:xfrm>
        <a:graphic>
          <a:graphicData uri="http://schemas.openxmlformats.org/drawingml/2006/table">
            <a:tbl>
              <a:tblPr firstRow="1" firstCol="1" bandRow="1">
                <a:tableStyleId>{5C22544A-7EE6-4342-B048-85BDC9FD1C3A}</a:tableStyleId>
              </a:tblPr>
              <a:tblGrid>
                <a:gridCol w="4000461">
                  <a:extLst>
                    <a:ext uri="{9D8B030D-6E8A-4147-A177-3AD203B41FA5}">
                      <a16:colId xmlns:a16="http://schemas.microsoft.com/office/drawing/2014/main" val="4282537748"/>
                    </a:ext>
                  </a:extLst>
                </a:gridCol>
                <a:gridCol w="4001322">
                  <a:extLst>
                    <a:ext uri="{9D8B030D-6E8A-4147-A177-3AD203B41FA5}">
                      <a16:colId xmlns:a16="http://schemas.microsoft.com/office/drawing/2014/main" val="3971165831"/>
                    </a:ext>
                  </a:extLst>
                </a:gridCol>
              </a:tblGrid>
              <a:tr h="424909">
                <a:tc>
                  <a:txBody>
                    <a:bodyPr/>
                    <a:lstStyle/>
                    <a:p>
                      <a:pPr algn="just">
                        <a:spcAft>
                          <a:spcPts val="0"/>
                        </a:spcAft>
                      </a:pPr>
                      <a:r>
                        <a:rPr lang="ja-JP" sz="2400" kern="100" dirty="0">
                          <a:effectLst/>
                        </a:rPr>
                        <a:t>機器名</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altLang="en-US" sz="2400" kern="100" dirty="0" smtClean="0">
                          <a:effectLst/>
                          <a:latin typeface="+mn-lt"/>
                          <a:ea typeface="+mn-ea"/>
                          <a:cs typeface="+mn-cs"/>
                        </a:rPr>
                        <a:t>使用する</a:t>
                      </a:r>
                      <a:r>
                        <a:rPr lang="en-US" altLang="ja-JP" sz="2400" kern="100" dirty="0" smtClean="0">
                          <a:effectLst/>
                          <a:latin typeface="+mn-lt"/>
                          <a:ea typeface="+mn-ea"/>
                          <a:cs typeface="+mn-cs"/>
                        </a:rPr>
                        <a:t>Web</a:t>
                      </a:r>
                      <a:r>
                        <a:rPr lang="ja-JP" altLang="en-US" sz="2400" kern="100" dirty="0" smtClean="0">
                          <a:effectLst/>
                          <a:latin typeface="+mn-lt"/>
                          <a:ea typeface="+mn-ea"/>
                          <a:cs typeface="+mn-cs"/>
                        </a:rPr>
                        <a:t>サーバ</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385028222"/>
                  </a:ext>
                </a:extLst>
              </a:tr>
              <a:tr h="410471">
                <a:tc>
                  <a:txBody>
                    <a:bodyPr/>
                    <a:lstStyle/>
                    <a:p>
                      <a:pPr algn="just">
                        <a:spcAft>
                          <a:spcPts val="0"/>
                        </a:spcAft>
                      </a:pPr>
                      <a:r>
                        <a:rPr lang="en-US" sz="2400" kern="100" dirty="0">
                          <a:effectLst/>
                        </a:rPr>
                        <a:t>Raspberry Pi1</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latin typeface="Century" panose="02040604050505020304" pitchFamily="18" charset="0"/>
                          <a:ea typeface="ＭＳ 明朝" panose="02020609040205080304" pitchFamily="17" charset="-128"/>
                          <a:cs typeface="Times New Roman" panose="02020603050405020304" pitchFamily="18" charset="0"/>
                        </a:rPr>
                        <a:t>Nginx</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801908692"/>
                  </a:ext>
                </a:extLst>
              </a:tr>
              <a:tr h="410471">
                <a:tc>
                  <a:txBody>
                    <a:bodyPr/>
                    <a:lstStyle/>
                    <a:p>
                      <a:pPr algn="just">
                        <a:spcAft>
                          <a:spcPts val="0"/>
                        </a:spcAft>
                      </a:pPr>
                      <a:r>
                        <a:rPr lang="en-US" sz="2400" kern="100" dirty="0">
                          <a:effectLst/>
                        </a:rPr>
                        <a:t>Raspberry Pi2</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latin typeface="+mn-lt"/>
                          <a:ea typeface="+mn-ea"/>
                          <a:cs typeface="+mn-cs"/>
                        </a:rPr>
                        <a:t>Apache</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171327159"/>
                  </a:ext>
                </a:extLst>
              </a:tr>
              <a:tr h="410471">
                <a:tc>
                  <a:txBody>
                    <a:bodyPr/>
                    <a:lstStyle/>
                    <a:p>
                      <a:pPr algn="just">
                        <a:spcAft>
                          <a:spcPts val="0"/>
                        </a:spcAft>
                      </a:pPr>
                      <a:r>
                        <a:rPr lang="en-US" sz="2400" kern="100">
                          <a:effectLst/>
                        </a:rPr>
                        <a:t>Raspberry Pi3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latin typeface="+mn-lt"/>
                          <a:ea typeface="+mn-ea"/>
                          <a:cs typeface="+mn-cs"/>
                        </a:rPr>
                        <a:t>Apache</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481931918"/>
                  </a:ext>
                </a:extLst>
              </a:tr>
              <a:tr h="410471">
                <a:tc>
                  <a:txBody>
                    <a:bodyPr/>
                    <a:lstStyle/>
                    <a:p>
                      <a:pPr algn="just">
                        <a:spcAft>
                          <a:spcPts val="0"/>
                        </a:spcAft>
                      </a:pPr>
                      <a:r>
                        <a:rPr lang="en-US" sz="2400" kern="100" dirty="0">
                          <a:effectLst/>
                        </a:rPr>
                        <a:t>Raspberry Pi4</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latin typeface="+mn-lt"/>
                          <a:ea typeface="+mn-ea"/>
                          <a:cs typeface="+mn-cs"/>
                        </a:rPr>
                        <a:t>Apache</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662348656"/>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12</a:t>
            </a:fld>
            <a:endParaRPr lang="ja-JP" altLang="en-US" dirty="0"/>
          </a:p>
        </p:txBody>
      </p:sp>
      <p:sp>
        <p:nvSpPr>
          <p:cNvPr id="6" name="テキスト ボックス 5"/>
          <p:cNvSpPr txBox="1"/>
          <p:nvPr/>
        </p:nvSpPr>
        <p:spPr>
          <a:xfrm>
            <a:off x="513566" y="1690689"/>
            <a:ext cx="8001783" cy="2308324"/>
          </a:xfrm>
          <a:prstGeom prst="rect">
            <a:avLst/>
          </a:prstGeom>
          <a:noFill/>
        </p:spPr>
        <p:txBody>
          <a:bodyPr wrap="square" rtlCol="0">
            <a:spAutoFit/>
          </a:bodyPr>
          <a:lstStyle/>
          <a:p>
            <a:r>
              <a:rPr lang="ja-JP" altLang="en-US" sz="2400" dirty="0"/>
              <a:t>本研究での</a:t>
            </a:r>
            <a:r>
              <a:rPr kumimoji="1" lang="ja-JP" altLang="en-US" sz="2400" dirty="0" smtClean="0"/>
              <a:t>負荷分散にはラウンドロビン方式を採用する．</a:t>
            </a:r>
            <a:endParaRPr kumimoji="1" lang="en-US" altLang="ja-JP" sz="2400" dirty="0" smtClean="0"/>
          </a:p>
          <a:p>
            <a:r>
              <a:rPr lang="ja-JP" altLang="en-US" sz="2400" dirty="0"/>
              <a:t>理由</a:t>
            </a:r>
            <a:r>
              <a:rPr lang="ja-JP" altLang="en-US" sz="2400" dirty="0" smtClean="0"/>
              <a:t>と</a:t>
            </a:r>
            <a:r>
              <a:rPr lang="ja-JP" altLang="en-US" sz="2400" dirty="0"/>
              <a:t>して</a:t>
            </a:r>
            <a:r>
              <a:rPr lang="ja-JP" altLang="en-US" sz="2400" dirty="0" smtClean="0"/>
              <a:t>は他の負荷分散システムと比較して導入しやすく，コストパフォーマンスに優れるためである．</a:t>
            </a:r>
            <a:endParaRPr lang="en-US" altLang="ja-JP" sz="2400" dirty="0" smtClean="0"/>
          </a:p>
          <a:p>
            <a:endParaRPr kumimoji="1" lang="en-US" altLang="ja-JP" sz="2400" dirty="0"/>
          </a:p>
          <a:p>
            <a:r>
              <a:rPr lang="ja-JP" altLang="en-US" sz="2400" dirty="0" smtClean="0"/>
              <a:t>また負荷分散を行うサーバには</a:t>
            </a:r>
            <a:r>
              <a:rPr lang="en-US" altLang="ja-JP" sz="2400" dirty="0" smtClean="0"/>
              <a:t>Raspberry Pi</a:t>
            </a:r>
            <a:r>
              <a:rPr lang="ja-JP" altLang="en-US" sz="2400" dirty="0" smtClean="0"/>
              <a:t>　</a:t>
            </a:r>
            <a:r>
              <a:rPr lang="en-US" altLang="ja-JP" sz="2400" dirty="0" smtClean="0"/>
              <a:t>4B 4Gb</a:t>
            </a:r>
            <a:r>
              <a:rPr lang="ja-JP" altLang="en-US" sz="2400" dirty="0" smtClean="0"/>
              <a:t>を使用し，負荷分散機に</a:t>
            </a:r>
            <a:r>
              <a:rPr lang="en-US" altLang="ja-JP" sz="2400" dirty="0" smtClean="0"/>
              <a:t>Nginx</a:t>
            </a:r>
            <a:r>
              <a:rPr lang="ja-JP" altLang="en-US" sz="2400" dirty="0" smtClean="0"/>
              <a:t>を負荷分散サーバに</a:t>
            </a:r>
            <a:r>
              <a:rPr lang="en-US" altLang="ja-JP" sz="2400" dirty="0" smtClean="0"/>
              <a:t>Apache</a:t>
            </a:r>
            <a:r>
              <a:rPr lang="ja-JP" altLang="en-US" sz="2400" dirty="0" smtClean="0"/>
              <a:t>を導入した．</a:t>
            </a:r>
            <a:endParaRPr kumimoji="1" lang="ja-JP" altLang="en-US" sz="2400" dirty="0"/>
          </a:p>
        </p:txBody>
      </p:sp>
    </p:spTree>
    <p:extLst>
      <p:ext uri="{BB962C8B-B14F-4D97-AF65-F5344CB8AC3E}">
        <p14:creationId xmlns:p14="http://schemas.microsoft.com/office/powerpoint/2010/main" val="965173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t>200</a:t>
            </a:r>
            <a:r>
              <a:rPr lang="ja-JP" altLang="en-US" dirty="0" smtClean="0"/>
              <a:t>件ほどの楽曲データを用意し</a:t>
            </a:r>
            <a:r>
              <a:rPr lang="en-US" altLang="ja-JP" dirty="0" smtClean="0"/>
              <a:t>1</a:t>
            </a:r>
            <a:r>
              <a:rPr lang="ja-JP" altLang="en-US" dirty="0" smtClean="0"/>
              <a:t>台の</a:t>
            </a:r>
            <a:r>
              <a:rPr lang="en-US" altLang="ja-JP" dirty="0" err="1" smtClean="0"/>
              <a:t>RaspberryPi</a:t>
            </a:r>
            <a:r>
              <a:rPr lang="ja-JP" altLang="en-US" dirty="0" smtClean="0"/>
              <a:t>でジャンル推定処理を</a:t>
            </a:r>
            <a:r>
              <a:rPr lang="en-US" altLang="ja-JP" dirty="0" smtClean="0"/>
              <a:t>3</a:t>
            </a:r>
            <a:r>
              <a:rPr lang="ja-JP" altLang="en-US" dirty="0" smtClean="0"/>
              <a:t>回行い処理にかかった時間の合計とジャンル推定の分類精度を計測する．</a:t>
            </a:r>
            <a:endParaRPr lang="en-US" altLang="ja-JP" dirty="0" smtClean="0"/>
          </a:p>
          <a:p>
            <a:pPr marL="0" indent="0">
              <a:buNone/>
            </a:pPr>
            <a:r>
              <a:rPr lang="ja-JP" altLang="en-US" dirty="0" smtClean="0"/>
              <a:t>その後３台の</a:t>
            </a:r>
            <a:r>
              <a:rPr lang="en-US" altLang="ja-JP" dirty="0" err="1" smtClean="0"/>
              <a:t>RaspberryPi</a:t>
            </a:r>
            <a:r>
              <a:rPr lang="ja-JP" altLang="en-US" dirty="0" smtClean="0"/>
              <a:t>に</a:t>
            </a:r>
            <a:r>
              <a:rPr lang="en-US" altLang="ja-JP" dirty="0" smtClean="0"/>
              <a:t>3</a:t>
            </a:r>
            <a:r>
              <a:rPr lang="ja-JP" altLang="en-US" dirty="0" smtClean="0"/>
              <a:t>回の処理を分散して行い</a:t>
            </a:r>
            <a:r>
              <a:rPr lang="ja-JP" altLang="en-US" dirty="0"/>
              <a:t>処理にかかった</a:t>
            </a:r>
            <a:r>
              <a:rPr lang="ja-JP" altLang="en-US" dirty="0" smtClean="0"/>
              <a:t>時間の合計と分類精度を計測したものをそれぞれ比較する．</a:t>
            </a: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13</a:t>
            </a:fld>
            <a:endParaRPr lang="ja-JP" altLang="en-US" dirty="0"/>
          </a:p>
        </p:txBody>
      </p:sp>
    </p:spTree>
    <p:extLst>
      <p:ext uri="{BB962C8B-B14F-4D97-AF65-F5344CB8AC3E}">
        <p14:creationId xmlns:p14="http://schemas.microsoft.com/office/powerpoint/2010/main" val="2779179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a:t>
            </a:r>
            <a:r>
              <a:rPr lang="en-US" altLang="ja-JP" dirty="0" smtClean="0"/>
              <a:t>(</a:t>
            </a:r>
            <a:r>
              <a:rPr lang="ja-JP" altLang="en-US" dirty="0" smtClean="0"/>
              <a:t>使用機器</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14</a:t>
            </a:fld>
            <a:endParaRPr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3904735676"/>
              </p:ext>
            </p:extLst>
          </p:nvPr>
        </p:nvGraphicFramePr>
        <p:xfrm>
          <a:off x="839244" y="2279737"/>
          <a:ext cx="7553193" cy="2956142"/>
        </p:xfrm>
        <a:graphic>
          <a:graphicData uri="http://schemas.openxmlformats.org/drawingml/2006/table">
            <a:tbl>
              <a:tblPr firstRow="1" firstCol="1" bandRow="1">
                <a:tableStyleId>{5C22544A-7EE6-4342-B048-85BDC9FD1C3A}</a:tableStyleId>
              </a:tblPr>
              <a:tblGrid>
                <a:gridCol w="2517369">
                  <a:extLst>
                    <a:ext uri="{9D8B030D-6E8A-4147-A177-3AD203B41FA5}">
                      <a16:colId xmlns:a16="http://schemas.microsoft.com/office/drawing/2014/main" val="3501669275"/>
                    </a:ext>
                  </a:extLst>
                </a:gridCol>
                <a:gridCol w="2517912">
                  <a:extLst>
                    <a:ext uri="{9D8B030D-6E8A-4147-A177-3AD203B41FA5}">
                      <a16:colId xmlns:a16="http://schemas.microsoft.com/office/drawing/2014/main" val="2777403952"/>
                    </a:ext>
                  </a:extLst>
                </a:gridCol>
                <a:gridCol w="2517912">
                  <a:extLst>
                    <a:ext uri="{9D8B030D-6E8A-4147-A177-3AD203B41FA5}">
                      <a16:colId xmlns:a16="http://schemas.microsoft.com/office/drawing/2014/main" val="581025790"/>
                    </a:ext>
                  </a:extLst>
                </a:gridCol>
              </a:tblGrid>
              <a:tr h="607750">
                <a:tc>
                  <a:txBody>
                    <a:bodyPr/>
                    <a:lstStyle/>
                    <a:p>
                      <a:pPr algn="just">
                        <a:spcAft>
                          <a:spcPts val="0"/>
                        </a:spcAft>
                      </a:pPr>
                      <a:r>
                        <a:rPr lang="ja-JP" sz="2400" kern="100">
                          <a:effectLst/>
                        </a:rPr>
                        <a:t>機器名</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IP</a:t>
                      </a:r>
                      <a:r>
                        <a:rPr lang="ja-JP" sz="2400" kern="100" dirty="0">
                          <a:effectLst/>
                        </a:rPr>
                        <a:t>アドレス</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latin typeface="Century" panose="02040604050505020304" pitchFamily="18" charset="0"/>
                          <a:ea typeface="ＭＳ 明朝" panose="02020609040205080304" pitchFamily="17" charset="-128"/>
                          <a:cs typeface="Times New Roman" panose="02020603050405020304" pitchFamily="18" charset="0"/>
                        </a:rPr>
                        <a:t>Web</a:t>
                      </a:r>
                      <a:r>
                        <a:rPr lang="ja-JP" altLang="en-US" sz="2400" kern="100" dirty="0" smtClean="0">
                          <a:effectLst/>
                          <a:latin typeface="Century" panose="02040604050505020304" pitchFamily="18" charset="0"/>
                          <a:ea typeface="ＭＳ 明朝" panose="02020609040205080304" pitchFamily="17" charset="-128"/>
                          <a:cs typeface="Times New Roman" panose="02020603050405020304" pitchFamily="18" charset="0"/>
                        </a:rPr>
                        <a:t>サーバ</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827563333"/>
                  </a:ext>
                </a:extLst>
              </a:tr>
              <a:tr h="587098">
                <a:tc>
                  <a:txBody>
                    <a:bodyPr/>
                    <a:lstStyle/>
                    <a:p>
                      <a:pPr algn="just">
                        <a:spcAft>
                          <a:spcPts val="0"/>
                        </a:spcAft>
                      </a:pPr>
                      <a:r>
                        <a:rPr lang="en-US" sz="2400" kern="100">
                          <a:effectLst/>
                        </a:rPr>
                        <a:t>Raspberry Pi1</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192.168.5.1</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latin typeface="Century" panose="02040604050505020304" pitchFamily="18" charset="0"/>
                          <a:ea typeface="ＭＳ 明朝" panose="02020609040205080304" pitchFamily="17" charset="-128"/>
                          <a:cs typeface="Times New Roman" panose="02020603050405020304" pitchFamily="18" charset="0"/>
                        </a:rPr>
                        <a:t>Nginx</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586865223"/>
                  </a:ext>
                </a:extLst>
              </a:tr>
              <a:tr h="587098">
                <a:tc>
                  <a:txBody>
                    <a:bodyPr/>
                    <a:lstStyle/>
                    <a:p>
                      <a:pPr algn="just">
                        <a:spcAft>
                          <a:spcPts val="0"/>
                        </a:spcAft>
                      </a:pPr>
                      <a:r>
                        <a:rPr lang="en-US" sz="2400" kern="100">
                          <a:effectLst/>
                        </a:rPr>
                        <a:t>Raspberry Pi2</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192.168.5.2</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latin typeface="Century" panose="02040604050505020304" pitchFamily="18" charset="0"/>
                          <a:ea typeface="ＭＳ 明朝" panose="02020609040205080304" pitchFamily="17" charset="-128"/>
                          <a:cs typeface="Times New Roman" panose="02020603050405020304" pitchFamily="18" charset="0"/>
                        </a:rPr>
                        <a:t>Apache</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578745927"/>
                  </a:ext>
                </a:extLst>
              </a:tr>
              <a:tr h="587098">
                <a:tc>
                  <a:txBody>
                    <a:bodyPr/>
                    <a:lstStyle/>
                    <a:p>
                      <a:pPr algn="just">
                        <a:spcAft>
                          <a:spcPts val="0"/>
                        </a:spcAft>
                      </a:pPr>
                      <a:r>
                        <a:rPr lang="en-US" sz="2400" kern="100">
                          <a:effectLst/>
                        </a:rPr>
                        <a:t>Raspberry Pi3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192.168.5.3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latin typeface="Century" panose="02040604050505020304" pitchFamily="18" charset="0"/>
                          <a:ea typeface="ＭＳ 明朝" panose="02020609040205080304" pitchFamily="17" charset="-128"/>
                          <a:cs typeface="Times New Roman" panose="02020603050405020304" pitchFamily="18" charset="0"/>
                        </a:rPr>
                        <a:t>Apache</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99141233"/>
                  </a:ext>
                </a:extLst>
              </a:tr>
              <a:tr h="587098">
                <a:tc>
                  <a:txBody>
                    <a:bodyPr/>
                    <a:lstStyle/>
                    <a:p>
                      <a:pPr algn="just">
                        <a:spcAft>
                          <a:spcPts val="0"/>
                        </a:spcAft>
                      </a:pPr>
                      <a:r>
                        <a:rPr lang="en-US" sz="2400" kern="100">
                          <a:effectLst/>
                        </a:rPr>
                        <a:t>Raspberry Pi4</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192.168.5.4</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latin typeface="Century" panose="02040604050505020304" pitchFamily="18" charset="0"/>
                          <a:ea typeface="ＭＳ 明朝" panose="02020609040205080304" pitchFamily="17" charset="-128"/>
                          <a:cs typeface="Times New Roman" panose="02020603050405020304" pitchFamily="18" charset="0"/>
                        </a:rPr>
                        <a:t>Apache</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456237236"/>
                  </a:ext>
                </a:extLst>
              </a:tr>
            </a:tbl>
          </a:graphicData>
        </a:graphic>
      </p:graphicFrame>
    </p:spTree>
    <p:extLst>
      <p:ext uri="{BB962C8B-B14F-4D97-AF65-F5344CB8AC3E}">
        <p14:creationId xmlns:p14="http://schemas.microsoft.com/office/powerpoint/2010/main" val="2960468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実験結果（処理速度）</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700340154"/>
              </p:ext>
            </p:extLst>
          </p:nvPr>
        </p:nvGraphicFramePr>
        <p:xfrm>
          <a:off x="753826" y="1913361"/>
          <a:ext cx="7450721" cy="1185792"/>
        </p:xfrm>
        <a:graphic>
          <a:graphicData uri="http://schemas.openxmlformats.org/drawingml/2006/table">
            <a:tbl>
              <a:tblPr firstRow="1" firstCol="1" bandRow="1">
                <a:tableStyleId>{5C22544A-7EE6-4342-B048-85BDC9FD1C3A}</a:tableStyleId>
              </a:tblPr>
              <a:tblGrid>
                <a:gridCol w="1804664">
                  <a:extLst>
                    <a:ext uri="{9D8B030D-6E8A-4147-A177-3AD203B41FA5}">
                      <a16:colId xmlns:a16="http://schemas.microsoft.com/office/drawing/2014/main" val="2976876302"/>
                    </a:ext>
                  </a:extLst>
                </a:gridCol>
                <a:gridCol w="1355692">
                  <a:extLst>
                    <a:ext uri="{9D8B030D-6E8A-4147-A177-3AD203B41FA5}">
                      <a16:colId xmlns:a16="http://schemas.microsoft.com/office/drawing/2014/main" val="1149382075"/>
                    </a:ext>
                  </a:extLst>
                </a:gridCol>
                <a:gridCol w="1332565">
                  <a:extLst>
                    <a:ext uri="{9D8B030D-6E8A-4147-A177-3AD203B41FA5}">
                      <a16:colId xmlns:a16="http://schemas.microsoft.com/office/drawing/2014/main" val="1241327044"/>
                    </a:ext>
                  </a:extLst>
                </a:gridCol>
                <a:gridCol w="1154730">
                  <a:extLst>
                    <a:ext uri="{9D8B030D-6E8A-4147-A177-3AD203B41FA5}">
                      <a16:colId xmlns:a16="http://schemas.microsoft.com/office/drawing/2014/main" val="1129856777"/>
                    </a:ext>
                  </a:extLst>
                </a:gridCol>
                <a:gridCol w="1803070">
                  <a:extLst>
                    <a:ext uri="{9D8B030D-6E8A-4147-A177-3AD203B41FA5}">
                      <a16:colId xmlns:a16="http://schemas.microsoft.com/office/drawing/2014/main" val="1575103915"/>
                    </a:ext>
                  </a:extLst>
                </a:gridCol>
              </a:tblGrid>
              <a:tr h="504168">
                <a:tc>
                  <a:txBody>
                    <a:bodyPr/>
                    <a:lstStyle/>
                    <a:p>
                      <a:pPr algn="just">
                        <a:spcAft>
                          <a:spcPts val="0"/>
                        </a:spcAft>
                      </a:pPr>
                      <a:r>
                        <a:rPr lang="en-US" sz="2000" kern="100" dirty="0">
                          <a:effectLst/>
                        </a:rPr>
                        <a:t>IP </a:t>
                      </a:r>
                      <a:r>
                        <a:rPr lang="ja-JP" sz="2000" kern="100" dirty="0">
                          <a:effectLst/>
                        </a:rPr>
                        <a:t>アドレス</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1</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2</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3</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000" kern="100" dirty="0">
                          <a:effectLst/>
                        </a:rPr>
                        <a:t>全体でかかった時間</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597927764"/>
                  </a:ext>
                </a:extLst>
              </a:tr>
              <a:tr h="576192">
                <a:tc>
                  <a:txBody>
                    <a:bodyPr/>
                    <a:lstStyle/>
                    <a:p>
                      <a:pPr algn="just">
                        <a:spcAft>
                          <a:spcPts val="0"/>
                        </a:spcAft>
                      </a:pPr>
                      <a:r>
                        <a:rPr lang="en-US" sz="2400" kern="100">
                          <a:effectLst/>
                        </a:rPr>
                        <a:t>192.168.5.3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a:effectLst/>
                        </a:rPr>
                        <a:t>709.561</a:t>
                      </a:r>
                      <a:endParaRPr lang="ja-JP" sz="2400" kern="100">
                        <a:effectLst/>
                        <a:latin typeface="Century" panose="02040604050505020304" pitchFamily="18" charset="0"/>
                      </a:endParaRPr>
                    </a:p>
                  </a:txBody>
                  <a:tcPr marL="68580" marR="68580" marT="0" marB="0"/>
                </a:tc>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a:effectLst/>
                        </a:rPr>
                        <a:t>735.569</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a:effectLst/>
                        </a:rPr>
                        <a:t>729.939</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2168.704</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791028824"/>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15</a:t>
            </a:fld>
            <a:endParaRPr lang="ja-JP" altLang="en-US" dirty="0"/>
          </a:p>
        </p:txBody>
      </p:sp>
      <p:sp>
        <p:nvSpPr>
          <p:cNvPr id="6" name="テキスト ボックス 5"/>
          <p:cNvSpPr txBox="1"/>
          <p:nvPr/>
        </p:nvSpPr>
        <p:spPr>
          <a:xfrm>
            <a:off x="628650" y="1432693"/>
            <a:ext cx="7452986" cy="369332"/>
          </a:xfrm>
          <a:prstGeom prst="rect">
            <a:avLst/>
          </a:prstGeom>
          <a:noFill/>
        </p:spPr>
        <p:txBody>
          <a:bodyPr wrap="square" rtlCol="0">
            <a:spAutoFit/>
          </a:bodyPr>
          <a:lstStyle/>
          <a:p>
            <a:r>
              <a:rPr kumimoji="1" lang="en-US" altLang="ja-JP" dirty="0" smtClean="0"/>
              <a:t>1</a:t>
            </a:r>
            <a:r>
              <a:rPr kumimoji="1" lang="ja-JP" altLang="en-US" dirty="0" smtClean="0"/>
              <a:t>台のみでの処理</a:t>
            </a:r>
            <a:endParaRPr kumimoji="1" lang="ja-JP" altLang="en-US" dirty="0"/>
          </a:p>
        </p:txBody>
      </p:sp>
      <p:sp>
        <p:nvSpPr>
          <p:cNvPr id="7" name="テキスト ボックス 6"/>
          <p:cNvSpPr txBox="1"/>
          <p:nvPr/>
        </p:nvSpPr>
        <p:spPr>
          <a:xfrm>
            <a:off x="753826" y="3645074"/>
            <a:ext cx="7327810" cy="369332"/>
          </a:xfrm>
          <a:prstGeom prst="rect">
            <a:avLst/>
          </a:prstGeom>
          <a:noFill/>
        </p:spPr>
        <p:txBody>
          <a:bodyPr wrap="square" rtlCol="0">
            <a:spAutoFit/>
          </a:bodyPr>
          <a:lstStyle/>
          <a:p>
            <a:r>
              <a:rPr kumimoji="1" lang="ja-JP" altLang="en-US" dirty="0" smtClean="0"/>
              <a:t>複数台での処理</a:t>
            </a:r>
            <a:endParaRPr kumimoji="1" lang="ja-JP" altLang="en-US" dirty="0"/>
          </a:p>
        </p:txBody>
      </p:sp>
      <p:graphicFrame>
        <p:nvGraphicFramePr>
          <p:cNvPr id="8" name="表 7"/>
          <p:cNvGraphicFramePr>
            <a:graphicFrameLocks noGrp="1"/>
          </p:cNvGraphicFramePr>
          <p:nvPr>
            <p:extLst>
              <p:ext uri="{D42A27DB-BD31-4B8C-83A1-F6EECF244321}">
                <p14:modId xmlns:p14="http://schemas.microsoft.com/office/powerpoint/2010/main" val="2878183722"/>
              </p:ext>
            </p:extLst>
          </p:nvPr>
        </p:nvGraphicFramePr>
        <p:xfrm>
          <a:off x="753820" y="4057324"/>
          <a:ext cx="8064502" cy="1823466"/>
        </p:xfrm>
        <a:graphic>
          <a:graphicData uri="http://schemas.openxmlformats.org/drawingml/2006/table">
            <a:tbl>
              <a:tblPr firstRow="1" firstCol="1" bandRow="1">
                <a:tableStyleId>{5C22544A-7EE6-4342-B048-85BDC9FD1C3A}</a:tableStyleId>
              </a:tblPr>
              <a:tblGrid>
                <a:gridCol w="1612210">
                  <a:extLst>
                    <a:ext uri="{9D8B030D-6E8A-4147-A177-3AD203B41FA5}">
                      <a16:colId xmlns:a16="http://schemas.microsoft.com/office/drawing/2014/main" val="1582752862"/>
                    </a:ext>
                  </a:extLst>
                </a:gridCol>
                <a:gridCol w="1613073">
                  <a:extLst>
                    <a:ext uri="{9D8B030D-6E8A-4147-A177-3AD203B41FA5}">
                      <a16:colId xmlns:a16="http://schemas.microsoft.com/office/drawing/2014/main" val="427413075"/>
                    </a:ext>
                  </a:extLst>
                </a:gridCol>
                <a:gridCol w="1319407">
                  <a:extLst>
                    <a:ext uri="{9D8B030D-6E8A-4147-A177-3AD203B41FA5}">
                      <a16:colId xmlns:a16="http://schemas.microsoft.com/office/drawing/2014/main" val="2399693937"/>
                    </a:ext>
                  </a:extLst>
                </a:gridCol>
                <a:gridCol w="1365337">
                  <a:extLst>
                    <a:ext uri="{9D8B030D-6E8A-4147-A177-3AD203B41FA5}">
                      <a16:colId xmlns:a16="http://schemas.microsoft.com/office/drawing/2014/main" val="2358766874"/>
                    </a:ext>
                  </a:extLst>
                </a:gridCol>
                <a:gridCol w="2154475">
                  <a:extLst>
                    <a:ext uri="{9D8B030D-6E8A-4147-A177-3AD203B41FA5}">
                      <a16:colId xmlns:a16="http://schemas.microsoft.com/office/drawing/2014/main" val="1414655726"/>
                    </a:ext>
                  </a:extLst>
                </a:gridCol>
              </a:tblGrid>
              <a:tr h="726186">
                <a:tc>
                  <a:txBody>
                    <a:bodyPr/>
                    <a:lstStyle/>
                    <a:p>
                      <a:pPr algn="just">
                        <a:spcAft>
                          <a:spcPts val="0"/>
                        </a:spcAft>
                      </a:pPr>
                      <a:r>
                        <a:rPr lang="en-US" sz="2000" kern="100" dirty="0">
                          <a:effectLst/>
                        </a:rPr>
                        <a:t>IP</a:t>
                      </a:r>
                      <a:r>
                        <a:rPr lang="ja-JP" sz="2000" kern="100" dirty="0">
                          <a:effectLst/>
                        </a:rPr>
                        <a:t>アドレス</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1</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2</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3</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000" kern="100" dirty="0">
                          <a:effectLst/>
                        </a:rPr>
                        <a:t>システム処理全体にかかった時間</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42720259"/>
                  </a:ext>
                </a:extLst>
              </a:tr>
              <a:tr h="309453">
                <a:tc>
                  <a:txBody>
                    <a:bodyPr/>
                    <a:lstStyle/>
                    <a:p>
                      <a:pPr algn="just">
                        <a:spcAft>
                          <a:spcPts val="0"/>
                        </a:spcAft>
                      </a:pPr>
                      <a:r>
                        <a:rPr lang="en-US" sz="2400" kern="100">
                          <a:effectLst/>
                        </a:rPr>
                        <a:t>192.168.5.2</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637.879</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a:effectLst/>
                        </a:rPr>
                        <a:t> </a:t>
                      </a:r>
                      <a:endParaRPr lang="ja-JP" sz="2400" kern="10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63242620"/>
                  </a:ext>
                </a:extLst>
              </a:tr>
              <a:tr h="309453">
                <a:tc>
                  <a:txBody>
                    <a:bodyPr/>
                    <a:lstStyle/>
                    <a:p>
                      <a:pPr algn="just">
                        <a:spcAft>
                          <a:spcPts val="0"/>
                        </a:spcAft>
                      </a:pPr>
                      <a:r>
                        <a:rPr lang="en-US" sz="2400" kern="100">
                          <a:effectLst/>
                        </a:rPr>
                        <a:t>192.168.5.3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a:effectLst/>
                        </a:rPr>
                        <a:t> </a:t>
                      </a:r>
                      <a:endParaRPr lang="ja-JP" sz="2400" kern="10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646.434</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646.434</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855980862"/>
                  </a:ext>
                </a:extLst>
              </a:tr>
              <a:tr h="309453">
                <a:tc>
                  <a:txBody>
                    <a:bodyPr/>
                    <a:lstStyle/>
                    <a:p>
                      <a:pPr algn="just">
                        <a:spcAft>
                          <a:spcPts val="0"/>
                        </a:spcAft>
                      </a:pPr>
                      <a:r>
                        <a:rPr lang="en-US" sz="2400" kern="100">
                          <a:effectLst/>
                        </a:rPr>
                        <a:t>192.168.5.4</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dirty="0">
                          <a:effectLst/>
                        </a:rPr>
                        <a:t> </a:t>
                      </a:r>
                      <a:endParaRPr lang="ja-JP" sz="2400" kern="100" dirty="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585.387</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704501647"/>
                  </a:ext>
                </a:extLst>
              </a:tr>
            </a:tbl>
          </a:graphicData>
        </a:graphic>
      </p:graphicFrame>
    </p:spTree>
    <p:extLst>
      <p:ext uri="{BB962C8B-B14F-4D97-AF65-F5344CB8AC3E}">
        <p14:creationId xmlns:p14="http://schemas.microsoft.com/office/powerpoint/2010/main" val="1173678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r>
              <a:rPr kumimoji="1" lang="en-US" altLang="ja-JP" dirty="0" smtClean="0"/>
              <a:t>(</a:t>
            </a:r>
            <a:r>
              <a:rPr kumimoji="1" lang="ja-JP" altLang="en-US" dirty="0" smtClean="0"/>
              <a:t>分類精度１</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1</a:t>
            </a:r>
            <a:r>
              <a:rPr kumimoji="1" lang="ja-JP" altLang="en-US" dirty="0" smtClean="0"/>
              <a:t>台のみでの処理</a:t>
            </a:r>
            <a:endParaRPr kumimoji="1" lang="en-US" altLang="ja-JP" dirty="0" smtClean="0"/>
          </a:p>
          <a:p>
            <a:pPr marL="0" indent="0">
              <a:buNone/>
            </a:pPr>
            <a:endParaRPr kumimoji="1" lang="en-US" altLang="ja-JP" dirty="0" smtClean="0"/>
          </a:p>
          <a:p>
            <a:pPr marL="0" indent="0">
              <a:buNone/>
            </a:pPr>
            <a:endParaRPr lang="en-US" altLang="ja-JP" dirty="0"/>
          </a:p>
          <a:p>
            <a:pPr marL="0" indent="0">
              <a:buNone/>
            </a:pPr>
            <a:endParaRPr kumimoji="1" lang="en-US" altLang="ja-JP" dirty="0" smtClean="0"/>
          </a:p>
          <a:p>
            <a:pPr marL="0" indent="0">
              <a:buNone/>
            </a:pPr>
            <a:r>
              <a:rPr lang="ja-JP" altLang="en-US" dirty="0"/>
              <a:t>複数台での処理</a:t>
            </a:r>
            <a:endParaRPr kumimoji="1" lang="en-US" altLang="ja-JP" dirty="0" smtClean="0"/>
          </a:p>
          <a:p>
            <a:pPr marL="0" indent="0">
              <a:buNone/>
            </a:pP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16</a:t>
            </a:fld>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4156640026"/>
              </p:ext>
            </p:extLst>
          </p:nvPr>
        </p:nvGraphicFramePr>
        <p:xfrm>
          <a:off x="628650" y="2250469"/>
          <a:ext cx="7886699" cy="1156610"/>
        </p:xfrm>
        <a:graphic>
          <a:graphicData uri="http://schemas.openxmlformats.org/drawingml/2006/table">
            <a:tbl>
              <a:tblPr firstRow="1" firstCol="1" bandRow="1">
                <a:tableStyleId>{5C22544A-7EE6-4342-B048-85BDC9FD1C3A}</a:tableStyleId>
              </a:tblPr>
              <a:tblGrid>
                <a:gridCol w="1747161">
                  <a:extLst>
                    <a:ext uri="{9D8B030D-6E8A-4147-A177-3AD203B41FA5}">
                      <a16:colId xmlns:a16="http://schemas.microsoft.com/office/drawing/2014/main" val="3117540329"/>
                    </a:ext>
                  </a:extLst>
                </a:gridCol>
                <a:gridCol w="1546279">
                  <a:extLst>
                    <a:ext uri="{9D8B030D-6E8A-4147-A177-3AD203B41FA5}">
                      <a16:colId xmlns:a16="http://schemas.microsoft.com/office/drawing/2014/main" val="3443765545"/>
                    </a:ext>
                  </a:extLst>
                </a:gridCol>
                <a:gridCol w="1546279">
                  <a:extLst>
                    <a:ext uri="{9D8B030D-6E8A-4147-A177-3AD203B41FA5}">
                      <a16:colId xmlns:a16="http://schemas.microsoft.com/office/drawing/2014/main" val="2968747081"/>
                    </a:ext>
                  </a:extLst>
                </a:gridCol>
                <a:gridCol w="1546279">
                  <a:extLst>
                    <a:ext uri="{9D8B030D-6E8A-4147-A177-3AD203B41FA5}">
                      <a16:colId xmlns:a16="http://schemas.microsoft.com/office/drawing/2014/main" val="3685272651"/>
                    </a:ext>
                  </a:extLst>
                </a:gridCol>
                <a:gridCol w="1500701">
                  <a:extLst>
                    <a:ext uri="{9D8B030D-6E8A-4147-A177-3AD203B41FA5}">
                      <a16:colId xmlns:a16="http://schemas.microsoft.com/office/drawing/2014/main" val="4173772709"/>
                    </a:ext>
                  </a:extLst>
                </a:gridCol>
              </a:tblGrid>
              <a:tr h="578305">
                <a:tc>
                  <a:txBody>
                    <a:bodyPr/>
                    <a:lstStyle/>
                    <a:p>
                      <a:pPr algn="just">
                        <a:spcAft>
                          <a:spcPts val="0"/>
                        </a:spcAft>
                      </a:pPr>
                      <a:r>
                        <a:rPr lang="en-US" sz="2400" kern="100">
                          <a:effectLst/>
                        </a:rPr>
                        <a:t>IP </a:t>
                      </a:r>
                      <a:r>
                        <a:rPr lang="ja-JP" sz="2400" kern="100">
                          <a:effectLst/>
                        </a:rPr>
                        <a:t>アドレス</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1</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2</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3</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400" kern="100">
                          <a:effectLst/>
                        </a:rPr>
                        <a:t>平均</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562454627"/>
                  </a:ext>
                </a:extLst>
              </a:tr>
              <a:tr h="578305">
                <a:tc>
                  <a:txBody>
                    <a:bodyPr/>
                    <a:lstStyle/>
                    <a:p>
                      <a:pPr algn="just">
                        <a:spcAft>
                          <a:spcPts val="0"/>
                        </a:spcAft>
                      </a:pPr>
                      <a:r>
                        <a:rPr lang="en-US" sz="2400" kern="100">
                          <a:effectLst/>
                        </a:rPr>
                        <a:t>192.168.5.3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dirty="0">
                          <a:effectLst/>
                        </a:rPr>
                        <a:t>79.4</a:t>
                      </a:r>
                      <a:endParaRPr lang="ja-JP" sz="2400" kern="100" dirty="0">
                        <a:effectLst/>
                        <a:latin typeface="Century" panose="02040604050505020304" pitchFamily="18" charset="0"/>
                      </a:endParaRPr>
                    </a:p>
                  </a:txBody>
                  <a:tcPr marL="68580" marR="68580" marT="0" marB="0"/>
                </a:tc>
                <a:tc>
                  <a:txBody>
                    <a:bodyPr/>
                    <a:lstStyle/>
                    <a:p>
                      <a:r>
                        <a:rPr lang="en-US" sz="2400" kern="100">
                          <a:effectLst/>
                        </a:rPr>
                        <a:t>50.0</a:t>
                      </a:r>
                      <a:endParaRPr lang="ja-JP" sz="2400" kern="10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66.7</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65.4</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582699786"/>
                  </a:ext>
                </a:extLst>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1046561385"/>
              </p:ext>
            </p:extLst>
          </p:nvPr>
        </p:nvGraphicFramePr>
        <p:xfrm>
          <a:off x="628647" y="4370186"/>
          <a:ext cx="7886701" cy="1941712"/>
        </p:xfrm>
        <a:graphic>
          <a:graphicData uri="http://schemas.openxmlformats.org/drawingml/2006/table">
            <a:tbl>
              <a:tblPr firstRow="1" firstCol="1" bandRow="1">
                <a:tableStyleId>{5C22544A-7EE6-4342-B048-85BDC9FD1C3A}</a:tableStyleId>
              </a:tblPr>
              <a:tblGrid>
                <a:gridCol w="1889085">
                  <a:extLst>
                    <a:ext uri="{9D8B030D-6E8A-4147-A177-3AD203B41FA5}">
                      <a16:colId xmlns:a16="http://schemas.microsoft.com/office/drawing/2014/main" val="983642118"/>
                    </a:ext>
                  </a:extLst>
                </a:gridCol>
                <a:gridCol w="1265089">
                  <a:extLst>
                    <a:ext uri="{9D8B030D-6E8A-4147-A177-3AD203B41FA5}">
                      <a16:colId xmlns:a16="http://schemas.microsoft.com/office/drawing/2014/main" val="849238902"/>
                    </a:ext>
                  </a:extLst>
                </a:gridCol>
                <a:gridCol w="1577509">
                  <a:extLst>
                    <a:ext uri="{9D8B030D-6E8A-4147-A177-3AD203B41FA5}">
                      <a16:colId xmlns:a16="http://schemas.microsoft.com/office/drawing/2014/main" val="3939108311"/>
                    </a:ext>
                  </a:extLst>
                </a:gridCol>
                <a:gridCol w="1577509">
                  <a:extLst>
                    <a:ext uri="{9D8B030D-6E8A-4147-A177-3AD203B41FA5}">
                      <a16:colId xmlns:a16="http://schemas.microsoft.com/office/drawing/2014/main" val="405848246"/>
                    </a:ext>
                  </a:extLst>
                </a:gridCol>
                <a:gridCol w="1577509">
                  <a:extLst>
                    <a:ext uri="{9D8B030D-6E8A-4147-A177-3AD203B41FA5}">
                      <a16:colId xmlns:a16="http://schemas.microsoft.com/office/drawing/2014/main" val="1807252117"/>
                    </a:ext>
                  </a:extLst>
                </a:gridCol>
              </a:tblGrid>
              <a:tr h="485428">
                <a:tc>
                  <a:txBody>
                    <a:bodyPr/>
                    <a:lstStyle/>
                    <a:p>
                      <a:pPr algn="just">
                        <a:spcAft>
                          <a:spcPts val="0"/>
                        </a:spcAft>
                      </a:pPr>
                      <a:r>
                        <a:rPr lang="en-US" sz="2400" kern="100">
                          <a:effectLst/>
                        </a:rPr>
                        <a:t>IP</a:t>
                      </a:r>
                      <a:r>
                        <a:rPr lang="ja-JP" sz="2400" kern="100">
                          <a:effectLst/>
                        </a:rPr>
                        <a:t>アドレス</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1</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2</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3</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400" kern="100">
                          <a:effectLst/>
                        </a:rPr>
                        <a:t>平均</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815915200"/>
                  </a:ext>
                </a:extLst>
              </a:tr>
              <a:tr h="485428">
                <a:tc>
                  <a:txBody>
                    <a:bodyPr/>
                    <a:lstStyle/>
                    <a:p>
                      <a:pPr algn="just">
                        <a:spcAft>
                          <a:spcPts val="0"/>
                        </a:spcAft>
                      </a:pPr>
                      <a:r>
                        <a:rPr lang="en-US" sz="2400" kern="100">
                          <a:effectLst/>
                        </a:rPr>
                        <a:t>192.168.5.2</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41.7</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a:effectLst/>
                        </a:rPr>
                        <a:t> </a:t>
                      </a:r>
                      <a:endParaRPr lang="ja-JP" sz="2400" kern="10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048739267"/>
                  </a:ext>
                </a:extLst>
              </a:tr>
              <a:tr h="485428">
                <a:tc>
                  <a:txBody>
                    <a:bodyPr/>
                    <a:lstStyle/>
                    <a:p>
                      <a:pPr algn="just">
                        <a:spcAft>
                          <a:spcPts val="0"/>
                        </a:spcAft>
                      </a:pPr>
                      <a:r>
                        <a:rPr lang="en-US" sz="2400" kern="100">
                          <a:effectLst/>
                        </a:rPr>
                        <a:t>192.168.5.3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a:effectLst/>
                        </a:rPr>
                        <a:t> </a:t>
                      </a:r>
                      <a:endParaRPr lang="ja-JP" sz="2400" kern="10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78.3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53.9</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77842064"/>
                  </a:ext>
                </a:extLst>
              </a:tr>
              <a:tr h="485428">
                <a:tc>
                  <a:txBody>
                    <a:bodyPr/>
                    <a:lstStyle/>
                    <a:p>
                      <a:pPr algn="just">
                        <a:spcAft>
                          <a:spcPts val="0"/>
                        </a:spcAft>
                      </a:pPr>
                      <a:r>
                        <a:rPr lang="en-US" sz="2400" kern="100">
                          <a:effectLst/>
                        </a:rPr>
                        <a:t>192.168.5.4</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dirty="0">
                          <a:effectLst/>
                        </a:rPr>
                        <a:t> </a:t>
                      </a:r>
                      <a:endParaRPr lang="ja-JP" sz="2400" kern="100" dirty="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41.7</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140410429"/>
                  </a:ext>
                </a:extLst>
              </a:tr>
            </a:tbl>
          </a:graphicData>
        </a:graphic>
      </p:graphicFrame>
    </p:spTree>
    <p:extLst>
      <p:ext uri="{BB962C8B-B14F-4D97-AF65-F5344CB8AC3E}">
        <p14:creationId xmlns:p14="http://schemas.microsoft.com/office/powerpoint/2010/main" val="3157650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実験結果</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実験では</a:t>
            </a:r>
            <a:r>
              <a:rPr lang="ja-JP" altLang="ja-JP" dirty="0" smtClean="0"/>
              <a:t>本システム</a:t>
            </a:r>
            <a:r>
              <a:rPr lang="ja-JP" altLang="ja-JP" dirty="0"/>
              <a:t>を導入することで楽曲ジャンル推定モデルの作成及びジャンル推定処理を行うことでかかる全体の処理時間は大幅に減少したことが確認できた</a:t>
            </a:r>
            <a:r>
              <a:rPr lang="ja-JP" altLang="ja-JP" dirty="0" smtClean="0"/>
              <a:t>．</a:t>
            </a:r>
            <a:endParaRPr lang="en-US" altLang="ja-JP" dirty="0" smtClean="0"/>
          </a:p>
          <a:p>
            <a:pPr marL="0" indent="0">
              <a:buNone/>
            </a:pPr>
            <a:r>
              <a:rPr lang="ja-JP" altLang="ja-JP" dirty="0" smtClean="0"/>
              <a:t>しかし</a:t>
            </a:r>
            <a:r>
              <a:rPr lang="ja-JP" altLang="ja-JP" dirty="0"/>
              <a:t>，ジャンル分類精度に関しては特に向上したというような結果は得ることができなかった</a:t>
            </a:r>
            <a:r>
              <a:rPr lang="ja-JP"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17</a:t>
            </a:fld>
            <a:endParaRPr lang="ja-JP" altLang="en-US" dirty="0"/>
          </a:p>
        </p:txBody>
      </p:sp>
    </p:spTree>
    <p:extLst>
      <p:ext uri="{BB962C8B-B14F-4D97-AF65-F5344CB8AC3E}">
        <p14:creationId xmlns:p14="http://schemas.microsoft.com/office/powerpoint/2010/main" val="1415367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実験のまとめ</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IP</a:t>
            </a:r>
            <a:r>
              <a:rPr lang="ja-JP" altLang="ja-JP" dirty="0"/>
              <a:t>アドレスが</a:t>
            </a:r>
            <a:r>
              <a:rPr lang="en-US" altLang="ja-JP" dirty="0"/>
              <a:t>192.168.5.3</a:t>
            </a:r>
            <a:r>
              <a:rPr lang="ja-JP" altLang="ja-JP" dirty="0"/>
              <a:t>のものだけ分類精度が比較的高いと思われる</a:t>
            </a:r>
            <a:r>
              <a:rPr lang="ja-JP" altLang="ja-JP" dirty="0" smtClean="0"/>
              <a:t>．</a:t>
            </a:r>
            <a:endParaRPr lang="en-US" altLang="ja-JP" dirty="0" smtClean="0"/>
          </a:p>
          <a:p>
            <a:pPr marL="0" indent="0">
              <a:buNone/>
            </a:pPr>
            <a:r>
              <a:rPr lang="ja-JP" altLang="ja-JP" dirty="0" smtClean="0"/>
              <a:t>その</a:t>
            </a:r>
            <a:r>
              <a:rPr lang="ja-JP" altLang="ja-JP" dirty="0"/>
              <a:t>ため</a:t>
            </a:r>
            <a:r>
              <a:rPr lang="en-US" altLang="ja-JP" dirty="0"/>
              <a:t>1</a:t>
            </a:r>
            <a:r>
              <a:rPr lang="ja-JP" altLang="ja-JP" dirty="0"/>
              <a:t>機のみでの処理を行った場合に使用した</a:t>
            </a:r>
            <a:r>
              <a:rPr lang="en-US" altLang="ja-JP" dirty="0"/>
              <a:t>192.168.5.3</a:t>
            </a:r>
            <a:r>
              <a:rPr lang="ja-JP" altLang="ja-JP" dirty="0"/>
              <a:t>も</a:t>
            </a:r>
            <a:r>
              <a:rPr lang="en-US" altLang="ja-JP" dirty="0"/>
              <a:t>192.168.5.2</a:t>
            </a:r>
            <a:r>
              <a:rPr lang="ja-JP" altLang="ja-JP" dirty="0"/>
              <a:t>や</a:t>
            </a:r>
            <a:r>
              <a:rPr lang="en-US" altLang="ja-JP" dirty="0"/>
              <a:t>192.168.5.4</a:t>
            </a:r>
            <a:r>
              <a:rPr lang="ja-JP" altLang="ja-JP" dirty="0"/>
              <a:t>よりも比較的，分類精度が良いと思われる</a:t>
            </a:r>
            <a:r>
              <a:rPr lang="ja-JP" altLang="ja-JP" dirty="0" smtClean="0"/>
              <a:t>．</a:t>
            </a:r>
            <a:endParaRPr lang="en-US" altLang="ja-JP" dirty="0" smtClean="0"/>
          </a:p>
          <a:p>
            <a:pPr marL="0" indent="0">
              <a:buNone/>
            </a:pPr>
            <a:r>
              <a:rPr lang="ja-JP" altLang="ja-JP" dirty="0" smtClean="0"/>
              <a:t>この</a:t>
            </a:r>
            <a:r>
              <a:rPr lang="ja-JP" altLang="ja-JP" dirty="0"/>
              <a:t>分類精度の違いは個体差である可能性も考えられるため，</a:t>
            </a:r>
            <a:r>
              <a:rPr lang="en-US" altLang="ja-JP" dirty="0"/>
              <a:t>1</a:t>
            </a:r>
            <a:r>
              <a:rPr lang="ja-JP" altLang="ja-JP" dirty="0"/>
              <a:t>機のみでの処理は</a:t>
            </a:r>
            <a:r>
              <a:rPr lang="en-US" altLang="ja-JP" dirty="0"/>
              <a:t>3</a:t>
            </a:r>
            <a:r>
              <a:rPr lang="ja-JP" altLang="ja-JP" dirty="0"/>
              <a:t>台それぞれで</a:t>
            </a:r>
            <a:r>
              <a:rPr lang="en-US" altLang="ja-JP" dirty="0"/>
              <a:t>3</a:t>
            </a:r>
            <a:r>
              <a:rPr lang="ja-JP" altLang="ja-JP" dirty="0"/>
              <a:t>回行ったデータを取るべきであった．</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18</a:t>
            </a:fld>
            <a:endParaRPr lang="ja-JP" altLang="en-US" dirty="0"/>
          </a:p>
        </p:txBody>
      </p:sp>
    </p:spTree>
    <p:extLst>
      <p:ext uri="{BB962C8B-B14F-4D97-AF65-F5344CB8AC3E}">
        <p14:creationId xmlns:p14="http://schemas.microsoft.com/office/powerpoint/2010/main" val="499033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lstStyle/>
          <a:p>
            <a:r>
              <a:rPr lang="ja-JP" altLang="ja-JP" dirty="0"/>
              <a:t>今後の展望としては，本システムでジャンル推定のできた楽曲コンテンツと動画コンテンツとをジャンルマッチングすることで付加価値の高い動画</a:t>
            </a:r>
            <a:r>
              <a:rPr lang="ja-JP" altLang="ja-JP" dirty="0" smtClean="0"/>
              <a:t>コ</a:t>
            </a:r>
            <a:r>
              <a:rPr lang="ja-JP" altLang="en-US" dirty="0" smtClean="0"/>
              <a:t>ンテンツを提供するシステムの実現．</a:t>
            </a:r>
            <a:endParaRPr lang="en-US" altLang="ja-JP" dirty="0" smtClean="0"/>
          </a:p>
          <a:p>
            <a:endParaRPr lang="en-US" altLang="ja-JP" dirty="0"/>
          </a:p>
          <a:p>
            <a:r>
              <a:rPr lang="ja-JP" altLang="en-US" dirty="0" smtClean="0"/>
              <a:t>ジャンル推定モデルの作成に</a:t>
            </a:r>
            <a:r>
              <a:rPr lang="en-US" altLang="ja-JP" dirty="0" smtClean="0"/>
              <a:t>CNN</a:t>
            </a:r>
            <a:r>
              <a:rPr lang="ja-JP" altLang="en-US" dirty="0" smtClean="0"/>
              <a:t>を利用することでジャンル推定精度の向上を実現できると考えた．</a:t>
            </a: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19</a:t>
            </a:fld>
            <a:endParaRPr lang="ja-JP" altLang="en-US" dirty="0"/>
          </a:p>
        </p:txBody>
      </p:sp>
    </p:spTree>
    <p:extLst>
      <p:ext uri="{BB962C8B-B14F-4D97-AF65-F5344CB8AC3E}">
        <p14:creationId xmlns:p14="http://schemas.microsoft.com/office/powerpoint/2010/main" val="1800454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386784" y="206825"/>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294198" y="1532388"/>
            <a:ext cx="8221152" cy="3810073"/>
          </a:xfrm>
        </p:spPr>
        <p:txBody>
          <a:bodyPr>
            <a:normAutofit fontScale="77500" lnSpcReduction="20000"/>
          </a:bodyPr>
          <a:lstStyle/>
          <a:p>
            <a:pPr>
              <a:lnSpc>
                <a:spcPct val="120000"/>
              </a:lnSpc>
            </a:pPr>
            <a:r>
              <a:rPr lang="ja-JP" altLang="en-US" dirty="0" smtClean="0"/>
              <a:t>インターネットの発展や，スマートフォンのようなモバイル端末の普及によりソーシャルネットワーキング</a:t>
            </a:r>
            <a:r>
              <a:rPr lang="ja-JP" altLang="en-US" dirty="0"/>
              <a:t>サービス</a:t>
            </a:r>
            <a:r>
              <a:rPr lang="en-US" altLang="ja-JP" dirty="0" smtClean="0"/>
              <a:t>(</a:t>
            </a:r>
            <a:r>
              <a:rPr lang="en-US" altLang="ja-JP" dirty="0"/>
              <a:t>Social Networking Service, SNS</a:t>
            </a:r>
            <a:r>
              <a:rPr lang="en-US" altLang="ja-JP" dirty="0" smtClean="0"/>
              <a:t>)</a:t>
            </a:r>
            <a:r>
              <a:rPr lang="ja-JP" altLang="en-US" dirty="0" smtClean="0"/>
              <a:t>が大きく発展した．これに伴って音楽投稿型の</a:t>
            </a:r>
            <a:r>
              <a:rPr lang="en-US" altLang="ja-JP" dirty="0" smtClean="0"/>
              <a:t>SNS</a:t>
            </a:r>
            <a:r>
              <a:rPr lang="ja-JP" altLang="en-US" dirty="0" smtClean="0"/>
              <a:t>も同様に発展を遂げた．そのため誰でも音楽を</a:t>
            </a:r>
            <a:r>
              <a:rPr lang="en-US" altLang="ja-JP" dirty="0" smtClean="0"/>
              <a:t>SNS</a:t>
            </a:r>
            <a:r>
              <a:rPr lang="ja-JP" altLang="en-US" dirty="0" smtClean="0"/>
              <a:t>などに投稿できるようになっているため</a:t>
            </a:r>
            <a:r>
              <a:rPr lang="en-US" altLang="ja-JP" dirty="0" smtClean="0"/>
              <a:t>SNS</a:t>
            </a:r>
            <a:r>
              <a:rPr lang="ja-JP" altLang="en-US" dirty="0" smtClean="0"/>
              <a:t>などに投稿される楽曲が莫大な量になってきている．</a:t>
            </a:r>
            <a:endParaRPr lang="en-US" altLang="ja-JP" dirty="0" smtClean="0"/>
          </a:p>
          <a:p>
            <a:pPr>
              <a:lnSpc>
                <a:spcPct val="120000"/>
              </a:lnSpc>
            </a:pPr>
            <a:r>
              <a:rPr lang="en-US" altLang="ja-JP" dirty="0" smtClean="0"/>
              <a:t>SNS</a:t>
            </a:r>
            <a:r>
              <a:rPr lang="ja-JP" altLang="en-US" dirty="0" smtClean="0"/>
              <a:t>に投稿される写真から動画コンテンツを作成するようなサービスがある場合に，作成された動画コンテンツと楽曲コンテンツを組み合わせることでより付加価値の高いコンテンツを作り出せると考えられる</a:t>
            </a:r>
            <a:endParaRPr lang="en-US" altLang="ja-JP" dirty="0" smtClean="0"/>
          </a:p>
          <a:p>
            <a:pPr marL="0" indent="0">
              <a:lnSpc>
                <a:spcPct val="120000"/>
              </a:lnSpc>
              <a:buNone/>
            </a:pPr>
            <a:endParaRPr lang="en-US" altLang="ja-JP" dirty="0" smtClean="0"/>
          </a:p>
          <a:p>
            <a:pPr marL="0" indent="0">
              <a:lnSpc>
                <a:spcPct val="120000"/>
              </a:lnSpc>
              <a:buNone/>
            </a:pPr>
            <a:endParaRPr lang="en-US" altLang="ja-JP" dirty="0" smtClean="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kumimoji="1" lang="en-US" altLang="ja-JP" dirty="0"/>
          </a:p>
          <a:p>
            <a:pPr marL="0" indent="0">
              <a:lnSpc>
                <a:spcPct val="120000"/>
              </a:lnSpc>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grpSp>
        <p:nvGrpSpPr>
          <p:cNvPr id="13" name="グループ化 12"/>
          <p:cNvGrpSpPr/>
          <p:nvPr/>
        </p:nvGrpSpPr>
        <p:grpSpPr>
          <a:xfrm>
            <a:off x="851521" y="5185841"/>
            <a:ext cx="7106506" cy="1535635"/>
            <a:chOff x="1016235" y="5342461"/>
            <a:chExt cx="7106506" cy="1535635"/>
          </a:xfrm>
        </p:grpSpPr>
        <p:pic>
          <p:nvPicPr>
            <p:cNvPr id="14" name="図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235" y="5384739"/>
              <a:ext cx="1004950" cy="1250842"/>
            </a:xfrm>
            <a:prstGeom prst="rect">
              <a:avLst/>
            </a:prstGeom>
          </p:spPr>
        </p:pic>
        <p:sp>
          <p:nvSpPr>
            <p:cNvPr id="15" name="テキスト ボックス 14"/>
            <p:cNvSpPr txBox="1"/>
            <p:nvPr/>
          </p:nvSpPr>
          <p:spPr>
            <a:xfrm>
              <a:off x="2433474" y="5670353"/>
              <a:ext cx="691763" cy="646331"/>
            </a:xfrm>
            <a:prstGeom prst="rect">
              <a:avLst/>
            </a:prstGeom>
            <a:noFill/>
          </p:spPr>
          <p:txBody>
            <a:bodyPr wrap="square" rtlCol="0">
              <a:spAutoFit/>
            </a:bodyPr>
            <a:lstStyle/>
            <a:p>
              <a:r>
                <a:rPr kumimoji="1" lang="ja-JP" altLang="en-US" sz="3600" dirty="0" smtClean="0"/>
                <a:t>＋</a:t>
              </a:r>
              <a:endParaRPr kumimoji="1" lang="ja-JP" altLang="en-US" sz="3600" dirty="0"/>
            </a:p>
          </p:txBody>
        </p:sp>
        <p:pic>
          <p:nvPicPr>
            <p:cNvPr id="16" name="図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2638" y="5370657"/>
              <a:ext cx="1485044" cy="1113783"/>
            </a:xfrm>
            <a:prstGeom prst="rect">
              <a:avLst/>
            </a:prstGeom>
          </p:spPr>
        </p:pic>
        <p:pic>
          <p:nvPicPr>
            <p:cNvPr id="17" name="図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7205" y="5342461"/>
              <a:ext cx="1485044" cy="1113783"/>
            </a:xfrm>
            <a:prstGeom prst="rect">
              <a:avLst/>
            </a:prstGeom>
          </p:spPr>
        </p:pic>
        <p:pic>
          <p:nvPicPr>
            <p:cNvPr id="18" name="図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3690" y="5814294"/>
              <a:ext cx="554560" cy="690250"/>
            </a:xfrm>
            <a:prstGeom prst="rect">
              <a:avLst/>
            </a:prstGeom>
            <a:blipFill dpi="0" rotWithShape="1">
              <a:blip r:embed="rId5"/>
              <a:srcRect/>
              <a:stretch>
                <a:fillRect/>
              </a:stretch>
            </a:blipFill>
            <a:effectLst>
              <a:glow rad="127000">
                <a:schemeClr val="accent1">
                  <a:alpha val="0"/>
                </a:schemeClr>
              </a:glow>
              <a:outerShdw blurRad="50800" dist="50800" dir="5400000" algn="ctr" rotWithShape="0">
                <a:srgbClr val="000000">
                  <a:alpha val="0"/>
                </a:srgbClr>
              </a:outerShdw>
              <a:reflection stA="0" endPos="65000" dist="50800" dir="5400000" sy="-100000" algn="bl" rotWithShape="0"/>
            </a:effectLst>
          </p:spPr>
        </p:pic>
        <p:sp>
          <p:nvSpPr>
            <p:cNvPr id="19" name="テキスト ボックス 18"/>
            <p:cNvSpPr txBox="1"/>
            <p:nvPr/>
          </p:nvSpPr>
          <p:spPr>
            <a:xfrm>
              <a:off x="6162261" y="6508764"/>
              <a:ext cx="1960480" cy="369332"/>
            </a:xfrm>
            <a:prstGeom prst="rect">
              <a:avLst/>
            </a:prstGeom>
            <a:noFill/>
          </p:spPr>
          <p:txBody>
            <a:bodyPr wrap="square" rtlCol="0">
              <a:spAutoFit/>
            </a:bodyPr>
            <a:lstStyle/>
            <a:p>
              <a:r>
                <a:rPr kumimoji="1" lang="ja-JP" altLang="en-US" dirty="0" smtClean="0"/>
                <a:t>音楽付きの動画</a:t>
              </a:r>
              <a:endParaRPr kumimoji="1" lang="ja-JP" altLang="en-US" dirty="0"/>
            </a:p>
          </p:txBody>
        </p:sp>
        <p:sp>
          <p:nvSpPr>
            <p:cNvPr id="20" name="右矢印 19"/>
            <p:cNvSpPr/>
            <p:nvPr/>
          </p:nvSpPr>
          <p:spPr>
            <a:xfrm>
              <a:off x="4937760" y="5670353"/>
              <a:ext cx="1043562" cy="685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ボックス 20"/>
          <p:cNvSpPr txBox="1"/>
          <p:nvPr/>
        </p:nvSpPr>
        <p:spPr>
          <a:xfrm>
            <a:off x="3418252" y="6356351"/>
            <a:ext cx="868942" cy="369332"/>
          </a:xfrm>
          <a:prstGeom prst="rect">
            <a:avLst/>
          </a:prstGeom>
          <a:noFill/>
        </p:spPr>
        <p:txBody>
          <a:bodyPr wrap="square" rtlCol="0">
            <a:spAutoFit/>
          </a:bodyPr>
          <a:lstStyle/>
          <a:p>
            <a:r>
              <a:rPr kumimoji="1" lang="ja-JP" altLang="en-US" dirty="0" smtClean="0"/>
              <a:t>動画</a:t>
            </a:r>
            <a:endParaRPr kumimoji="1" lang="ja-JP" altLang="en-US" dirty="0"/>
          </a:p>
        </p:txBody>
      </p:sp>
      <p:sp>
        <p:nvSpPr>
          <p:cNvPr id="22" name="テキスト ボックス 21"/>
          <p:cNvSpPr txBox="1"/>
          <p:nvPr/>
        </p:nvSpPr>
        <p:spPr>
          <a:xfrm>
            <a:off x="1004022" y="6327820"/>
            <a:ext cx="647894" cy="369332"/>
          </a:xfrm>
          <a:prstGeom prst="rect">
            <a:avLst/>
          </a:prstGeom>
          <a:noFill/>
        </p:spPr>
        <p:txBody>
          <a:bodyPr wrap="square" rtlCol="0">
            <a:spAutoFit/>
          </a:bodyPr>
          <a:lstStyle/>
          <a:p>
            <a:r>
              <a:rPr lang="ja-JP" altLang="en-US" dirty="0"/>
              <a:t>音楽</a:t>
            </a:r>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normAutofit fontScale="55000" lnSpcReduction="20000"/>
          </a:bodyPr>
          <a:lstStyle/>
          <a:p>
            <a:pPr marL="514350" lvl="0" indent="-514350">
              <a:buFont typeface="+mj-lt"/>
              <a:buAutoNum type="arabicPeriod"/>
            </a:pPr>
            <a:r>
              <a:rPr lang="ja-JP" altLang="ja-JP" sz="2900" dirty="0">
                <a:latin typeface="+mn-ea"/>
              </a:rPr>
              <a:t>大野直樹，中村聡史，山本岳洋，後藤真孝，音楽動画への印象評価データセット構築とその特性の調査，情報処理学会 研究報告音楽情報科学， </a:t>
            </a:r>
            <a:r>
              <a:rPr lang="en-US" altLang="ja-JP" sz="2900" dirty="0">
                <a:latin typeface="+mn-ea"/>
              </a:rPr>
              <a:t>2015</a:t>
            </a:r>
            <a:r>
              <a:rPr lang="ja-JP" altLang="ja-JP" sz="2900" dirty="0">
                <a:latin typeface="+mn-ea"/>
              </a:rPr>
              <a:t>年</a:t>
            </a:r>
            <a:r>
              <a:rPr lang="en-US" altLang="ja-JP" sz="2900" dirty="0">
                <a:latin typeface="+mn-ea"/>
              </a:rPr>
              <a:t>9</a:t>
            </a:r>
            <a:r>
              <a:rPr lang="ja-JP" altLang="ja-JP" sz="2900" dirty="0">
                <a:latin typeface="+mn-ea"/>
              </a:rPr>
              <a:t>月</a:t>
            </a:r>
            <a:r>
              <a:rPr lang="en-US" altLang="ja-JP" sz="2900" dirty="0">
                <a:latin typeface="+mn-ea"/>
              </a:rPr>
              <a:t>1</a:t>
            </a:r>
            <a:r>
              <a:rPr lang="ja-JP" altLang="ja-JP" sz="2900" dirty="0">
                <a:latin typeface="+mn-ea"/>
              </a:rPr>
              <a:t>日，</a:t>
            </a:r>
            <a:r>
              <a:rPr lang="en-US" altLang="ja-JP" sz="2900" dirty="0">
                <a:latin typeface="+mn-ea"/>
              </a:rPr>
              <a:t>pp1-9</a:t>
            </a:r>
            <a:endParaRPr lang="ja-JP" altLang="ja-JP" sz="2900" dirty="0">
              <a:latin typeface="+mn-ea"/>
            </a:endParaRPr>
          </a:p>
          <a:p>
            <a:pPr marL="514350" lvl="0" indent="-514350">
              <a:buFont typeface="+mj-lt"/>
              <a:buAutoNum type="arabicPeriod"/>
            </a:pPr>
            <a:r>
              <a:rPr lang="ja-JP" altLang="ja-JP" sz="2900" dirty="0">
                <a:latin typeface="+mn-ea"/>
              </a:rPr>
              <a:t>吉井和佳，</a:t>
            </a:r>
            <a:r>
              <a:rPr lang="en-US" altLang="ja-JP" sz="2900" dirty="0">
                <a:latin typeface="+mn-ea"/>
              </a:rPr>
              <a:t>Advancing Information Sciences through Research on Music</a:t>
            </a:r>
            <a:r>
              <a:rPr lang="ja-JP" altLang="ja-JP" sz="2900" dirty="0">
                <a:latin typeface="+mn-ea"/>
              </a:rPr>
              <a:t>：</a:t>
            </a:r>
            <a:r>
              <a:rPr lang="en-US" altLang="ja-JP" sz="2900" dirty="0">
                <a:latin typeface="+mn-ea"/>
              </a:rPr>
              <a:t>5. Music and Machine Learning</a:t>
            </a:r>
            <a:r>
              <a:rPr lang="ja-JP" altLang="ja-JP" sz="2900" dirty="0" err="1">
                <a:latin typeface="+mn-ea"/>
              </a:rPr>
              <a:t>，</a:t>
            </a:r>
            <a:r>
              <a:rPr lang="ja-JP" altLang="ja-JP" sz="2900" dirty="0">
                <a:latin typeface="+mn-ea"/>
              </a:rPr>
              <a:t>情報処理，</a:t>
            </a:r>
            <a:r>
              <a:rPr lang="en-US" altLang="ja-JP" sz="2900" dirty="0">
                <a:latin typeface="+mn-ea"/>
              </a:rPr>
              <a:t>2016</a:t>
            </a:r>
            <a:r>
              <a:rPr lang="ja-JP" altLang="ja-JP" sz="2900" dirty="0">
                <a:latin typeface="+mn-ea"/>
              </a:rPr>
              <a:t>年</a:t>
            </a:r>
            <a:r>
              <a:rPr lang="en-US" altLang="ja-JP" sz="2900" dirty="0">
                <a:latin typeface="+mn-ea"/>
              </a:rPr>
              <a:t>5</a:t>
            </a:r>
            <a:r>
              <a:rPr lang="ja-JP" altLang="ja-JP" sz="2900" dirty="0">
                <a:latin typeface="+mn-ea"/>
              </a:rPr>
              <a:t>月</a:t>
            </a:r>
            <a:r>
              <a:rPr lang="en-US" altLang="ja-JP" sz="2900" dirty="0">
                <a:latin typeface="+mn-ea"/>
              </a:rPr>
              <a:t>15</a:t>
            </a:r>
            <a:r>
              <a:rPr lang="ja-JP" altLang="ja-JP" sz="2900" dirty="0">
                <a:latin typeface="+mn-ea"/>
              </a:rPr>
              <a:t>日，</a:t>
            </a:r>
            <a:r>
              <a:rPr lang="en-US" altLang="ja-JP" sz="2900" dirty="0">
                <a:latin typeface="+mn-ea"/>
              </a:rPr>
              <a:t>57</a:t>
            </a:r>
            <a:r>
              <a:rPr lang="ja-JP" altLang="ja-JP" sz="2900" dirty="0">
                <a:latin typeface="+mn-ea"/>
              </a:rPr>
              <a:t>巻，</a:t>
            </a:r>
            <a:r>
              <a:rPr lang="en-US" altLang="ja-JP" sz="2900" dirty="0">
                <a:latin typeface="+mn-ea"/>
              </a:rPr>
              <a:t>6</a:t>
            </a:r>
            <a:r>
              <a:rPr lang="ja-JP" altLang="ja-JP" sz="2900" dirty="0">
                <a:latin typeface="+mn-ea"/>
              </a:rPr>
              <a:t>号，</a:t>
            </a:r>
            <a:r>
              <a:rPr lang="en-US" altLang="ja-JP" sz="2900" dirty="0">
                <a:latin typeface="+mn-ea"/>
              </a:rPr>
              <a:t>pp519-522 </a:t>
            </a:r>
            <a:endParaRPr lang="ja-JP" altLang="ja-JP" sz="2900" dirty="0">
              <a:latin typeface="+mn-ea"/>
            </a:endParaRPr>
          </a:p>
          <a:p>
            <a:pPr marL="514350" lvl="0" indent="-514350">
              <a:buFont typeface="+mj-lt"/>
              <a:buAutoNum type="arabicPeriod"/>
            </a:pPr>
            <a:r>
              <a:rPr lang="ja-JP" altLang="ja-JP" sz="2900" dirty="0">
                <a:latin typeface="+mn-ea"/>
              </a:rPr>
              <a:t>赤江直洋，木本雅也，清水忠昭，田中美栄子，ニューラルネットワークを用いた音楽の自動ジャンル分類，電気学会研究会資料</a:t>
            </a:r>
            <a:r>
              <a:rPr lang="en-US" altLang="ja-JP" sz="2900" dirty="0">
                <a:latin typeface="+mn-ea"/>
              </a:rPr>
              <a:t>.IS</a:t>
            </a:r>
            <a:r>
              <a:rPr lang="ja-JP" altLang="ja-JP" sz="2900" dirty="0" err="1">
                <a:latin typeface="+mn-ea"/>
              </a:rPr>
              <a:t>，</a:t>
            </a:r>
            <a:r>
              <a:rPr lang="ja-JP" altLang="ja-JP" sz="2900" dirty="0">
                <a:latin typeface="+mn-ea"/>
              </a:rPr>
              <a:t>情報システム研究会，</a:t>
            </a:r>
            <a:r>
              <a:rPr lang="en-US" altLang="ja-JP" sz="2900" dirty="0">
                <a:latin typeface="+mn-ea"/>
              </a:rPr>
              <a:t>2004</a:t>
            </a:r>
            <a:r>
              <a:rPr lang="ja-JP" altLang="ja-JP" sz="2900" dirty="0">
                <a:latin typeface="+mn-ea"/>
              </a:rPr>
              <a:t>年</a:t>
            </a:r>
            <a:r>
              <a:rPr lang="en-US" altLang="ja-JP" sz="2900" dirty="0">
                <a:latin typeface="+mn-ea"/>
              </a:rPr>
              <a:t>3</a:t>
            </a:r>
            <a:r>
              <a:rPr lang="ja-JP" altLang="ja-JP" sz="2900" dirty="0">
                <a:latin typeface="+mn-ea"/>
              </a:rPr>
              <a:t>月</a:t>
            </a:r>
            <a:r>
              <a:rPr lang="en-US" altLang="ja-JP" sz="2900" dirty="0">
                <a:latin typeface="+mn-ea"/>
              </a:rPr>
              <a:t>23</a:t>
            </a:r>
            <a:r>
              <a:rPr lang="ja-JP" altLang="ja-JP" sz="2900" dirty="0">
                <a:latin typeface="+mn-ea"/>
              </a:rPr>
              <a:t>日，</a:t>
            </a:r>
            <a:r>
              <a:rPr lang="en-US" altLang="ja-JP" sz="2900" dirty="0">
                <a:latin typeface="+mn-ea"/>
              </a:rPr>
              <a:t>2004</a:t>
            </a:r>
            <a:r>
              <a:rPr lang="ja-JP" altLang="ja-JP" sz="2900" dirty="0">
                <a:latin typeface="+mn-ea"/>
              </a:rPr>
              <a:t>巻，</a:t>
            </a:r>
            <a:r>
              <a:rPr lang="en-US" altLang="ja-JP" sz="2900" dirty="0">
                <a:latin typeface="+mn-ea"/>
              </a:rPr>
              <a:t>9</a:t>
            </a:r>
            <a:r>
              <a:rPr lang="ja-JP" altLang="ja-JP" sz="2900" dirty="0">
                <a:latin typeface="+mn-ea"/>
              </a:rPr>
              <a:t>号，</a:t>
            </a:r>
            <a:r>
              <a:rPr lang="en-US" altLang="ja-JP" sz="2900" dirty="0">
                <a:latin typeface="+mn-ea"/>
              </a:rPr>
              <a:t>pp 35-39</a:t>
            </a:r>
            <a:endParaRPr lang="ja-JP" altLang="ja-JP" sz="2900" dirty="0">
              <a:latin typeface="+mn-ea"/>
            </a:endParaRPr>
          </a:p>
          <a:p>
            <a:pPr marL="514350" lvl="0" indent="-514350">
              <a:buFont typeface="+mj-lt"/>
              <a:buAutoNum type="arabicPeriod"/>
            </a:pPr>
            <a:r>
              <a:rPr lang="ja-JP" altLang="ja-JP" sz="2900" dirty="0">
                <a:latin typeface="+mn-ea"/>
              </a:rPr>
              <a:t>小林 拓司，丸山 一貴，畳み込みニューラルネットワークを用いた</a:t>
            </a:r>
            <a:r>
              <a:rPr lang="en-US" altLang="ja-JP" sz="2900" dirty="0">
                <a:latin typeface="+mn-ea"/>
              </a:rPr>
              <a:t>Hardcore techno</a:t>
            </a:r>
            <a:r>
              <a:rPr lang="ja-JP" altLang="ja-JP" sz="2900" dirty="0">
                <a:latin typeface="+mn-ea"/>
              </a:rPr>
              <a:t>のサブジャンル分類，インタラクション</a:t>
            </a:r>
            <a:r>
              <a:rPr lang="en-US" altLang="ja-JP" sz="2900" dirty="0">
                <a:latin typeface="+mn-ea"/>
              </a:rPr>
              <a:t>2019</a:t>
            </a:r>
            <a:r>
              <a:rPr lang="ja-JP" altLang="ja-JP" sz="2900" dirty="0">
                <a:latin typeface="+mn-ea"/>
              </a:rPr>
              <a:t>論文集，</a:t>
            </a:r>
            <a:r>
              <a:rPr lang="en-US" altLang="ja-JP" sz="2900" dirty="0">
                <a:latin typeface="+mn-ea"/>
              </a:rPr>
              <a:t>2019</a:t>
            </a:r>
            <a:r>
              <a:rPr lang="ja-JP" altLang="ja-JP" sz="2900" dirty="0" err="1">
                <a:latin typeface="+mn-ea"/>
              </a:rPr>
              <a:t>，</a:t>
            </a:r>
            <a:r>
              <a:rPr lang="en-US" altLang="ja-JP" sz="2900" dirty="0">
                <a:latin typeface="+mn-ea"/>
              </a:rPr>
              <a:t>2</a:t>
            </a:r>
            <a:r>
              <a:rPr lang="ja-JP" altLang="ja-JP" sz="2900" dirty="0">
                <a:latin typeface="+mn-ea"/>
              </a:rPr>
              <a:t>月</a:t>
            </a:r>
            <a:r>
              <a:rPr lang="en-US" altLang="ja-JP" sz="2900" dirty="0">
                <a:latin typeface="+mn-ea"/>
              </a:rPr>
              <a:t>27</a:t>
            </a:r>
            <a:r>
              <a:rPr lang="ja-JP" altLang="ja-JP" sz="2900" dirty="0">
                <a:latin typeface="+mn-ea"/>
              </a:rPr>
              <a:t>日，</a:t>
            </a:r>
            <a:r>
              <a:rPr lang="en-US" altLang="ja-JP" sz="2900" dirty="0">
                <a:latin typeface="+mn-ea"/>
              </a:rPr>
              <a:t>pp 245-248</a:t>
            </a:r>
            <a:endParaRPr lang="ja-JP" altLang="ja-JP" sz="2900" dirty="0">
              <a:latin typeface="+mn-ea"/>
            </a:endParaRPr>
          </a:p>
          <a:p>
            <a:pPr marL="514350" lvl="0" indent="-514350">
              <a:buFont typeface="+mj-lt"/>
              <a:buAutoNum type="arabicPeriod"/>
            </a:pPr>
            <a:r>
              <a:rPr lang="en-US" altLang="ja-JP" sz="2900" dirty="0">
                <a:latin typeface="+mn-ea"/>
              </a:rPr>
              <a:t>Hendrik </a:t>
            </a:r>
            <a:r>
              <a:rPr lang="en-US" altLang="ja-JP" sz="2900" dirty="0" err="1">
                <a:latin typeface="+mn-ea"/>
              </a:rPr>
              <a:t>Purwins</a:t>
            </a:r>
            <a:r>
              <a:rPr lang="en-US" altLang="ja-JP" sz="2900" dirty="0">
                <a:latin typeface="+mn-ea"/>
              </a:rPr>
              <a:t> , Bo Li , </a:t>
            </a:r>
            <a:r>
              <a:rPr lang="en-US" altLang="ja-JP" sz="2900" dirty="0" err="1">
                <a:latin typeface="+mn-ea"/>
              </a:rPr>
              <a:t>Tuomas</a:t>
            </a:r>
            <a:r>
              <a:rPr lang="en-US" altLang="ja-JP" sz="2900" dirty="0">
                <a:latin typeface="+mn-ea"/>
              </a:rPr>
              <a:t> Virtanen, Jan </a:t>
            </a:r>
            <a:r>
              <a:rPr lang="en-US" altLang="ja-JP" sz="2900" dirty="0" err="1">
                <a:latin typeface="+mn-ea"/>
              </a:rPr>
              <a:t>Schlüter</a:t>
            </a:r>
            <a:r>
              <a:rPr lang="en-US" altLang="ja-JP" sz="2900" dirty="0">
                <a:latin typeface="+mn-ea"/>
              </a:rPr>
              <a:t> , </a:t>
            </a:r>
            <a:r>
              <a:rPr lang="en-US" altLang="ja-JP" sz="2900" dirty="0" err="1">
                <a:latin typeface="+mn-ea"/>
              </a:rPr>
              <a:t>Shuo-yiin</a:t>
            </a:r>
            <a:r>
              <a:rPr lang="en-US" altLang="ja-JP" sz="2900" dirty="0">
                <a:latin typeface="+mn-ea"/>
              </a:rPr>
              <a:t> Chang, Tara </a:t>
            </a:r>
            <a:r>
              <a:rPr lang="en-US" altLang="ja-JP" sz="2900" dirty="0" err="1">
                <a:latin typeface="+mn-ea"/>
              </a:rPr>
              <a:t>Sainath</a:t>
            </a:r>
            <a:r>
              <a:rPr lang="ja-JP" altLang="ja-JP" sz="2900" dirty="0" err="1">
                <a:latin typeface="+mn-ea"/>
              </a:rPr>
              <a:t>，</a:t>
            </a:r>
            <a:r>
              <a:rPr lang="en-US" altLang="ja-JP" sz="2900" dirty="0">
                <a:latin typeface="+mn-ea"/>
              </a:rPr>
              <a:t>Sound (cs.SD); Audio and Speech Processing (eess.AS); Machine Learning (stat.ML)</a:t>
            </a:r>
            <a:r>
              <a:rPr lang="ja-JP" altLang="ja-JP" sz="2900" dirty="0" err="1">
                <a:latin typeface="+mn-ea"/>
              </a:rPr>
              <a:t>，</a:t>
            </a:r>
            <a:r>
              <a:rPr lang="en-US" altLang="ja-JP" sz="2900" dirty="0">
                <a:latin typeface="+mn-ea"/>
              </a:rPr>
              <a:t>Journal of Selected Topics of Signal Processing 14, No. 8</a:t>
            </a:r>
            <a:r>
              <a:rPr lang="ja-JP" altLang="ja-JP" sz="2900" dirty="0" err="1">
                <a:latin typeface="+mn-ea"/>
              </a:rPr>
              <a:t>，</a:t>
            </a:r>
            <a:r>
              <a:rPr lang="en-US" altLang="ja-JP" sz="2900" dirty="0">
                <a:latin typeface="+mn-ea"/>
              </a:rPr>
              <a:t>pp 15 </a:t>
            </a:r>
            <a:endParaRPr lang="ja-JP" altLang="ja-JP" sz="2900" dirty="0">
              <a:latin typeface="+mn-ea"/>
            </a:endParaRPr>
          </a:p>
          <a:p>
            <a:pPr marL="514350" lvl="0" indent="-514350">
              <a:buFont typeface="+mj-lt"/>
              <a:buAutoNum type="arabicPeriod"/>
            </a:pPr>
            <a:r>
              <a:rPr lang="en-US" altLang="ja-JP" sz="2900" dirty="0">
                <a:latin typeface="+mn-ea"/>
              </a:rPr>
              <a:t>SOUNDCLOUD</a:t>
            </a:r>
            <a:r>
              <a:rPr lang="ja-JP" altLang="ja-JP" sz="2900" dirty="0" err="1">
                <a:latin typeface="+mn-ea"/>
              </a:rPr>
              <a:t>，</a:t>
            </a:r>
            <a:r>
              <a:rPr lang="en-US" altLang="ja-JP" sz="2900" dirty="0">
                <a:latin typeface="+mn-ea"/>
                <a:hlinkClick r:id="rId2"/>
              </a:rPr>
              <a:t>https://soundcloud.com/?utm_source=Partnerize</a:t>
            </a:r>
            <a:r>
              <a:rPr lang="ja-JP" altLang="ja-JP" sz="2900" dirty="0" err="1">
                <a:latin typeface="+mn-ea"/>
              </a:rPr>
              <a:t>，</a:t>
            </a:r>
            <a:r>
              <a:rPr lang="en-US" altLang="ja-JP" sz="2900" dirty="0">
                <a:latin typeface="+mn-ea"/>
              </a:rPr>
              <a:t>2021/12/20</a:t>
            </a:r>
            <a:endParaRPr lang="ja-JP" altLang="ja-JP" sz="2900" dirty="0">
              <a:latin typeface="+mn-ea"/>
            </a:endParaRPr>
          </a:p>
          <a:p>
            <a:pPr marL="514350" lvl="0" indent="-514350">
              <a:buFont typeface="+mj-lt"/>
              <a:buAutoNum type="arabicPeriod"/>
            </a:pPr>
            <a:r>
              <a:rPr lang="en-US" altLang="ja-JP" sz="2900" dirty="0">
                <a:latin typeface="+mn-ea"/>
              </a:rPr>
              <a:t>DOVA SYNDORME</a:t>
            </a:r>
            <a:r>
              <a:rPr lang="ja-JP" altLang="ja-JP" sz="2900" dirty="0" err="1">
                <a:latin typeface="+mn-ea"/>
              </a:rPr>
              <a:t>，</a:t>
            </a:r>
            <a:r>
              <a:rPr lang="en-US" altLang="ja-JP" sz="2900" dirty="0">
                <a:latin typeface="+mn-ea"/>
                <a:hlinkClick r:id="rId3"/>
              </a:rPr>
              <a:t>https://dova-s.jp/，2021/12/20</a:t>
            </a:r>
            <a:endParaRPr lang="ja-JP" altLang="ja-JP" sz="2900" dirty="0">
              <a:latin typeface="+mn-ea"/>
            </a:endParaRPr>
          </a:p>
          <a:p>
            <a:pPr marL="514350" lvl="0" indent="-514350">
              <a:buFont typeface="+mj-lt"/>
              <a:buAutoNum type="arabicPeriod"/>
            </a:pPr>
            <a:r>
              <a:rPr lang="en-US" altLang="ja-JP" sz="2900" dirty="0">
                <a:latin typeface="+mn-ea"/>
              </a:rPr>
              <a:t>FMA: A Dataset For Music Analysis</a:t>
            </a:r>
            <a:r>
              <a:rPr lang="ja-JP" altLang="ja-JP" sz="2900" dirty="0" err="1">
                <a:latin typeface="+mn-ea"/>
              </a:rPr>
              <a:t>，</a:t>
            </a:r>
            <a:r>
              <a:rPr lang="en-US" altLang="ja-JP" sz="2900" dirty="0">
                <a:latin typeface="+mn-ea"/>
                <a:hlinkClick r:id="rId4"/>
              </a:rPr>
              <a:t>https://github.com/</a:t>
            </a:r>
            <a:r>
              <a:rPr lang="en-US" altLang="ja-JP" sz="2900" dirty="0" err="1">
                <a:latin typeface="+mn-ea"/>
                <a:hlinkClick r:id="rId4"/>
              </a:rPr>
              <a:t>mdeff</a:t>
            </a:r>
            <a:r>
              <a:rPr lang="en-US" altLang="ja-JP" sz="2900" dirty="0">
                <a:latin typeface="+mn-ea"/>
                <a:hlinkClick r:id="rId4"/>
              </a:rPr>
              <a:t>/fma，2021/12/21</a:t>
            </a:r>
            <a:endParaRPr lang="ja-JP" altLang="ja-JP" sz="2900" dirty="0">
              <a:latin typeface="+mn-ea"/>
            </a:endParaRP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20</a:t>
            </a:fld>
            <a:endParaRPr lang="ja-JP" altLang="en-US" dirty="0"/>
          </a:p>
        </p:txBody>
      </p:sp>
    </p:spTree>
    <p:extLst>
      <p:ext uri="{BB962C8B-B14F-4D97-AF65-F5344CB8AC3E}">
        <p14:creationId xmlns:p14="http://schemas.microsoft.com/office/powerpoint/2010/main" val="1105084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628650" y="1846645"/>
            <a:ext cx="7886700" cy="4351338"/>
          </a:xfrm>
        </p:spPr>
        <p:txBody>
          <a:bodyPr>
            <a:normAutofit/>
          </a:bodyPr>
          <a:lstStyle/>
          <a:p>
            <a:r>
              <a:rPr lang="en-US" altLang="ja-JP" dirty="0" smtClean="0"/>
              <a:t>SNS</a:t>
            </a:r>
            <a:r>
              <a:rPr lang="ja-JP" altLang="en-US" dirty="0" smtClean="0"/>
              <a:t>などに投稿される大量楽曲データのジャンル抽出・ジャンル推定処理．</a:t>
            </a:r>
            <a:endParaRPr lang="en-US" altLang="ja-JP" dirty="0" smtClean="0"/>
          </a:p>
          <a:p>
            <a:pPr marL="0" indent="0">
              <a:buNone/>
            </a:pPr>
            <a:endParaRPr lang="en-US" altLang="ja-JP" dirty="0" smtClean="0"/>
          </a:p>
          <a:p>
            <a:r>
              <a:rPr lang="ja-JP" altLang="en-US" dirty="0"/>
              <a:t>複数</a:t>
            </a:r>
            <a:r>
              <a:rPr lang="ja-JP" altLang="en-US" dirty="0" smtClean="0"/>
              <a:t>サーバを利用したラウンドロビン方式の負荷分散を導入した処理時間の短縮．</a:t>
            </a:r>
            <a:endParaRPr lang="en-US" altLang="ja-JP" dirty="0" smtClean="0"/>
          </a:p>
          <a:p>
            <a:endParaRPr lang="en-US" altLang="ja-JP" dirty="0"/>
          </a:p>
          <a:p>
            <a:r>
              <a:rPr lang="ja-JP" altLang="en-US" dirty="0" smtClean="0"/>
              <a:t>単機サーバと複数サーバでジャンル推定処理を行った処理時間を比較することで提案システムの実現可能性を示す．</a:t>
            </a: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114472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628650" y="1362723"/>
            <a:ext cx="8354290" cy="3574731"/>
          </a:xfrm>
        </p:spPr>
        <p:txBody>
          <a:bodyPr>
            <a:normAutofit fontScale="92500" lnSpcReduction="10000"/>
          </a:bodyPr>
          <a:lstStyle/>
          <a:p>
            <a:r>
              <a:rPr lang="ja-JP" altLang="en-US" dirty="0" smtClean="0"/>
              <a:t>動画コンテンツと楽曲コンテンツとのマッチング処理を行うのに適したジャンル推定モデルの構築</a:t>
            </a:r>
            <a:endParaRPr lang="en-US" altLang="ja-JP" dirty="0"/>
          </a:p>
          <a:p>
            <a:pPr marL="0" indent="0">
              <a:buNone/>
            </a:pPr>
            <a:endParaRPr lang="en-US" altLang="ja-JP" dirty="0" smtClean="0"/>
          </a:p>
          <a:p>
            <a:r>
              <a:rPr lang="en-US" altLang="ja-JP" dirty="0"/>
              <a:t>1</a:t>
            </a:r>
            <a:r>
              <a:rPr lang="ja-JP" altLang="en-US" dirty="0"/>
              <a:t>台</a:t>
            </a:r>
            <a:r>
              <a:rPr lang="ja-JP" altLang="en-US" dirty="0" smtClean="0"/>
              <a:t>のみサーバで処理を行うと処理速度に限界が生じるため並列で処理する</a:t>
            </a:r>
            <a:r>
              <a:rPr lang="ja-JP" altLang="en-US" dirty="0"/>
              <a:t>仕組みが必要である</a:t>
            </a:r>
            <a:endParaRPr lang="en-US" altLang="ja-JP" dirty="0" smtClean="0"/>
          </a:p>
          <a:p>
            <a:pPr marL="0" indent="0">
              <a:buNone/>
            </a:pPr>
            <a:endParaRPr lang="en-US" altLang="ja-JP" dirty="0" smtClean="0"/>
          </a:p>
          <a:p>
            <a:r>
              <a:rPr lang="ja-JP" altLang="en-US" dirty="0" smtClean="0"/>
              <a:t>楽曲投稿型</a:t>
            </a:r>
            <a:r>
              <a:rPr lang="en-US" altLang="ja-JP" dirty="0" smtClean="0"/>
              <a:t>SNS</a:t>
            </a:r>
            <a:r>
              <a:rPr lang="ja-JP" altLang="en-US" dirty="0" smtClean="0"/>
              <a:t>上に投稿される大量の楽曲データを複数サーバで処理することで処理速度を向上させることがサービスの向上につながる</a:t>
            </a:r>
            <a:endParaRPr lang="en-US" altLang="ja-JP" dirty="0" smtClean="0"/>
          </a:p>
          <a:p>
            <a:endParaRPr lang="en-US" altLang="ja-JP" dirty="0"/>
          </a:p>
          <a:p>
            <a:endParaRPr lang="en-US" altLang="ja-JP" dirty="0"/>
          </a:p>
          <a:p>
            <a:endParaRPr lang="en-US" altLang="ja-JP" dirty="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pic>
        <p:nvPicPr>
          <p:cNvPr id="22" name="図 21"/>
          <p:cNvPicPr/>
          <p:nvPr/>
        </p:nvPicPr>
        <p:blipFill>
          <a:blip r:embed="rId2">
            <a:extLst>
              <a:ext uri="{28A0092B-C50C-407E-A947-70E740481C1C}">
                <a14:useLocalDpi xmlns:a14="http://schemas.microsoft.com/office/drawing/2010/main" val="0"/>
              </a:ext>
            </a:extLst>
          </a:blip>
          <a:stretch>
            <a:fillRect/>
          </a:stretch>
        </p:blipFill>
        <p:spPr>
          <a:xfrm>
            <a:off x="628649" y="4953355"/>
            <a:ext cx="7592999" cy="1685983"/>
          </a:xfrm>
          <a:prstGeom prst="rect">
            <a:avLst/>
          </a:prstGeom>
        </p:spPr>
      </p:pic>
    </p:spTree>
    <p:extLst>
      <p:ext uri="{BB962C8B-B14F-4D97-AF65-F5344CB8AC3E}">
        <p14:creationId xmlns:p14="http://schemas.microsoft.com/office/powerpoint/2010/main" val="3482704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752932"/>
          </a:xfrm>
        </p:spPr>
        <p:txBody>
          <a:bodyPr>
            <a:normAutofit fontScale="62500" lnSpcReduction="20000"/>
          </a:bodyPr>
          <a:lstStyle/>
          <a:p>
            <a:r>
              <a:rPr lang="ja-JP" altLang="en-US" u="sng" dirty="0">
                <a:latin typeface="+mn-ea"/>
              </a:rPr>
              <a:t>動画の</a:t>
            </a:r>
            <a:r>
              <a:rPr lang="ja-JP" altLang="en-US" u="sng" dirty="0" smtClean="0">
                <a:latin typeface="+mn-ea"/>
              </a:rPr>
              <a:t>印象評価データセット</a:t>
            </a:r>
            <a:r>
              <a:rPr lang="ja-JP" altLang="en-US" u="sng" dirty="0">
                <a:latin typeface="+mn-ea"/>
              </a:rPr>
              <a:t>構築とその特性の調査</a:t>
            </a:r>
            <a:endParaRPr lang="en-US" altLang="ja-JP" u="sng" dirty="0">
              <a:latin typeface="+mn-ea"/>
            </a:endParaRPr>
          </a:p>
          <a:p>
            <a:pPr marL="0" indent="0">
              <a:buNone/>
            </a:pPr>
            <a:r>
              <a:rPr lang="en-US" altLang="ja-JP" dirty="0" smtClean="0">
                <a:latin typeface="+mn-ea"/>
              </a:rPr>
              <a:t>[2015 </a:t>
            </a:r>
            <a:r>
              <a:rPr lang="ja-JP" altLang="en-US" dirty="0" smtClean="0">
                <a:latin typeface="+mn-ea"/>
              </a:rPr>
              <a:t>大野</a:t>
            </a:r>
            <a:r>
              <a:rPr lang="en-US" altLang="ja-JP" dirty="0" smtClean="0">
                <a:latin typeface="+mn-ea"/>
              </a:rPr>
              <a:t>]</a:t>
            </a:r>
            <a:r>
              <a:rPr lang="ja-JP" altLang="en-US" dirty="0" smtClean="0">
                <a:latin typeface="+mn-ea"/>
              </a:rPr>
              <a:t>大野直樹，中村聡史，山本岳洋，後藤真孝，</a:t>
            </a:r>
            <a:endParaRPr lang="en-US" altLang="ja-JP" dirty="0" smtClean="0">
              <a:latin typeface="+mn-ea"/>
            </a:endParaRPr>
          </a:p>
          <a:p>
            <a:pPr marL="0" indent="0">
              <a:buNone/>
            </a:pPr>
            <a:r>
              <a:rPr kumimoji="1" lang="ja-JP" altLang="en-US" dirty="0" smtClean="0">
                <a:latin typeface="+mn-ea"/>
              </a:rPr>
              <a:t>音楽動画への印象評価データセット構築とその特性の調査</a:t>
            </a:r>
            <a:r>
              <a:rPr lang="ja-JP" altLang="en-US" dirty="0" smtClean="0">
                <a:latin typeface="+mn-ea"/>
              </a:rPr>
              <a:t>，情報処理学会，</a:t>
            </a:r>
            <a:r>
              <a:rPr lang="en-US" altLang="ja-JP" dirty="0" smtClean="0">
                <a:latin typeface="+mn-ea"/>
              </a:rPr>
              <a:t>2015</a:t>
            </a:r>
            <a:endParaRPr kumimoji="1" lang="en-US" altLang="ja-JP" dirty="0" smtClean="0">
              <a:latin typeface="+mn-ea"/>
            </a:endParaRPr>
          </a:p>
          <a:p>
            <a:pPr marL="0" indent="0">
              <a:buNone/>
            </a:pPr>
            <a:endParaRPr kumimoji="1" lang="en-US" altLang="ja-JP" dirty="0" smtClean="0">
              <a:latin typeface="+mn-ea"/>
            </a:endParaRPr>
          </a:p>
          <a:p>
            <a:r>
              <a:rPr lang="ja-JP" altLang="en-US" u="sng" dirty="0" smtClean="0">
                <a:latin typeface="+mn-ea"/>
              </a:rPr>
              <a:t>音楽</a:t>
            </a:r>
            <a:r>
              <a:rPr lang="ja-JP" altLang="en-US" u="sng" dirty="0">
                <a:latin typeface="+mn-ea"/>
              </a:rPr>
              <a:t>と機械学習</a:t>
            </a:r>
            <a:endParaRPr lang="en-US" altLang="ja-JP" u="sng" dirty="0">
              <a:latin typeface="+mn-ea"/>
            </a:endParaRPr>
          </a:p>
          <a:p>
            <a:pPr marL="0" indent="0">
              <a:buNone/>
            </a:pPr>
            <a:r>
              <a:rPr lang="en-US" altLang="ja-JP" dirty="0" smtClean="0"/>
              <a:t>[2016 </a:t>
            </a:r>
            <a:r>
              <a:rPr lang="ja-JP" altLang="en-US" dirty="0" smtClean="0"/>
              <a:t>吉井</a:t>
            </a:r>
            <a:r>
              <a:rPr lang="en-US" altLang="ja-JP" dirty="0" smtClean="0"/>
              <a:t>]</a:t>
            </a:r>
            <a:r>
              <a:rPr lang="ja-JP" altLang="ja-JP" dirty="0" smtClean="0"/>
              <a:t>吉井和佳，</a:t>
            </a:r>
            <a:endParaRPr lang="en-US" altLang="ja-JP" dirty="0" smtClean="0"/>
          </a:p>
          <a:p>
            <a:pPr marL="0" indent="0">
              <a:buNone/>
            </a:pPr>
            <a:r>
              <a:rPr lang="en-US" altLang="ja-JP" dirty="0" smtClean="0"/>
              <a:t>Advancing </a:t>
            </a:r>
            <a:r>
              <a:rPr lang="en-US" altLang="ja-JP" dirty="0"/>
              <a:t>Information Sciences through Research on Music</a:t>
            </a:r>
            <a:r>
              <a:rPr lang="ja-JP" altLang="ja-JP" dirty="0"/>
              <a:t>：</a:t>
            </a:r>
            <a:r>
              <a:rPr lang="en-US" altLang="ja-JP" dirty="0"/>
              <a:t>5. Music and Machine Learning</a:t>
            </a:r>
            <a:r>
              <a:rPr lang="ja-JP" altLang="ja-JP" dirty="0" err="1" smtClean="0"/>
              <a:t>，</a:t>
            </a:r>
            <a:r>
              <a:rPr lang="en-US" altLang="ja-JP" dirty="0" smtClean="0"/>
              <a:t>2016</a:t>
            </a:r>
          </a:p>
          <a:p>
            <a:pPr marL="0" indent="0">
              <a:buNone/>
            </a:pPr>
            <a:endParaRPr lang="en-US" altLang="ja-JP" dirty="0" smtClean="0">
              <a:latin typeface="+mn-ea"/>
            </a:endParaRPr>
          </a:p>
          <a:p>
            <a:r>
              <a:rPr lang="ja-JP" altLang="en-US" u="sng" dirty="0" smtClean="0">
                <a:latin typeface="+mn-ea"/>
              </a:rPr>
              <a:t>ニューラルネットワークを用いた音楽の</a:t>
            </a:r>
            <a:r>
              <a:rPr lang="ja-JP" altLang="en-US" u="sng" dirty="0">
                <a:latin typeface="+mn-ea"/>
              </a:rPr>
              <a:t>自動ジャンル</a:t>
            </a:r>
            <a:r>
              <a:rPr lang="ja-JP" altLang="en-US" u="sng" dirty="0" smtClean="0">
                <a:latin typeface="+mn-ea"/>
              </a:rPr>
              <a:t>分類</a:t>
            </a:r>
            <a:endParaRPr lang="en-US" altLang="ja-JP" u="sng" dirty="0" smtClean="0">
              <a:latin typeface="+mn-ea"/>
            </a:endParaRPr>
          </a:p>
          <a:p>
            <a:pPr marL="0" lvl="0" indent="0">
              <a:buNone/>
            </a:pPr>
            <a:r>
              <a:rPr lang="en-US" altLang="ja-JP" dirty="0" smtClean="0"/>
              <a:t>[2004 </a:t>
            </a:r>
            <a:r>
              <a:rPr lang="ja-JP" altLang="en-US" dirty="0" smtClean="0"/>
              <a:t>赤江</a:t>
            </a:r>
            <a:r>
              <a:rPr lang="en-US" altLang="ja-JP" dirty="0" smtClean="0"/>
              <a:t>]</a:t>
            </a:r>
            <a:r>
              <a:rPr lang="ja-JP" altLang="ja-JP" dirty="0" smtClean="0"/>
              <a:t>赤</a:t>
            </a:r>
            <a:r>
              <a:rPr lang="ja-JP" altLang="ja-JP" dirty="0"/>
              <a:t>江直洋，木本雅也，清水忠昭，田中美栄子</a:t>
            </a:r>
            <a:r>
              <a:rPr lang="ja-JP" altLang="ja-JP" dirty="0" smtClean="0"/>
              <a:t>，</a:t>
            </a:r>
            <a:endParaRPr lang="en-US" altLang="ja-JP" dirty="0" smtClean="0"/>
          </a:p>
          <a:p>
            <a:pPr marL="0" lvl="0" indent="0">
              <a:buNone/>
            </a:pPr>
            <a:r>
              <a:rPr lang="ja-JP" altLang="ja-JP" dirty="0" smtClean="0"/>
              <a:t>ニューラルネットワーク</a:t>
            </a:r>
            <a:r>
              <a:rPr lang="ja-JP" altLang="ja-JP" dirty="0"/>
              <a:t>を用いた音楽の自動ジャンル分類，電気学会研究会資料</a:t>
            </a:r>
            <a:r>
              <a:rPr lang="en-US" altLang="ja-JP" dirty="0"/>
              <a:t>.IS</a:t>
            </a:r>
            <a:r>
              <a:rPr lang="ja-JP" altLang="ja-JP" dirty="0" err="1"/>
              <a:t>，</a:t>
            </a:r>
            <a:r>
              <a:rPr lang="ja-JP" altLang="ja-JP" dirty="0"/>
              <a:t>情報システム研究会，</a:t>
            </a:r>
            <a:r>
              <a:rPr lang="en-US" altLang="ja-JP" dirty="0" smtClean="0"/>
              <a:t>2004</a:t>
            </a:r>
            <a:endParaRPr lang="ja-JP" altLang="ja-JP" dirty="0"/>
          </a:p>
          <a:p>
            <a:pPr marL="0" indent="0">
              <a:buNone/>
            </a:pPr>
            <a:endParaRPr lang="en-US" altLang="ja-JP" dirty="0">
              <a:latin typeface="+mn-ea"/>
            </a:endParaRPr>
          </a:p>
          <a:p>
            <a:r>
              <a:rPr lang="en-US" altLang="ja-JP" u="sng" dirty="0" smtClean="0">
                <a:latin typeface="+mn-ea"/>
              </a:rPr>
              <a:t>CNN</a:t>
            </a:r>
            <a:r>
              <a:rPr lang="ja-JP" altLang="en-US" u="sng" dirty="0" smtClean="0">
                <a:latin typeface="+mn-ea"/>
              </a:rPr>
              <a:t>を利用したジャンル推定</a:t>
            </a:r>
            <a:endParaRPr lang="en-US" altLang="ja-JP" u="sng" dirty="0" smtClean="0">
              <a:latin typeface="+mn-ea"/>
            </a:endParaRPr>
          </a:p>
          <a:p>
            <a:pPr marL="0" indent="0">
              <a:buNone/>
            </a:pPr>
            <a:r>
              <a:rPr lang="en-US" altLang="ja-JP" dirty="0" smtClean="0"/>
              <a:t>[2019 </a:t>
            </a:r>
            <a:r>
              <a:rPr lang="ja-JP" altLang="en-US" dirty="0" smtClean="0"/>
              <a:t>小林</a:t>
            </a:r>
            <a:r>
              <a:rPr lang="en-US" altLang="ja-JP" dirty="0" smtClean="0"/>
              <a:t>]</a:t>
            </a:r>
            <a:r>
              <a:rPr lang="ja-JP" altLang="ja-JP" dirty="0" smtClean="0"/>
              <a:t>小林 </a:t>
            </a:r>
            <a:r>
              <a:rPr lang="ja-JP" altLang="ja-JP" dirty="0"/>
              <a:t>拓司，丸山 一貴</a:t>
            </a:r>
            <a:r>
              <a:rPr lang="ja-JP" altLang="ja-JP" dirty="0" smtClean="0"/>
              <a:t>，</a:t>
            </a:r>
            <a:endParaRPr lang="en-US" altLang="ja-JP" dirty="0" smtClean="0"/>
          </a:p>
          <a:p>
            <a:pPr marL="0" indent="0">
              <a:buNone/>
            </a:pPr>
            <a:r>
              <a:rPr lang="ja-JP" altLang="ja-JP" dirty="0" smtClean="0"/>
              <a:t>畳み込み</a:t>
            </a:r>
            <a:r>
              <a:rPr lang="ja-JP" altLang="ja-JP" dirty="0"/>
              <a:t>ニューラルネットワークを用いた</a:t>
            </a:r>
            <a:r>
              <a:rPr lang="en-US" altLang="ja-JP" dirty="0"/>
              <a:t>Hardcore techno</a:t>
            </a:r>
            <a:r>
              <a:rPr lang="ja-JP" altLang="ja-JP" dirty="0"/>
              <a:t>のサブジャンル分類，インタラクション</a:t>
            </a:r>
            <a:r>
              <a:rPr lang="en-US" altLang="ja-JP" dirty="0" smtClean="0"/>
              <a:t>2019</a:t>
            </a:r>
            <a:endParaRPr lang="en-US" altLang="ja-JP" u="sng" dirty="0" smtClean="0">
              <a:latin typeface="+mn-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37695416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提案システム</a:t>
            </a:r>
            <a:endParaRPr kumimoji="1" lang="ja-JP" altLang="en-US" dirty="0"/>
          </a:p>
        </p:txBody>
      </p:sp>
      <p:sp>
        <p:nvSpPr>
          <p:cNvPr id="3" name="コンテンツ プレースホルダー 2"/>
          <p:cNvSpPr>
            <a:spLocks noGrp="1"/>
          </p:cNvSpPr>
          <p:nvPr>
            <p:ph idx="1"/>
          </p:nvPr>
        </p:nvSpPr>
        <p:spPr/>
        <p:txBody>
          <a:bodyPr>
            <a:normAutofit/>
          </a:bodyPr>
          <a:lstStyle/>
          <a:p>
            <a:pPr marL="514350" indent="-514350">
              <a:buFont typeface="+mj-lt"/>
              <a:buAutoNum type="arabicPeriod"/>
            </a:pPr>
            <a:r>
              <a:rPr lang="ja-JP" altLang="en-US" dirty="0"/>
              <a:t>楽曲</a:t>
            </a:r>
            <a:r>
              <a:rPr lang="ja-JP" altLang="en-US" dirty="0" smtClean="0"/>
              <a:t>投稿型</a:t>
            </a:r>
            <a:r>
              <a:rPr lang="en-US" altLang="ja-JP" dirty="0" smtClean="0"/>
              <a:t>SNS</a:t>
            </a:r>
            <a:r>
              <a:rPr lang="ja-JP" altLang="en-US" dirty="0" smtClean="0"/>
              <a:t>に投稿された</a:t>
            </a:r>
            <a:r>
              <a:rPr lang="en-US" altLang="ja-JP" dirty="0" smtClean="0"/>
              <a:t>SNS</a:t>
            </a:r>
            <a:r>
              <a:rPr lang="ja-JP" altLang="en-US" dirty="0" smtClean="0"/>
              <a:t>を保存</a:t>
            </a:r>
            <a:endParaRPr lang="en-US" altLang="ja-JP" dirty="0" smtClean="0"/>
          </a:p>
          <a:p>
            <a:pPr marL="514350" indent="-514350">
              <a:buFont typeface="+mj-lt"/>
              <a:buAutoNum type="arabicPeriod"/>
            </a:pPr>
            <a:endParaRPr lang="en-US" altLang="ja-JP" dirty="0"/>
          </a:p>
          <a:p>
            <a:pPr marL="514350" indent="-514350">
              <a:buFont typeface="+mj-lt"/>
              <a:buAutoNum type="arabicPeriod"/>
            </a:pPr>
            <a:r>
              <a:rPr lang="ja-JP" altLang="en-US" dirty="0" smtClean="0"/>
              <a:t>楽曲から分析した周波数をスペクトログラムとして可視化</a:t>
            </a:r>
            <a:endParaRPr lang="en-US" altLang="ja-JP" dirty="0" smtClean="0"/>
          </a:p>
          <a:p>
            <a:pPr marL="514350" indent="-514350">
              <a:buFont typeface="+mj-lt"/>
              <a:buAutoNum type="arabicPeriod"/>
            </a:pPr>
            <a:endParaRPr lang="en-US" altLang="ja-JP" dirty="0"/>
          </a:p>
          <a:p>
            <a:pPr marL="514350" indent="-514350">
              <a:buFont typeface="+mj-lt"/>
              <a:buAutoNum type="arabicPeriod"/>
            </a:pPr>
            <a:r>
              <a:rPr lang="ja-JP" altLang="en-US" dirty="0" smtClean="0"/>
              <a:t>楽曲から特徴を抽出，機械学習しジャンルを推定</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lang="ja-JP" altLang="en-US" dirty="0" smtClean="0"/>
              <a:t>１～３を複数のサーバで実行</a:t>
            </a:r>
            <a:endParaRPr lang="en-US" altLang="ja-JP" dirty="0" smtClean="0"/>
          </a:p>
          <a:p>
            <a:pPr marL="0" indent="0">
              <a:buNone/>
            </a:pP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spTree>
    <p:extLst>
      <p:ext uri="{BB962C8B-B14F-4D97-AF65-F5344CB8AC3E}">
        <p14:creationId xmlns:p14="http://schemas.microsoft.com/office/powerpoint/2010/main" val="1631647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sp>
        <p:nvSpPr>
          <p:cNvPr id="2" name="テキスト ボックス 1"/>
          <p:cNvSpPr txBox="1"/>
          <p:nvPr/>
        </p:nvSpPr>
        <p:spPr>
          <a:xfrm>
            <a:off x="282736" y="535849"/>
            <a:ext cx="7183538" cy="584775"/>
          </a:xfrm>
          <a:prstGeom prst="rect">
            <a:avLst/>
          </a:prstGeom>
          <a:noFill/>
        </p:spPr>
        <p:txBody>
          <a:bodyPr wrap="square" rtlCol="0">
            <a:spAutoFit/>
          </a:bodyPr>
          <a:lstStyle/>
          <a:p>
            <a:r>
              <a:rPr kumimoji="1" lang="ja-JP" altLang="en-US" sz="3200" dirty="0" smtClean="0"/>
              <a:t>提案システム</a:t>
            </a:r>
            <a:endParaRPr kumimoji="1" lang="ja-JP" altLang="en-US" sz="3200" dirty="0"/>
          </a:p>
        </p:txBody>
      </p:sp>
      <p:grpSp>
        <p:nvGrpSpPr>
          <p:cNvPr id="41" name="グループ化 40"/>
          <p:cNvGrpSpPr/>
          <p:nvPr/>
        </p:nvGrpSpPr>
        <p:grpSpPr>
          <a:xfrm>
            <a:off x="175365" y="2361287"/>
            <a:ext cx="8614520" cy="2690071"/>
            <a:chOff x="175365" y="1494595"/>
            <a:chExt cx="8614520" cy="2690071"/>
          </a:xfrm>
        </p:grpSpPr>
        <p:grpSp>
          <p:nvGrpSpPr>
            <p:cNvPr id="43" name="グループ化 42"/>
            <p:cNvGrpSpPr/>
            <p:nvPr/>
          </p:nvGrpSpPr>
          <p:grpSpPr>
            <a:xfrm>
              <a:off x="175365" y="1923200"/>
              <a:ext cx="1811795" cy="1940386"/>
              <a:chOff x="-7018" y="1365954"/>
              <a:chExt cx="1243054" cy="1744335"/>
            </a:xfrm>
          </p:grpSpPr>
          <p:pic>
            <p:nvPicPr>
              <p:cNvPr id="67" name="図 66"/>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446207" y="1365954"/>
                <a:ext cx="365760" cy="421419"/>
              </a:xfrm>
              <a:prstGeom prst="rect">
                <a:avLst/>
              </a:prstGeom>
            </p:spPr>
          </p:pic>
          <p:pic>
            <p:nvPicPr>
              <p:cNvPr id="68" name="図 67"/>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684746" y="1861096"/>
                <a:ext cx="365760" cy="421419"/>
              </a:xfrm>
              <a:prstGeom prst="rect">
                <a:avLst/>
              </a:prstGeom>
            </p:spPr>
          </p:pic>
          <p:pic>
            <p:nvPicPr>
              <p:cNvPr id="69" name="図 68"/>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159493" y="1861095"/>
                <a:ext cx="365760" cy="421419"/>
              </a:xfrm>
              <a:prstGeom prst="rect">
                <a:avLst/>
              </a:prstGeom>
            </p:spPr>
          </p:pic>
          <p:sp>
            <p:nvSpPr>
              <p:cNvPr id="70" name="テキスト ボックス 69"/>
              <p:cNvSpPr txBox="1"/>
              <p:nvPr/>
            </p:nvSpPr>
            <p:spPr>
              <a:xfrm>
                <a:off x="-7018" y="2525514"/>
                <a:ext cx="1243054" cy="584775"/>
              </a:xfrm>
              <a:prstGeom prst="rect">
                <a:avLst/>
              </a:prstGeom>
              <a:noFill/>
            </p:spPr>
            <p:txBody>
              <a:bodyPr wrap="square" rtlCol="0">
                <a:spAutoFit/>
              </a:bodyPr>
              <a:lstStyle/>
              <a:p>
                <a:pPr algn="ctr"/>
                <a:r>
                  <a:rPr lang="ja-JP" altLang="en-US" sz="1600" dirty="0"/>
                  <a:t>楽曲</a:t>
                </a:r>
                <a:r>
                  <a:rPr lang="ja-JP" altLang="en-US" sz="1600" dirty="0" smtClean="0"/>
                  <a:t>投稿型</a:t>
                </a:r>
                <a:r>
                  <a:rPr lang="en-US" altLang="ja-JP" sz="1600" dirty="0" smtClean="0"/>
                  <a:t>SNS</a:t>
                </a:r>
                <a:endParaRPr kumimoji="1" lang="ja-JP" altLang="en-US" sz="1600" dirty="0"/>
              </a:p>
            </p:txBody>
          </p:sp>
        </p:grpSp>
        <p:pic>
          <p:nvPicPr>
            <p:cNvPr id="46" name="図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31960" y="1494595"/>
              <a:ext cx="623105" cy="475555"/>
            </a:xfrm>
            <a:prstGeom prst="rect">
              <a:avLst/>
            </a:prstGeom>
          </p:spPr>
        </p:pic>
        <p:pic>
          <p:nvPicPr>
            <p:cNvPr id="47" name="図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31960" y="2218685"/>
              <a:ext cx="623105" cy="475555"/>
            </a:xfrm>
            <a:prstGeom prst="rect">
              <a:avLst/>
            </a:prstGeom>
          </p:spPr>
        </p:pic>
        <p:pic>
          <p:nvPicPr>
            <p:cNvPr id="48" name="図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31960" y="2942775"/>
              <a:ext cx="623105" cy="475555"/>
            </a:xfrm>
            <a:prstGeom prst="rect">
              <a:avLst/>
            </a:prstGeom>
          </p:spPr>
        </p:pic>
        <p:cxnSp>
          <p:nvCxnSpPr>
            <p:cNvPr id="49" name="直線矢印コネクタ 48"/>
            <p:cNvCxnSpPr>
              <a:endCxn id="46" idx="1"/>
            </p:cNvCxnSpPr>
            <p:nvPr/>
          </p:nvCxnSpPr>
          <p:spPr>
            <a:xfrm flipV="1">
              <a:off x="1831276" y="1732372"/>
              <a:ext cx="1600685" cy="6596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線矢印コネクタ 50"/>
            <p:cNvCxnSpPr>
              <a:endCxn id="47" idx="1"/>
            </p:cNvCxnSpPr>
            <p:nvPr/>
          </p:nvCxnSpPr>
          <p:spPr>
            <a:xfrm flipV="1">
              <a:off x="1987160" y="2456462"/>
              <a:ext cx="1444800" cy="72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線矢印コネクタ 51"/>
            <p:cNvCxnSpPr>
              <a:endCxn id="48" idx="1"/>
            </p:cNvCxnSpPr>
            <p:nvPr/>
          </p:nvCxnSpPr>
          <p:spPr>
            <a:xfrm>
              <a:off x="1885073" y="2624244"/>
              <a:ext cx="1546887" cy="5563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テキスト ボックス 54"/>
            <p:cNvSpPr txBox="1"/>
            <p:nvPr/>
          </p:nvSpPr>
          <p:spPr>
            <a:xfrm>
              <a:off x="2341974" y="3538335"/>
              <a:ext cx="3191316" cy="646331"/>
            </a:xfrm>
            <a:prstGeom prst="rect">
              <a:avLst/>
            </a:prstGeom>
            <a:noFill/>
          </p:spPr>
          <p:txBody>
            <a:bodyPr wrap="square" rtlCol="0">
              <a:spAutoFit/>
            </a:bodyPr>
            <a:lstStyle/>
            <a:p>
              <a:r>
                <a:rPr kumimoji="1" lang="ja-JP" altLang="en-US" dirty="0" smtClean="0"/>
                <a:t>複数のサーバーで</a:t>
              </a:r>
              <a:r>
                <a:rPr lang="ja-JP" altLang="en-US" dirty="0"/>
                <a:t>機械</a:t>
              </a:r>
              <a:r>
                <a:rPr lang="ja-JP" altLang="en-US" dirty="0" smtClean="0"/>
                <a:t>学習</a:t>
              </a:r>
              <a:endParaRPr lang="en-US" altLang="ja-JP" smtClean="0"/>
            </a:p>
            <a:p>
              <a:r>
                <a:rPr kumimoji="1" lang="ja-JP" altLang="en-US" smtClean="0"/>
                <a:t>を</a:t>
              </a:r>
              <a:r>
                <a:rPr kumimoji="1" lang="ja-JP" altLang="en-US" dirty="0" smtClean="0"/>
                <a:t>利用し楽曲をジャンル分け</a:t>
              </a:r>
              <a:endParaRPr kumimoji="1" lang="ja-JP" altLang="en-US" dirty="0"/>
            </a:p>
          </p:txBody>
        </p:sp>
        <p:cxnSp>
          <p:nvCxnSpPr>
            <p:cNvPr id="56" name="直線矢印コネクタ 55"/>
            <p:cNvCxnSpPr/>
            <p:nvPr/>
          </p:nvCxnSpPr>
          <p:spPr>
            <a:xfrm flipV="1">
              <a:off x="4095270" y="2608680"/>
              <a:ext cx="2684641" cy="603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p:cNvCxnSpPr/>
            <p:nvPr/>
          </p:nvCxnSpPr>
          <p:spPr>
            <a:xfrm flipV="1">
              <a:off x="4136190" y="2372709"/>
              <a:ext cx="2724845" cy="910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矢印コネクタ 57"/>
            <p:cNvCxnSpPr/>
            <p:nvPr/>
          </p:nvCxnSpPr>
          <p:spPr>
            <a:xfrm>
              <a:off x="4093228" y="1734938"/>
              <a:ext cx="2767808" cy="4928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0" name="図 59"/>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7638681" y="1597949"/>
              <a:ext cx="533108" cy="468784"/>
            </a:xfrm>
            <a:prstGeom prst="rect">
              <a:avLst/>
            </a:prstGeom>
          </p:spPr>
        </p:pic>
        <p:pic>
          <p:nvPicPr>
            <p:cNvPr id="63" name="図 62"/>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7986360" y="2148741"/>
              <a:ext cx="533108" cy="468784"/>
            </a:xfrm>
            <a:prstGeom prst="rect">
              <a:avLst/>
            </a:prstGeom>
          </p:spPr>
        </p:pic>
        <p:pic>
          <p:nvPicPr>
            <p:cNvPr id="64" name="図 63"/>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7220786" y="2148740"/>
              <a:ext cx="533108" cy="468784"/>
            </a:xfrm>
            <a:prstGeom prst="rect">
              <a:avLst/>
            </a:prstGeom>
          </p:spPr>
        </p:pic>
        <p:sp>
          <p:nvSpPr>
            <p:cNvPr id="66" name="テキスト ボックス 65"/>
            <p:cNvSpPr txBox="1"/>
            <p:nvPr/>
          </p:nvSpPr>
          <p:spPr>
            <a:xfrm>
              <a:off x="6978090" y="2887835"/>
              <a:ext cx="1811795" cy="830997"/>
            </a:xfrm>
            <a:prstGeom prst="rect">
              <a:avLst/>
            </a:prstGeom>
            <a:noFill/>
          </p:spPr>
          <p:txBody>
            <a:bodyPr wrap="square" rtlCol="0">
              <a:spAutoFit/>
            </a:bodyPr>
            <a:lstStyle/>
            <a:p>
              <a:pPr algn="ctr"/>
              <a:r>
                <a:rPr lang="ja-JP" altLang="en-US" sz="1600" dirty="0"/>
                <a:t>ユーザ</a:t>
              </a:r>
              <a:r>
                <a:rPr lang="ja-JP" altLang="en-US" sz="1600" dirty="0" smtClean="0"/>
                <a:t>にジャンル分類精度と推定ジャンルを提示．</a:t>
              </a:r>
              <a:endParaRPr kumimoji="1" lang="ja-JP" altLang="en-US" sz="1600" dirty="0"/>
            </a:p>
          </p:txBody>
        </p:sp>
      </p:grpSp>
    </p:spTree>
    <p:extLst>
      <p:ext uri="{BB962C8B-B14F-4D97-AF65-F5344CB8AC3E}">
        <p14:creationId xmlns:p14="http://schemas.microsoft.com/office/powerpoint/2010/main" val="24146747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a:t>ジャンル</a:t>
            </a:r>
            <a:r>
              <a:rPr lang="ja-JP" altLang="en-US" sz="4000" dirty="0" smtClean="0"/>
              <a:t>に</a:t>
            </a:r>
            <a:r>
              <a:rPr lang="ja-JP" altLang="en-US" sz="4000" dirty="0"/>
              <a:t>よる楽曲と動画のマッチング</a:t>
            </a:r>
            <a:endParaRPr kumimoji="1" lang="ja-JP" altLang="en-US" sz="4000" dirty="0"/>
          </a:p>
        </p:txBody>
      </p:sp>
      <p:sp>
        <p:nvSpPr>
          <p:cNvPr id="3" name="コンテンツ プレースホルダー 2"/>
          <p:cNvSpPr>
            <a:spLocks noGrp="1"/>
          </p:cNvSpPr>
          <p:nvPr>
            <p:ph idx="1"/>
          </p:nvPr>
        </p:nvSpPr>
        <p:spPr>
          <a:xfrm>
            <a:off x="314325" y="1847851"/>
            <a:ext cx="8515350" cy="2580154"/>
          </a:xfrm>
        </p:spPr>
        <p:txBody>
          <a:bodyPr>
            <a:normAutofit fontScale="85000" lnSpcReduction="20000"/>
          </a:bodyPr>
          <a:lstStyle/>
          <a:p>
            <a:r>
              <a:rPr lang="ja-JP" altLang="en-US" dirty="0"/>
              <a:t>楽曲</a:t>
            </a:r>
            <a:r>
              <a:rPr kumimoji="1" lang="ja-JP" altLang="en-US" dirty="0"/>
              <a:t>と動画</a:t>
            </a:r>
            <a:r>
              <a:rPr kumimoji="1" lang="ja-JP" altLang="en-US" dirty="0" smtClean="0"/>
              <a:t>を</a:t>
            </a:r>
            <a:r>
              <a:rPr lang="ja-JP" altLang="en-US" dirty="0"/>
              <a:t>ジャンル</a:t>
            </a:r>
            <a:r>
              <a:rPr kumimoji="1" lang="ja-JP" altLang="en-US" dirty="0" smtClean="0"/>
              <a:t>に</a:t>
            </a:r>
            <a:r>
              <a:rPr kumimoji="1" lang="ja-JP" altLang="en-US" dirty="0"/>
              <a:t>よりマッチングする．</a:t>
            </a:r>
            <a:r>
              <a:rPr kumimoji="1" lang="en-US" altLang="ja-JP" dirty="0"/>
              <a:t>	</a:t>
            </a:r>
          </a:p>
          <a:p>
            <a:pPr lvl="1"/>
            <a:r>
              <a:rPr lang="ja-JP" altLang="en-US" dirty="0"/>
              <a:t>動画</a:t>
            </a:r>
            <a:r>
              <a:rPr lang="en-US" altLang="ja-JP" dirty="0"/>
              <a:t>:</a:t>
            </a:r>
            <a:r>
              <a:rPr kumimoji="1" lang="ja-JP" altLang="en-US" dirty="0"/>
              <a:t>観光地</a:t>
            </a:r>
            <a:r>
              <a:rPr kumimoji="1" lang="ja-JP" altLang="en-US" dirty="0" smtClean="0"/>
              <a:t>動画</a:t>
            </a:r>
            <a:endParaRPr lang="en-US" altLang="ja-JP" dirty="0"/>
          </a:p>
          <a:p>
            <a:pPr lvl="1"/>
            <a:r>
              <a:rPr lang="ja-JP" altLang="en-US" dirty="0" smtClean="0"/>
              <a:t>楽曲</a:t>
            </a:r>
            <a:r>
              <a:rPr lang="en-US" altLang="ja-JP" dirty="0" smtClean="0"/>
              <a:t>:</a:t>
            </a:r>
            <a:r>
              <a:rPr lang="ja-JP" altLang="en-US" dirty="0" smtClean="0"/>
              <a:t>使用</a:t>
            </a:r>
            <a:r>
              <a:rPr lang="ja-JP" altLang="en-US" dirty="0"/>
              <a:t>するデータセットに基づいて下記の１０ジャンルでマッチング</a:t>
            </a:r>
            <a:endParaRPr lang="en-US" altLang="ja-JP" dirty="0"/>
          </a:p>
          <a:p>
            <a:endParaRPr lang="en-US" altLang="ja-JP" dirty="0"/>
          </a:p>
          <a:p>
            <a:r>
              <a:rPr lang="ja-JP" altLang="en-US" dirty="0"/>
              <a:t>ユーザーに動画とどの音楽ジャンルでマッチングしたいかを決めて</a:t>
            </a:r>
            <a:r>
              <a:rPr lang="ja-JP" altLang="en-US" dirty="0" smtClean="0"/>
              <a:t>もらう．</a:t>
            </a:r>
            <a:endParaRPr lang="en-US" altLang="ja-JP" dirty="0" smtClean="0"/>
          </a:p>
          <a:p>
            <a:pPr marL="0" indent="0">
              <a:buNone/>
            </a:pPr>
            <a:r>
              <a:rPr lang="ja-JP" altLang="en-US" dirty="0" smtClean="0"/>
              <a:t>→ユーザー</a:t>
            </a:r>
            <a:r>
              <a:rPr lang="ja-JP" altLang="en-US" dirty="0"/>
              <a:t>の趣向に</a:t>
            </a:r>
            <a:r>
              <a:rPr lang="ja-JP" altLang="en-US" dirty="0" smtClean="0"/>
              <a:t>合わせて楽曲付き動画を合成することができるため．</a:t>
            </a:r>
            <a:endParaRPr lang="ja-JP" altLang="en-US" dirty="0"/>
          </a:p>
          <a:p>
            <a:pPr marL="457200" lvl="1" indent="0">
              <a:buNone/>
            </a:pPr>
            <a:endParaRPr lang="en-US" altLang="ja-JP" dirty="0" smtClean="0"/>
          </a:p>
          <a:p>
            <a:pPr lvl="1"/>
            <a:endParaRPr lang="en-US" altLang="ja-JP" dirty="0" smtClean="0"/>
          </a:p>
          <a:p>
            <a:pPr marL="457200" lvl="1" indent="0">
              <a:buNone/>
            </a:pPr>
            <a:endParaRPr lang="en-US" altLang="ja-JP" dirty="0"/>
          </a:p>
          <a:p>
            <a:pPr marL="457200" lvl="1" indent="0">
              <a:buNone/>
            </a:pP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76483992"/>
              </p:ext>
            </p:extLst>
          </p:nvPr>
        </p:nvGraphicFramePr>
        <p:xfrm>
          <a:off x="258665" y="4491299"/>
          <a:ext cx="8114058" cy="1928345"/>
        </p:xfrm>
        <a:graphic>
          <a:graphicData uri="http://schemas.openxmlformats.org/drawingml/2006/table">
            <a:tbl>
              <a:tblPr firstRow="1" bandRow="1">
                <a:tableStyleId>{5940675A-B579-460E-94D1-54222C63F5DA}</a:tableStyleId>
              </a:tblPr>
              <a:tblGrid>
                <a:gridCol w="4057029">
                  <a:extLst>
                    <a:ext uri="{9D8B030D-6E8A-4147-A177-3AD203B41FA5}">
                      <a16:colId xmlns:a16="http://schemas.microsoft.com/office/drawing/2014/main" val="44832925"/>
                    </a:ext>
                  </a:extLst>
                </a:gridCol>
                <a:gridCol w="4057029">
                  <a:extLst>
                    <a:ext uri="{9D8B030D-6E8A-4147-A177-3AD203B41FA5}">
                      <a16:colId xmlns:a16="http://schemas.microsoft.com/office/drawing/2014/main" val="3833830155"/>
                    </a:ext>
                  </a:extLst>
                </a:gridCol>
              </a:tblGrid>
              <a:tr h="385669">
                <a:tc>
                  <a:txBody>
                    <a:bodyPr/>
                    <a:lstStyle/>
                    <a:p>
                      <a:r>
                        <a:rPr kumimoji="1" lang="en-US" altLang="ja-JP" dirty="0" smtClean="0"/>
                        <a:t>Electric</a:t>
                      </a:r>
                      <a:endParaRPr kumimoji="1" lang="ja-JP" altLang="en-US" dirty="0"/>
                    </a:p>
                  </a:txBody>
                  <a:tcPr/>
                </a:tc>
                <a:tc>
                  <a:txBody>
                    <a:bodyPr/>
                    <a:lstStyle/>
                    <a:p>
                      <a:r>
                        <a:rPr kumimoji="1" lang="en-US" altLang="ja-JP" dirty="0" smtClean="0"/>
                        <a:t>Folk</a:t>
                      </a:r>
                      <a:endParaRPr kumimoji="1" lang="ja-JP" altLang="en-US" dirty="0"/>
                    </a:p>
                  </a:txBody>
                  <a:tcPr/>
                </a:tc>
                <a:extLst>
                  <a:ext uri="{0D108BD9-81ED-4DB2-BD59-A6C34878D82A}">
                    <a16:rowId xmlns:a16="http://schemas.microsoft.com/office/drawing/2014/main" val="2686142808"/>
                  </a:ext>
                </a:extLst>
              </a:tr>
              <a:tr h="385669">
                <a:tc>
                  <a:txBody>
                    <a:bodyPr/>
                    <a:lstStyle/>
                    <a:p>
                      <a:r>
                        <a:rPr kumimoji="1" lang="en-US" altLang="ja-JP" dirty="0" smtClean="0"/>
                        <a:t>Hip-Hop</a:t>
                      </a:r>
                      <a:endParaRPr kumimoji="1" lang="ja-JP" altLang="en-US" dirty="0"/>
                    </a:p>
                  </a:txBody>
                  <a:tcPr/>
                </a:tc>
                <a:tc>
                  <a:txBody>
                    <a:bodyPr/>
                    <a:lstStyle/>
                    <a:p>
                      <a:r>
                        <a:rPr kumimoji="1" lang="en-US" altLang="ja-JP" dirty="0" smtClean="0"/>
                        <a:t>International</a:t>
                      </a:r>
                      <a:endParaRPr kumimoji="1" lang="ja-JP" altLang="en-US" dirty="0"/>
                    </a:p>
                  </a:txBody>
                  <a:tcPr/>
                </a:tc>
                <a:extLst>
                  <a:ext uri="{0D108BD9-81ED-4DB2-BD59-A6C34878D82A}">
                    <a16:rowId xmlns:a16="http://schemas.microsoft.com/office/drawing/2014/main" val="2859038245"/>
                  </a:ext>
                </a:extLst>
              </a:tr>
              <a:tr h="385669">
                <a:tc>
                  <a:txBody>
                    <a:bodyPr/>
                    <a:lstStyle/>
                    <a:p>
                      <a:r>
                        <a:rPr kumimoji="1" lang="en-US" altLang="ja-JP" dirty="0" smtClean="0"/>
                        <a:t>Latin</a:t>
                      </a:r>
                      <a:endParaRPr kumimoji="1" lang="ja-JP" altLang="en-US" dirty="0"/>
                    </a:p>
                  </a:txBody>
                  <a:tcPr/>
                </a:tc>
                <a:tc>
                  <a:txBody>
                    <a:bodyPr/>
                    <a:lstStyle/>
                    <a:p>
                      <a:r>
                        <a:rPr kumimoji="1" lang="en-US" altLang="ja-JP" dirty="0" smtClean="0"/>
                        <a:t>Metal</a:t>
                      </a:r>
                      <a:endParaRPr kumimoji="1" lang="ja-JP" altLang="en-US" dirty="0"/>
                    </a:p>
                  </a:txBody>
                  <a:tcPr/>
                </a:tc>
                <a:extLst>
                  <a:ext uri="{0D108BD9-81ED-4DB2-BD59-A6C34878D82A}">
                    <a16:rowId xmlns:a16="http://schemas.microsoft.com/office/drawing/2014/main" val="3497973770"/>
                  </a:ext>
                </a:extLst>
              </a:tr>
              <a:tr h="385669">
                <a:tc>
                  <a:txBody>
                    <a:bodyPr/>
                    <a:lstStyle/>
                    <a:p>
                      <a:r>
                        <a:rPr kumimoji="1" lang="en-US" altLang="ja-JP" dirty="0" err="1" smtClean="0"/>
                        <a:t>Etc</a:t>
                      </a:r>
                      <a:endParaRPr kumimoji="1" lang="ja-JP" altLang="en-US" dirty="0"/>
                    </a:p>
                  </a:txBody>
                  <a:tcPr/>
                </a:tc>
                <a:tc>
                  <a:txBody>
                    <a:bodyPr/>
                    <a:lstStyle/>
                    <a:p>
                      <a:r>
                        <a:rPr kumimoji="1" lang="en-US" altLang="ja-JP" dirty="0" smtClean="0"/>
                        <a:t>Pop</a:t>
                      </a:r>
                      <a:endParaRPr kumimoji="1" lang="ja-JP" altLang="en-US" dirty="0"/>
                    </a:p>
                  </a:txBody>
                  <a:tcPr/>
                </a:tc>
                <a:extLst>
                  <a:ext uri="{0D108BD9-81ED-4DB2-BD59-A6C34878D82A}">
                    <a16:rowId xmlns:a16="http://schemas.microsoft.com/office/drawing/2014/main" val="1183800269"/>
                  </a:ext>
                </a:extLst>
              </a:tr>
              <a:tr h="385669">
                <a:tc>
                  <a:txBody>
                    <a:bodyPr/>
                    <a:lstStyle/>
                    <a:p>
                      <a:r>
                        <a:rPr kumimoji="1" lang="en-US" altLang="ja-JP" dirty="0" smtClean="0"/>
                        <a:t>Punk</a:t>
                      </a:r>
                      <a:endParaRPr kumimoji="1" lang="ja-JP" altLang="en-US" dirty="0"/>
                    </a:p>
                  </a:txBody>
                  <a:tcPr/>
                </a:tc>
                <a:tc>
                  <a:txBody>
                    <a:bodyPr/>
                    <a:lstStyle/>
                    <a:p>
                      <a:r>
                        <a:rPr kumimoji="1" lang="en-US" altLang="ja-JP" dirty="0" smtClean="0"/>
                        <a:t>Rock</a:t>
                      </a:r>
                      <a:endParaRPr kumimoji="1" lang="ja-JP" altLang="en-US" dirty="0"/>
                    </a:p>
                  </a:txBody>
                  <a:tcPr/>
                </a:tc>
                <a:extLst>
                  <a:ext uri="{0D108BD9-81ED-4DB2-BD59-A6C34878D82A}">
                    <a16:rowId xmlns:a16="http://schemas.microsoft.com/office/drawing/2014/main" val="415662057"/>
                  </a:ext>
                </a:extLst>
              </a:tr>
            </a:tbl>
          </a:graphicData>
        </a:graphic>
      </p:graphicFrame>
    </p:spTree>
    <p:extLst>
      <p:ext uri="{BB962C8B-B14F-4D97-AF65-F5344CB8AC3E}">
        <p14:creationId xmlns:p14="http://schemas.microsoft.com/office/powerpoint/2010/main" val="19234078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楽曲ジャンル推定モデルの作成</a:t>
            </a:r>
            <a:endParaRPr kumimoji="1" lang="ja-JP" altLang="en-US" dirty="0"/>
          </a:p>
        </p:txBody>
      </p:sp>
      <p:sp>
        <p:nvSpPr>
          <p:cNvPr id="3" name="コンテンツ プレースホルダー 2"/>
          <p:cNvSpPr>
            <a:spLocks noGrp="1"/>
          </p:cNvSpPr>
          <p:nvPr>
            <p:ph idx="1"/>
          </p:nvPr>
        </p:nvSpPr>
        <p:spPr/>
        <p:txBody>
          <a:bodyPr/>
          <a:lstStyle/>
          <a:p>
            <a:pPr marL="0" indent="0">
              <a:lnSpc>
                <a:spcPct val="100000"/>
              </a:lnSpc>
              <a:buNone/>
            </a:pPr>
            <a:r>
              <a:rPr lang="ja-JP" altLang="ja-JP" dirty="0"/>
              <a:t>楽曲ジャンルのジャンル推定については</a:t>
            </a:r>
            <a:r>
              <a:rPr lang="ja-JP" altLang="ja-JP" dirty="0" smtClean="0"/>
              <a:t>，</a:t>
            </a:r>
            <a:endParaRPr lang="en-US" altLang="ja-JP" dirty="0" smtClean="0"/>
          </a:p>
          <a:p>
            <a:pPr marL="0" indent="0">
              <a:lnSpc>
                <a:spcPct val="100000"/>
              </a:lnSpc>
              <a:buNone/>
            </a:pPr>
            <a:r>
              <a:rPr lang="ja-JP" altLang="ja-JP" dirty="0" smtClean="0"/>
              <a:t>幅広い</a:t>
            </a:r>
            <a:r>
              <a:rPr lang="ja-JP" altLang="ja-JP" dirty="0"/>
              <a:t>動画コンテンツに対応するため</a:t>
            </a:r>
            <a:r>
              <a:rPr lang="ja-JP" altLang="ja-JP" dirty="0" smtClean="0"/>
              <a:t>に</a:t>
            </a:r>
            <a:r>
              <a:rPr lang="en-US" altLang="ja-JP" dirty="0" smtClean="0"/>
              <a:t>10</a:t>
            </a:r>
            <a:r>
              <a:rPr lang="ja-JP" altLang="ja-JP" dirty="0"/>
              <a:t>ジャンルでジャンル推定を行う．</a:t>
            </a:r>
            <a:r>
              <a:rPr lang="en-US" altLang="ja-JP" dirty="0"/>
              <a:t>Rock</a:t>
            </a:r>
            <a:r>
              <a:rPr lang="ja-JP" altLang="ja-JP" dirty="0"/>
              <a:t>や</a:t>
            </a:r>
            <a:r>
              <a:rPr lang="en-US" altLang="ja-JP" dirty="0"/>
              <a:t>Metal</a:t>
            </a:r>
            <a:r>
              <a:rPr lang="ja-JP" altLang="ja-JP" dirty="0"/>
              <a:t>といった早めのテンポと推定できる曲と</a:t>
            </a:r>
            <a:r>
              <a:rPr lang="en-US" altLang="ja-JP" dirty="0"/>
              <a:t>Folk</a:t>
            </a:r>
            <a:r>
              <a:rPr lang="ja-JP" altLang="ja-JP" dirty="0"/>
              <a:t>や</a:t>
            </a:r>
            <a:r>
              <a:rPr lang="en-US" altLang="ja-JP" dirty="0"/>
              <a:t>International</a:t>
            </a:r>
            <a:r>
              <a:rPr lang="ja-JP" altLang="ja-JP" dirty="0"/>
              <a:t>といったテンポが遅いと推定できる曲でジャンル推定を行う</a:t>
            </a:r>
            <a:r>
              <a:rPr lang="ja-JP" altLang="ja-JP" dirty="0" smtClean="0"/>
              <a:t>．</a:t>
            </a:r>
            <a:endParaRPr lang="en-US" altLang="ja-JP" dirty="0" smtClean="0"/>
          </a:p>
          <a:p>
            <a:pPr marL="0" indent="0">
              <a:lnSpc>
                <a:spcPct val="100000"/>
              </a:lnSpc>
              <a:buNone/>
            </a:pPr>
            <a:r>
              <a:rPr lang="ja-JP" altLang="ja-JP" dirty="0" smtClean="0"/>
              <a:t>また</a:t>
            </a:r>
            <a:r>
              <a:rPr lang="ja-JP" altLang="ja-JP" dirty="0"/>
              <a:t>ジャンル推定モデルの作成では楽曲からメル周波数ケプストラム係数</a:t>
            </a:r>
            <a:r>
              <a:rPr lang="en-US" altLang="ja-JP" dirty="0"/>
              <a:t>(MFCC)</a:t>
            </a:r>
            <a:r>
              <a:rPr lang="ja-JP" altLang="ja-JP" dirty="0"/>
              <a:t>を特徴として抽出する</a:t>
            </a:r>
            <a:r>
              <a:rPr lang="ja-JP" altLang="ja-JP" dirty="0" smtClean="0"/>
              <a:t>．</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spTree>
    <p:extLst>
      <p:ext uri="{BB962C8B-B14F-4D97-AF65-F5344CB8AC3E}">
        <p14:creationId xmlns:p14="http://schemas.microsoft.com/office/powerpoint/2010/main" val="362342174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2844</TotalTime>
  <Words>1485</Words>
  <Application>Microsoft Office PowerPoint</Application>
  <PresentationFormat>画面に合わせる (4:3)</PresentationFormat>
  <Paragraphs>269</Paragraphs>
  <Slides>20</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20</vt:i4>
      </vt:variant>
    </vt:vector>
  </HeadingPairs>
  <TitlesOfParts>
    <vt:vector size="28" baseType="lpstr">
      <vt:lpstr>ＭＳ Ｐゴシック</vt:lpstr>
      <vt:lpstr>ＭＳ 明朝</vt:lpstr>
      <vt:lpstr>Arial</vt:lpstr>
      <vt:lpstr>Calibri</vt:lpstr>
      <vt:lpstr>Calibri Light</vt:lpstr>
      <vt:lpstr>Century</vt:lpstr>
      <vt:lpstr>Times New Roman</vt:lpstr>
      <vt:lpstr>Office テーマ</vt:lpstr>
      <vt:lpstr>ラウンドロビン方式の 負荷分散を導入した web楽曲分類サービスの 設計と開発</vt:lpstr>
      <vt:lpstr>研究背景</vt:lpstr>
      <vt:lpstr>研究目的</vt:lpstr>
      <vt:lpstr>研究課題</vt:lpstr>
      <vt:lpstr>関連研究</vt:lpstr>
      <vt:lpstr>提案システム</vt:lpstr>
      <vt:lpstr>PowerPoint プレゼンテーション</vt:lpstr>
      <vt:lpstr>ジャンルによる楽曲と動画のマッチング</vt:lpstr>
      <vt:lpstr>楽曲ジャンル推定モデルの作成</vt:lpstr>
      <vt:lpstr>楽曲ジャンル推定モデルの作成（MFCCデータの例）</vt:lpstr>
      <vt:lpstr>楽曲ジャンル推定モデルの作成</vt:lpstr>
      <vt:lpstr>ラウンドロビン方式を導入した 負荷分散システム</vt:lpstr>
      <vt:lpstr>実験</vt:lpstr>
      <vt:lpstr>実験環境(使用機器)</vt:lpstr>
      <vt:lpstr>実験結果（処理速度）</vt:lpstr>
      <vt:lpstr>実験結果(分類精度１)</vt:lpstr>
      <vt:lpstr>実験結果</vt:lpstr>
      <vt:lpstr>実験のまとめ</vt:lpstr>
      <vt:lpstr>今後の展望</vt:lpstr>
      <vt:lpstr>参考文献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184</cp:revision>
  <cp:lastPrinted>2021-07-27T10:31:59Z</cp:lastPrinted>
  <dcterms:created xsi:type="dcterms:W3CDTF">2018-06-14T09:18:55Z</dcterms:created>
  <dcterms:modified xsi:type="dcterms:W3CDTF">2022-01-12T04:06:12Z</dcterms:modified>
</cp:coreProperties>
</file>